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Glacial Indifference Italics" charset="1" panose="00000000000000000000"/>
      <p:regular r:id="rId22"/>
    </p:embeddedFont>
    <p:embeddedFont>
      <p:font typeface="Dreaming Outloud Script" charset="1" panose="000005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jpe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8.png" Type="http://schemas.openxmlformats.org/officeDocument/2006/relationships/image"/><Relationship Id="rId9" Target="../media/image3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806641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443695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 vocabulaire géométrique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535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instruments utiles en géométrie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le vocabulaire géométrique : point, droite, segment, angle...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les notions de milieu, d’alignement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le codage en géométrie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26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394084">
            <a:off x="3145172" y="1814072"/>
            <a:ext cx="3238112" cy="3213826"/>
          </a:xfrm>
          <a:custGeom>
            <a:avLst/>
            <a:gdLst/>
            <a:ahLst/>
            <a:cxnLst/>
            <a:rect r="r" b="b" t="t" l="l"/>
            <a:pathLst>
              <a:path h="3213826" w="3238112">
                <a:moveTo>
                  <a:pt x="0" y="0"/>
                </a:moveTo>
                <a:lnTo>
                  <a:pt x="3238112" y="0"/>
                </a:lnTo>
                <a:lnTo>
                  <a:pt x="3238112" y="3213826"/>
                </a:lnTo>
                <a:lnTo>
                  <a:pt x="0" y="32138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925653" y="4885734"/>
            <a:ext cx="2753765" cy="1648817"/>
          </a:xfrm>
          <a:custGeom>
            <a:avLst/>
            <a:gdLst/>
            <a:ahLst/>
            <a:cxnLst/>
            <a:rect r="r" b="b" t="t" l="l"/>
            <a:pathLst>
              <a:path h="1648817" w="2753765">
                <a:moveTo>
                  <a:pt x="0" y="0"/>
                </a:moveTo>
                <a:lnTo>
                  <a:pt x="2753765" y="0"/>
                </a:lnTo>
                <a:lnTo>
                  <a:pt x="2753765" y="1648817"/>
                </a:lnTo>
                <a:lnTo>
                  <a:pt x="0" y="16488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590886" y="7004110"/>
            <a:ext cx="1423299" cy="2662633"/>
          </a:xfrm>
          <a:custGeom>
            <a:avLst/>
            <a:gdLst/>
            <a:ahLst/>
            <a:cxnLst/>
            <a:rect r="r" b="b" t="t" l="l"/>
            <a:pathLst>
              <a:path h="2662633" w="1423299">
                <a:moveTo>
                  <a:pt x="0" y="0"/>
                </a:moveTo>
                <a:lnTo>
                  <a:pt x="1423299" y="0"/>
                </a:lnTo>
                <a:lnTo>
                  <a:pt x="1423299" y="2662633"/>
                </a:lnTo>
                <a:lnTo>
                  <a:pt x="0" y="26626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339166" y="3203088"/>
            <a:ext cx="1502737" cy="435794"/>
          </a:xfrm>
          <a:custGeom>
            <a:avLst/>
            <a:gdLst/>
            <a:ahLst/>
            <a:cxnLst/>
            <a:rect r="r" b="b" t="t" l="l"/>
            <a:pathLst>
              <a:path h="435794" w="1502737">
                <a:moveTo>
                  <a:pt x="0" y="0"/>
                </a:moveTo>
                <a:lnTo>
                  <a:pt x="1502738" y="0"/>
                </a:lnTo>
                <a:lnTo>
                  <a:pt x="1502738" y="435794"/>
                </a:lnTo>
                <a:lnTo>
                  <a:pt x="0" y="4357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9144000" y="5230735"/>
            <a:ext cx="8368126" cy="130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Equerre =&gt; sert à tracer un angle droit ou à vérifier qu’un angle est droit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144000" y="2730976"/>
            <a:ext cx="8251504" cy="130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Règle =&gt; sert à tracer et mesurer des droites ou des segments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154259" y="7314443"/>
            <a:ext cx="8357867" cy="1965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Compas =&gt; sert à tracer des arcs de cercle, des cercles, à reporter une longueur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7339166" y="5749293"/>
            <a:ext cx="1502737" cy="435794"/>
          </a:xfrm>
          <a:custGeom>
            <a:avLst/>
            <a:gdLst/>
            <a:ahLst/>
            <a:cxnLst/>
            <a:rect r="r" b="b" t="t" l="l"/>
            <a:pathLst>
              <a:path h="435794" w="1502737">
                <a:moveTo>
                  <a:pt x="0" y="0"/>
                </a:moveTo>
                <a:lnTo>
                  <a:pt x="1502738" y="0"/>
                </a:lnTo>
                <a:lnTo>
                  <a:pt x="1502738" y="435794"/>
                </a:lnTo>
                <a:lnTo>
                  <a:pt x="0" y="4357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339166" y="8071037"/>
            <a:ext cx="1502737" cy="435794"/>
          </a:xfrm>
          <a:custGeom>
            <a:avLst/>
            <a:gdLst/>
            <a:ahLst/>
            <a:cxnLst/>
            <a:rect r="r" b="b" t="t" l="l"/>
            <a:pathLst>
              <a:path h="435794" w="1502737">
                <a:moveTo>
                  <a:pt x="0" y="0"/>
                </a:moveTo>
                <a:lnTo>
                  <a:pt x="1502738" y="0"/>
                </a:lnTo>
                <a:lnTo>
                  <a:pt x="1502738" y="435793"/>
                </a:lnTo>
                <a:lnTo>
                  <a:pt x="0" y="43579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030166" y="5143500"/>
            <a:ext cx="5836596" cy="4114800"/>
          </a:xfrm>
          <a:custGeom>
            <a:avLst/>
            <a:gdLst/>
            <a:ahLst/>
            <a:cxnLst/>
            <a:rect r="r" b="b" t="t" l="l"/>
            <a:pathLst>
              <a:path h="4114800" w="5836596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023612" y="6728520"/>
            <a:ext cx="645487" cy="645487"/>
          </a:xfrm>
          <a:custGeom>
            <a:avLst/>
            <a:gdLst/>
            <a:ahLst/>
            <a:cxnLst/>
            <a:rect r="r" b="b" t="t" l="l"/>
            <a:pathLst>
              <a:path h="645487" w="645487">
                <a:moveTo>
                  <a:pt x="0" y="0"/>
                </a:moveTo>
                <a:lnTo>
                  <a:pt x="645487" y="0"/>
                </a:lnTo>
                <a:lnTo>
                  <a:pt x="645487" y="645487"/>
                </a:lnTo>
                <a:lnTo>
                  <a:pt x="0" y="645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245221"/>
            <a:ext cx="159282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 géométrie, un POINT désigne une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position précise dans l’espace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mais il n’a ni taille, ni longueur, ni largeur, ni épaisseur.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POINT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7082244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 point 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3755962"/>
            <a:ext cx="16077645" cy="1988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 note un point par une petite croix et on indique son nom avec une lettre capitale.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8346355" y="5840151"/>
            <a:ext cx="6321546" cy="1087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5"/>
              </a:lnSpc>
            </a:pPr>
            <a:r>
              <a:rPr lang="en-US" sz="6296" spc="125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3495" y="210114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225702" y="5386199"/>
            <a:ext cx="5836596" cy="4114800"/>
          </a:xfrm>
          <a:custGeom>
            <a:avLst/>
            <a:gdLst/>
            <a:ahLst/>
            <a:cxnLst/>
            <a:rect r="r" b="b" t="t" l="l"/>
            <a:pathLst>
              <a:path h="4114800" w="5836596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188874" y="6285821"/>
            <a:ext cx="322744" cy="322744"/>
          </a:xfrm>
          <a:custGeom>
            <a:avLst/>
            <a:gdLst/>
            <a:ahLst/>
            <a:cxnLst/>
            <a:rect r="r" b="b" t="t" l="l"/>
            <a:pathLst>
              <a:path h="322744" w="322744">
                <a:moveTo>
                  <a:pt x="0" y="0"/>
                </a:moveTo>
                <a:lnTo>
                  <a:pt x="322743" y="0"/>
                </a:lnTo>
                <a:lnTo>
                  <a:pt x="322743" y="322744"/>
                </a:lnTo>
                <a:lnTo>
                  <a:pt x="0" y="322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338868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 DROITE est un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ensemble infini de points alignés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dans une même direction. Elle n’a ni début ni fin : elle s’étend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à l’infini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dans les deux sens.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DROITE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49798" y="5924467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droite (AB)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4425688"/>
            <a:ext cx="152807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 note le nom d’une droite entre parenthèses.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188874" y="5757976"/>
            <a:ext cx="2675820" cy="46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1"/>
              </a:lnSpc>
            </a:pPr>
            <a:r>
              <a:rPr lang="en-US" sz="2665" spc="53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9864694" y="5815126"/>
            <a:ext cx="322744" cy="322744"/>
          </a:xfrm>
          <a:custGeom>
            <a:avLst/>
            <a:gdLst/>
            <a:ahLst/>
            <a:cxnLst/>
            <a:rect r="r" b="b" t="t" l="l"/>
            <a:pathLst>
              <a:path h="322744" w="322744">
                <a:moveTo>
                  <a:pt x="0" y="0"/>
                </a:moveTo>
                <a:lnTo>
                  <a:pt x="322743" y="0"/>
                </a:lnTo>
                <a:lnTo>
                  <a:pt x="322743" y="322744"/>
                </a:lnTo>
                <a:lnTo>
                  <a:pt x="0" y="322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9" id="19"/>
          <p:cNvSpPr/>
          <p:nvPr/>
        </p:nvSpPr>
        <p:spPr>
          <a:xfrm flipV="true">
            <a:off x="6638540" y="5737400"/>
            <a:ext cx="4651824" cy="85242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0" id="20"/>
          <p:cNvSpPr txBox="true"/>
          <p:nvPr/>
        </p:nvSpPr>
        <p:spPr>
          <a:xfrm rot="0">
            <a:off x="9864694" y="5353956"/>
            <a:ext cx="2675820" cy="46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1"/>
              </a:lnSpc>
            </a:pPr>
            <a:r>
              <a:rPr lang="en-US" sz="2665" spc="53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AutoShape 21" id="21"/>
          <p:cNvSpPr/>
          <p:nvPr/>
        </p:nvSpPr>
        <p:spPr>
          <a:xfrm>
            <a:off x="6936351" y="8444156"/>
            <a:ext cx="4658055" cy="8176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2" id="22"/>
          <p:cNvSpPr txBox="true"/>
          <p:nvPr/>
        </p:nvSpPr>
        <p:spPr>
          <a:xfrm rot="0">
            <a:off x="6933057" y="8605865"/>
            <a:ext cx="2675820" cy="44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1"/>
              </a:lnSpc>
            </a:pPr>
            <a:r>
              <a:rPr lang="en-US" sz="2665" spc="53">
                <a:solidFill>
                  <a:srgbClr val="362409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d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49798" y="8406006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droite (d)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3495" y="210114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98437" y="4753705"/>
            <a:ext cx="6462254" cy="4555889"/>
          </a:xfrm>
          <a:custGeom>
            <a:avLst/>
            <a:gdLst/>
            <a:ahLst/>
            <a:cxnLst/>
            <a:rect r="r" b="b" t="t" l="l"/>
            <a:pathLst>
              <a:path h="4555889" w="6462254">
                <a:moveTo>
                  <a:pt x="0" y="0"/>
                </a:moveTo>
                <a:lnTo>
                  <a:pt x="6462254" y="0"/>
                </a:lnTo>
                <a:lnTo>
                  <a:pt x="6462254" y="4555889"/>
                </a:lnTo>
                <a:lnTo>
                  <a:pt x="0" y="4555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827068" y="7233508"/>
            <a:ext cx="357340" cy="357340"/>
          </a:xfrm>
          <a:custGeom>
            <a:avLst/>
            <a:gdLst/>
            <a:ahLst/>
            <a:cxnLst/>
            <a:rect r="r" b="b" t="t" l="l"/>
            <a:pathLst>
              <a:path h="357340" w="357340">
                <a:moveTo>
                  <a:pt x="0" y="0"/>
                </a:moveTo>
                <a:lnTo>
                  <a:pt x="357341" y="0"/>
                </a:lnTo>
                <a:lnTo>
                  <a:pt x="357341" y="357341"/>
                </a:lnTo>
                <a:lnTo>
                  <a:pt x="0" y="3573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338868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SEGMENT  est une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de droite délimitée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ux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points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ppe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és extrém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Contrairement à une droite (qui est infinie), un segment a une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gueur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fini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et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peut être mesuré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SEGMENT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262118" y="8288166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segment [AB]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00384" y="4871327"/>
            <a:ext cx="7114682" cy="466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 note le nom d’un segment entre crochets.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 longueur est la distance entre A et B.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8934202" y="6658778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3977548" y="6289705"/>
            <a:ext cx="357340" cy="357340"/>
          </a:xfrm>
          <a:custGeom>
            <a:avLst/>
            <a:gdLst/>
            <a:ahLst/>
            <a:cxnLst/>
            <a:rect r="r" b="b" t="t" l="l"/>
            <a:pathLst>
              <a:path h="357340" w="357340">
                <a:moveTo>
                  <a:pt x="0" y="0"/>
                </a:moveTo>
                <a:lnTo>
                  <a:pt x="357340" y="0"/>
                </a:lnTo>
                <a:lnTo>
                  <a:pt x="357340" y="357340"/>
                </a:lnTo>
                <a:lnTo>
                  <a:pt x="0" y="357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9" id="19"/>
          <p:cNvSpPr/>
          <p:nvPr/>
        </p:nvSpPr>
        <p:spPr>
          <a:xfrm flipV="true">
            <a:off x="9005739" y="6468375"/>
            <a:ext cx="5150479" cy="94380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0" id="20"/>
          <p:cNvSpPr txBox="true"/>
          <p:nvPr/>
        </p:nvSpPr>
        <p:spPr>
          <a:xfrm rot="0">
            <a:off x="14083983" y="5789747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3495" y="195603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98437" y="4702411"/>
            <a:ext cx="6462254" cy="4555889"/>
          </a:xfrm>
          <a:custGeom>
            <a:avLst/>
            <a:gdLst/>
            <a:ahLst/>
            <a:cxnLst/>
            <a:rect r="r" b="b" t="t" l="l"/>
            <a:pathLst>
              <a:path h="4555889" w="6462254">
                <a:moveTo>
                  <a:pt x="0" y="0"/>
                </a:moveTo>
                <a:lnTo>
                  <a:pt x="6462254" y="0"/>
                </a:lnTo>
                <a:lnTo>
                  <a:pt x="6462254" y="4555889"/>
                </a:lnTo>
                <a:lnTo>
                  <a:pt x="0" y="4555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589516" y="4862685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388284" y="5380691"/>
            <a:ext cx="4682560" cy="3555507"/>
          </a:xfrm>
          <a:custGeom>
            <a:avLst/>
            <a:gdLst/>
            <a:ahLst/>
            <a:cxnLst/>
            <a:rect r="r" b="b" t="t" l="l"/>
            <a:pathLst>
              <a:path h="3555507" w="4682560">
                <a:moveTo>
                  <a:pt x="0" y="0"/>
                </a:moveTo>
                <a:lnTo>
                  <a:pt x="4682560" y="0"/>
                </a:lnTo>
                <a:lnTo>
                  <a:pt x="4682560" y="3555507"/>
                </a:lnTo>
                <a:lnTo>
                  <a:pt x="0" y="35555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1573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02900" y="2273076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est une f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gu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formée par deux demi-droites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(ou segments) qui partent d’un même point, appelé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sommet de l'angle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Ces deux dem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i-droit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 sont l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de l'angle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L’ANGLE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85869" y="8003012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AOB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85869" y="5830203"/>
            <a:ext cx="7114682" cy="2658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 note le nom d’un angle avec un “accent circonflexe“.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4070844" y="8368706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074585" y="8431718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371309" y="7879168"/>
            <a:ext cx="1055162" cy="218169"/>
            <a:chOff x="0" y="0"/>
            <a:chExt cx="1406883" cy="290892"/>
          </a:xfrm>
        </p:grpSpPr>
        <p:sp>
          <p:nvSpPr>
            <p:cNvPr name="AutoShape 21" id="21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3440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Trace: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 point F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une droite (BC)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 segment [XY] mesurant 8 cm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 angle RST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4080264" y="5143500"/>
            <a:ext cx="1055162" cy="218169"/>
            <a:chOff x="0" y="0"/>
            <a:chExt cx="1406883" cy="290892"/>
          </a:xfrm>
        </p:grpSpPr>
        <p:sp>
          <p:nvSpPr>
            <p:cNvPr name="AutoShape 16" id="16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7" id="17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171883" y="4805635"/>
            <a:ext cx="11015290" cy="4705619"/>
          </a:xfrm>
          <a:custGeom>
            <a:avLst/>
            <a:gdLst/>
            <a:ahLst/>
            <a:cxnLst/>
            <a:rect r="r" b="b" t="t" l="l"/>
            <a:pathLst>
              <a:path h="4705619" w="11015290">
                <a:moveTo>
                  <a:pt x="0" y="0"/>
                </a:moveTo>
                <a:lnTo>
                  <a:pt x="11015290" y="0"/>
                </a:lnTo>
                <a:lnTo>
                  <a:pt x="11015290" y="4705619"/>
                </a:lnTo>
                <a:lnTo>
                  <a:pt x="0" y="47056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65032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242189" y="5343816"/>
            <a:ext cx="11084353" cy="3629256"/>
          </a:xfrm>
          <a:custGeom>
            <a:avLst/>
            <a:gdLst/>
            <a:ahLst/>
            <a:cxnLst/>
            <a:rect r="r" b="b" t="t" l="l"/>
            <a:pathLst>
              <a:path h="3629256" w="11084353">
                <a:moveTo>
                  <a:pt x="0" y="0"/>
                </a:moveTo>
                <a:lnTo>
                  <a:pt x="11084353" y="0"/>
                </a:lnTo>
                <a:lnTo>
                  <a:pt x="11084353" y="3629256"/>
                </a:lnTo>
                <a:lnTo>
                  <a:pt x="0" y="36292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290250"/>
            <a:ext cx="15928236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 POINTS ALIGNES sont des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qu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 trouvent sur une même droite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Autrement dit, ils appartiennent tous à une seule et même ligne droite, sans courbure.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POINTS ALIGNÉS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35698" y="5463590"/>
            <a:ext cx="3842803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Les points A, B et C sont alilgnés. Ils appartiennent tous à la droite (d1)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474851" y="4998555"/>
            <a:ext cx="7554341" cy="4319778"/>
          </a:xfrm>
          <a:custGeom>
            <a:avLst/>
            <a:gdLst/>
            <a:ahLst/>
            <a:cxnLst/>
            <a:rect r="r" b="b" t="t" l="l"/>
            <a:pathLst>
              <a:path h="4319778" w="7554341">
                <a:moveTo>
                  <a:pt x="0" y="0"/>
                </a:moveTo>
                <a:lnTo>
                  <a:pt x="7554340" y="0"/>
                </a:lnTo>
                <a:lnTo>
                  <a:pt x="7554340" y="4319779"/>
                </a:lnTo>
                <a:lnTo>
                  <a:pt x="0" y="43197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3288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612936" y="5819313"/>
            <a:ext cx="7278169" cy="2210744"/>
          </a:xfrm>
          <a:custGeom>
            <a:avLst/>
            <a:gdLst/>
            <a:ahLst/>
            <a:cxnLst/>
            <a:rect r="r" b="b" t="t" l="l"/>
            <a:pathLst>
              <a:path h="2210744" w="7278169">
                <a:moveTo>
                  <a:pt x="0" y="0"/>
                </a:moveTo>
                <a:lnTo>
                  <a:pt x="7278170" y="0"/>
                </a:lnTo>
                <a:lnTo>
                  <a:pt x="7278170" y="2210744"/>
                </a:lnTo>
                <a:lnTo>
                  <a:pt x="0" y="2210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84346" y="2281770"/>
            <a:ext cx="1592823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MILIEU d’un segment est le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qu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divise ce segment en deux parties égales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Autrement dit, c’est le point situé exactement à la même distance des deux extrémités du segment.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MILIEU D’UN SEGMENT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511935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milieu M du segment [AB]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Trace: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 segment [GH] de 10 cm. Marque son milieu M.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3 points F, G et H alignés.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