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Handy Casual" charset="1" panose="00000500000000000000"/>
      <p:regular r:id="rId21"/>
    </p:embeddedFont>
    <p:embeddedFont>
      <p:font typeface="Glacial Indifference Bold" charset="1" panose="00000800000000000000"/>
      <p:regular r:id="rId22"/>
    </p:embeddedFont>
    <p:embeddedFont>
      <p:font typeface="Sondos Bold" charset="1" panose="00000800000000000000"/>
      <p:regular r:id="rId23"/>
    </p:embeddedFont>
    <p:embeddedFont>
      <p:font typeface="Glacial Indifference" charset="1" panose="00000000000000000000"/>
      <p:regular r:id="rId24"/>
    </p:embeddedFont>
    <p:embeddedFont>
      <p:font typeface="Sondos" charset="1" panose="00000500000000000000"/>
      <p:regular r:id="rId25"/>
    </p:embeddedFont>
    <p:embeddedFont>
      <p:font typeface="Glacial Indifference Italics" charset="1" panose="0000000000000000000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28.pn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Relationship Id="rId8" Target="../media/image36.pn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3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39.pn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39.pn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39.pn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39.pn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11" Target="../media/image46.svg" Type="http://schemas.openxmlformats.org/officeDocument/2006/relationships/image"/><Relationship Id="rId12" Target="../media/image47.png" Type="http://schemas.openxmlformats.org/officeDocument/2006/relationships/image"/><Relationship Id="rId13" Target="../media/image48.sv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43.png" Type="http://schemas.openxmlformats.org/officeDocument/2006/relationships/image"/><Relationship Id="rId9" Target="../media/image44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11" Target="../media/image46.sv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43.png" Type="http://schemas.openxmlformats.org/officeDocument/2006/relationships/image"/><Relationship Id="rId9" Target="../media/image4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11" Target="../media/image46.svg" Type="http://schemas.openxmlformats.org/officeDocument/2006/relationships/image"/><Relationship Id="rId12" Target="../media/image49.png" Type="http://schemas.openxmlformats.org/officeDocument/2006/relationships/image"/><Relationship Id="rId13" Target="../media/image50.svg" Type="http://schemas.openxmlformats.org/officeDocument/2006/relationships/image"/><Relationship Id="rId14" Target="../media/image51.png" Type="http://schemas.openxmlformats.org/officeDocument/2006/relationships/image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Relationship Id="rId8" Target="../media/image43.png" Type="http://schemas.openxmlformats.org/officeDocument/2006/relationships/image"/><Relationship Id="rId9" Target="../media/image44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53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7954283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2165268" y="1965802"/>
            <a:ext cx="14324513" cy="3766107"/>
            <a:chOff x="0" y="0"/>
            <a:chExt cx="19099351" cy="5021476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19099351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la symétrie axiale - CM2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5464176" y="4228887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967431"/>
            <a:ext cx="12511528" cy="4008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GEOMETRIE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Reconnaitre des figures syùétriques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Trouver l’axe de symétrie d’une figure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Tracer le symétrique d’une figure sur papier quadrillé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6581" y="1935851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3"/>
                </a:lnTo>
                <a:lnTo>
                  <a:pt x="0" y="8103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4011" y="92726"/>
            <a:ext cx="1272035" cy="1430712"/>
          </a:xfrm>
          <a:custGeom>
            <a:avLst/>
            <a:gdLst/>
            <a:ahLst/>
            <a:cxnLst/>
            <a:rect r="r" b="b" t="t" l="l"/>
            <a:pathLst>
              <a:path h="1430712" w="1272035">
                <a:moveTo>
                  <a:pt x="0" y="0"/>
                </a:moveTo>
                <a:lnTo>
                  <a:pt x="1272035" y="0"/>
                </a:lnTo>
                <a:lnTo>
                  <a:pt x="1272035" y="1430712"/>
                </a:lnTo>
                <a:lnTo>
                  <a:pt x="0" y="14307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650" t="0" r="-65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1" y="2132056"/>
            <a:ext cx="1637014" cy="2099853"/>
            <a:chOff x="0" y="0"/>
            <a:chExt cx="2182686" cy="279980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82622" cy="2799842"/>
            </a:xfrm>
            <a:custGeom>
              <a:avLst/>
              <a:gdLst/>
              <a:ahLst/>
              <a:cxnLst/>
              <a:rect r="r" b="b" t="t" l="l"/>
              <a:pathLst>
                <a:path h="2799842" w="2182622">
                  <a:moveTo>
                    <a:pt x="0" y="0"/>
                  </a:moveTo>
                  <a:lnTo>
                    <a:pt x="2182622" y="0"/>
                  </a:lnTo>
                  <a:lnTo>
                    <a:pt x="2182622" y="2799842"/>
                  </a:lnTo>
                  <a:lnTo>
                    <a:pt x="0" y="279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6" t="0" r="-19" b="1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953487" y="3751735"/>
            <a:ext cx="7985860" cy="5704186"/>
          </a:xfrm>
          <a:custGeom>
            <a:avLst/>
            <a:gdLst/>
            <a:ahLst/>
            <a:cxnLst/>
            <a:rect r="r" b="b" t="t" l="l"/>
            <a:pathLst>
              <a:path h="5704186" w="7985860">
                <a:moveTo>
                  <a:pt x="0" y="0"/>
                </a:moveTo>
                <a:lnTo>
                  <a:pt x="7985860" y="0"/>
                </a:lnTo>
                <a:lnTo>
                  <a:pt x="7985860" y="5704186"/>
                </a:lnTo>
                <a:lnTo>
                  <a:pt x="0" y="570418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448246" y="2487284"/>
            <a:ext cx="14982201" cy="78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spc="9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Savoir utiliser une équerre, une règle et un compas.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99698" y="298285"/>
            <a:ext cx="13912425" cy="118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2074837"/>
            <a:ext cx="16426089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Deux figures sont symétriques par rapport à une droite si en pliant la feuille suivant la droite les deux figures se superposent exactement.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349798" y="3831230"/>
            <a:ext cx="7681614" cy="4476901"/>
          </a:xfrm>
          <a:custGeom>
            <a:avLst/>
            <a:gdLst/>
            <a:ahLst/>
            <a:cxnLst/>
            <a:rect r="r" b="b" t="t" l="l"/>
            <a:pathLst>
              <a:path h="4476901" w="7681614">
                <a:moveTo>
                  <a:pt x="0" y="0"/>
                </a:moveTo>
                <a:lnTo>
                  <a:pt x="7681614" y="0"/>
                </a:lnTo>
                <a:lnTo>
                  <a:pt x="7681614" y="4476902"/>
                </a:lnTo>
                <a:lnTo>
                  <a:pt x="0" y="44769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-120228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705514" y="3768109"/>
            <a:ext cx="6182387" cy="4476901"/>
          </a:xfrm>
          <a:custGeom>
            <a:avLst/>
            <a:gdLst/>
            <a:ahLst/>
            <a:cxnLst/>
            <a:rect r="r" b="b" t="t" l="l"/>
            <a:pathLst>
              <a:path h="4476901" w="6182387">
                <a:moveTo>
                  <a:pt x="0" y="0"/>
                </a:moveTo>
                <a:lnTo>
                  <a:pt x="6182387" y="0"/>
                </a:lnTo>
                <a:lnTo>
                  <a:pt x="6182387" y="4476901"/>
                </a:lnTo>
                <a:lnTo>
                  <a:pt x="0" y="44769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QU’EST-CE-QUE LA SYMÉTRIE AXIALE 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8889409"/>
            <a:ext cx="16426089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Ces figures sont symétriques.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729529" y="3444088"/>
            <a:ext cx="6651106" cy="5814212"/>
          </a:xfrm>
          <a:custGeom>
            <a:avLst/>
            <a:gdLst/>
            <a:ahLst/>
            <a:cxnLst/>
            <a:rect r="r" b="b" t="t" l="l"/>
            <a:pathLst>
              <a:path h="5814212" w="6651106">
                <a:moveTo>
                  <a:pt x="0" y="0"/>
                </a:moveTo>
                <a:lnTo>
                  <a:pt x="6651106" y="0"/>
                </a:lnTo>
                <a:lnTo>
                  <a:pt x="6651106" y="5814212"/>
                </a:lnTo>
                <a:lnTo>
                  <a:pt x="0" y="58142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788053" y="3444088"/>
            <a:ext cx="5928216" cy="5814212"/>
          </a:xfrm>
          <a:custGeom>
            <a:avLst/>
            <a:gdLst/>
            <a:ahLst/>
            <a:cxnLst/>
            <a:rect r="r" b="b" t="t" l="l"/>
            <a:pathLst>
              <a:path h="5814212" w="5928216">
                <a:moveTo>
                  <a:pt x="0" y="0"/>
                </a:moveTo>
                <a:lnTo>
                  <a:pt x="5928216" y="0"/>
                </a:lnTo>
                <a:lnTo>
                  <a:pt x="5928216" y="5814212"/>
                </a:lnTo>
                <a:lnTo>
                  <a:pt x="0" y="58142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2364539"/>
            <a:ext cx="1248380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Ces figures sont-elles symétriques 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487905" y="4057282"/>
            <a:ext cx="7823019" cy="5201018"/>
          </a:xfrm>
          <a:custGeom>
            <a:avLst/>
            <a:gdLst/>
            <a:ahLst/>
            <a:cxnLst/>
            <a:rect r="r" b="b" t="t" l="l"/>
            <a:pathLst>
              <a:path h="5201018" w="7823019">
                <a:moveTo>
                  <a:pt x="0" y="0"/>
                </a:moveTo>
                <a:lnTo>
                  <a:pt x="7823019" y="0"/>
                </a:lnTo>
                <a:lnTo>
                  <a:pt x="7823019" y="5201018"/>
                </a:lnTo>
                <a:lnTo>
                  <a:pt x="0" y="52010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12460" y="2228217"/>
            <a:ext cx="16599666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 droite est l’ axe de symétrie d'une figure 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i, après pliage le long de cette droite, les deux moitiés de la figure se superposent.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QU’EST-CE-QU’UN AXE DE SYMÉTRIE 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86037" y="8502470"/>
            <a:ext cx="16426089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Ici :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824957" y="4627050"/>
            <a:ext cx="4044843" cy="3786662"/>
            <a:chOff x="0" y="0"/>
            <a:chExt cx="596900" cy="558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96900" cy="558800"/>
            </a:xfrm>
            <a:custGeom>
              <a:avLst/>
              <a:gdLst/>
              <a:ahLst/>
              <a:cxnLst/>
              <a:rect r="r" b="b" t="t" l="l"/>
              <a:pathLst>
                <a:path h="558800" w="596900">
                  <a:moveTo>
                    <a:pt x="596900" y="0"/>
                  </a:moveTo>
                  <a:lnTo>
                    <a:pt x="596900" y="304800"/>
                  </a:lnTo>
                  <a:lnTo>
                    <a:pt x="330200" y="558800"/>
                  </a:lnTo>
                  <a:lnTo>
                    <a:pt x="0" y="558800"/>
                  </a:lnTo>
                  <a:lnTo>
                    <a:pt x="0" y="248920"/>
                  </a:lnTo>
                  <a:lnTo>
                    <a:pt x="262890" y="0"/>
                  </a:lnTo>
                  <a:lnTo>
                    <a:pt x="596900" y="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95250"/>
              <a:ext cx="393700" cy="3314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3452" y="4022477"/>
            <a:ext cx="4161026" cy="4161026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2524341" y="3902405"/>
            <a:ext cx="4401169" cy="4401169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25274" y="2364539"/>
            <a:ext cx="1248380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Trace les axes de symétrie de ces figures.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94772" y="2562776"/>
            <a:ext cx="11529903" cy="5606415"/>
          </a:xfrm>
          <a:custGeom>
            <a:avLst/>
            <a:gdLst/>
            <a:ahLst/>
            <a:cxnLst/>
            <a:rect r="r" b="b" t="t" l="l"/>
            <a:pathLst>
              <a:path h="5606415" w="11529903">
                <a:moveTo>
                  <a:pt x="0" y="0"/>
                </a:moveTo>
                <a:lnTo>
                  <a:pt x="11529902" y="0"/>
                </a:lnTo>
                <a:lnTo>
                  <a:pt x="11529902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394772" y="2562776"/>
            <a:ext cx="5783764" cy="5606415"/>
          </a:xfrm>
          <a:custGeom>
            <a:avLst/>
            <a:gdLst/>
            <a:ahLst/>
            <a:cxnLst/>
            <a:rect r="r" b="b" t="t" l="l"/>
            <a:pathLst>
              <a:path h="5606415" w="5783764">
                <a:moveTo>
                  <a:pt x="0" y="0"/>
                </a:moveTo>
                <a:lnTo>
                  <a:pt x="5783764" y="0"/>
                </a:lnTo>
                <a:lnTo>
                  <a:pt x="5783764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99349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2798913"/>
            <a:ext cx="4566006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repère les sommets de la figure.</a:t>
            </a:r>
          </a:p>
        </p:txBody>
      </p:sp>
      <p:sp>
        <p:nvSpPr>
          <p:cNvPr name="AutoShape 13" id="13"/>
          <p:cNvSpPr/>
          <p:nvPr/>
        </p:nvSpPr>
        <p:spPr>
          <a:xfrm flipV="true">
            <a:off x="1602031" y="3838838"/>
            <a:ext cx="5511734" cy="1527146"/>
          </a:xfrm>
          <a:prstGeom prst="line">
            <a:avLst/>
          </a:prstGeom>
          <a:ln cap="flat" w="38100">
            <a:solidFill>
              <a:srgbClr val="FF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7171768" y="3727718"/>
            <a:ext cx="99300" cy="99300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317155" y="3727718"/>
            <a:ext cx="99300" cy="99300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317155" y="5316333"/>
            <a:ext cx="99300" cy="99300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8737899" y="6095834"/>
            <a:ext cx="99300" cy="99300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10713206">
            <a:off x="7028040" y="3828785"/>
            <a:ext cx="141880" cy="148186"/>
            <a:chOff x="0" y="0"/>
            <a:chExt cx="571500" cy="5969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71500" cy="596900"/>
            </a:xfrm>
            <a:custGeom>
              <a:avLst/>
              <a:gdLst/>
              <a:ahLst/>
              <a:cxnLst/>
              <a:rect r="r" b="b" t="t" l="l"/>
              <a:pathLst>
                <a:path h="596900" w="5715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260350"/>
              <a:ext cx="285750" cy="3352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TRACER LE SYMÉTRIQUE D’UNE FIGURE SUR PAPIER QUADRILLÉ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94772" y="2562776"/>
            <a:ext cx="11529903" cy="5606415"/>
          </a:xfrm>
          <a:custGeom>
            <a:avLst/>
            <a:gdLst/>
            <a:ahLst/>
            <a:cxnLst/>
            <a:rect r="r" b="b" t="t" l="l"/>
            <a:pathLst>
              <a:path h="5606415" w="11529903">
                <a:moveTo>
                  <a:pt x="0" y="0"/>
                </a:moveTo>
                <a:lnTo>
                  <a:pt x="11529902" y="0"/>
                </a:lnTo>
                <a:lnTo>
                  <a:pt x="11529902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394772" y="2562776"/>
            <a:ext cx="5783764" cy="5606415"/>
          </a:xfrm>
          <a:custGeom>
            <a:avLst/>
            <a:gdLst/>
            <a:ahLst/>
            <a:cxnLst/>
            <a:rect r="r" b="b" t="t" l="l"/>
            <a:pathLst>
              <a:path h="5606415" w="5783764">
                <a:moveTo>
                  <a:pt x="0" y="0"/>
                </a:moveTo>
                <a:lnTo>
                  <a:pt x="5783764" y="0"/>
                </a:lnTo>
                <a:lnTo>
                  <a:pt x="5783764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99349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7171768" y="3727718"/>
            <a:ext cx="99300" cy="9930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317155" y="3727718"/>
            <a:ext cx="99300" cy="9930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317155" y="5316333"/>
            <a:ext cx="99300" cy="9930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737899" y="6095834"/>
            <a:ext cx="99300" cy="9930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9087174" y="6095834"/>
            <a:ext cx="2091362" cy="363374"/>
          </a:xfrm>
          <a:custGeom>
            <a:avLst/>
            <a:gdLst/>
            <a:ahLst/>
            <a:cxnLst/>
            <a:rect r="r" b="b" t="t" l="l"/>
            <a:pathLst>
              <a:path h="363374" w="2091362">
                <a:moveTo>
                  <a:pt x="0" y="0"/>
                </a:moveTo>
                <a:lnTo>
                  <a:pt x="2091362" y="0"/>
                </a:lnTo>
                <a:lnTo>
                  <a:pt x="2091362" y="363374"/>
                </a:lnTo>
                <a:lnTo>
                  <a:pt x="0" y="36337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028700" y="2486576"/>
            <a:ext cx="3748612" cy="5313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compte les carreaux entre les points et l’axe.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reporte de l’autre côté. On obtient le symétrique;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TRACER LE SYMÉTRIQUE D’UNE FIGURE SUR PAPIER QUADRILLÉ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1426186" y="6095834"/>
            <a:ext cx="2091362" cy="363374"/>
          </a:xfrm>
          <a:custGeom>
            <a:avLst/>
            <a:gdLst/>
            <a:ahLst/>
            <a:cxnLst/>
            <a:rect r="r" b="b" t="t" l="l"/>
            <a:pathLst>
              <a:path h="363374" w="2091362">
                <a:moveTo>
                  <a:pt x="0" y="0"/>
                </a:moveTo>
                <a:lnTo>
                  <a:pt x="2091362" y="0"/>
                </a:lnTo>
                <a:lnTo>
                  <a:pt x="2091362" y="363374"/>
                </a:lnTo>
                <a:lnTo>
                  <a:pt x="0" y="36337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13517548" y="6095834"/>
            <a:ext cx="99300" cy="99300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9285417" y="6402058"/>
            <a:ext cx="3748612" cy="464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5"/>
              </a:lnSpc>
            </a:pPr>
            <a:r>
              <a:rPr lang="en-US" sz="2696" i="true" spc="5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 carreaux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1426186" y="6402058"/>
            <a:ext cx="3748612" cy="464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5"/>
              </a:lnSpc>
            </a:pPr>
            <a:r>
              <a:rPr lang="en-US" sz="2696" i="true" spc="5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 carreaux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94772" y="2562776"/>
            <a:ext cx="11529903" cy="5606415"/>
          </a:xfrm>
          <a:custGeom>
            <a:avLst/>
            <a:gdLst/>
            <a:ahLst/>
            <a:cxnLst/>
            <a:rect r="r" b="b" t="t" l="l"/>
            <a:pathLst>
              <a:path h="5606415" w="11529903">
                <a:moveTo>
                  <a:pt x="0" y="0"/>
                </a:moveTo>
                <a:lnTo>
                  <a:pt x="11529902" y="0"/>
                </a:lnTo>
                <a:lnTo>
                  <a:pt x="11529902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394772" y="2562776"/>
            <a:ext cx="5783764" cy="5606415"/>
          </a:xfrm>
          <a:custGeom>
            <a:avLst/>
            <a:gdLst/>
            <a:ahLst/>
            <a:cxnLst/>
            <a:rect r="r" b="b" t="t" l="l"/>
            <a:pathLst>
              <a:path h="5606415" w="5783764">
                <a:moveTo>
                  <a:pt x="0" y="0"/>
                </a:moveTo>
                <a:lnTo>
                  <a:pt x="5783764" y="0"/>
                </a:lnTo>
                <a:lnTo>
                  <a:pt x="5783764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99349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7171768" y="3727718"/>
            <a:ext cx="99300" cy="9930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317155" y="3727718"/>
            <a:ext cx="99300" cy="9930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317155" y="5316333"/>
            <a:ext cx="99300" cy="9930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737899" y="6095834"/>
            <a:ext cx="99300" cy="9930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028700" y="4153451"/>
            <a:ext cx="3748612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procède de même avec les autres points.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TRACER LE SYMÉTRIQUE D’UNE FIGURE SUR PAPIER QUADRILLÉ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3517548" y="6095834"/>
            <a:ext cx="99300" cy="99300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926434" y="5316333"/>
            <a:ext cx="99300" cy="99300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1876784" y="3727718"/>
            <a:ext cx="99300" cy="99300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5086867" y="3727718"/>
            <a:ext cx="99300" cy="99300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AutoShape 38" id="38"/>
          <p:cNvSpPr/>
          <p:nvPr/>
        </p:nvSpPr>
        <p:spPr>
          <a:xfrm flipH="true">
            <a:off x="10447632" y="5396584"/>
            <a:ext cx="1578103" cy="0"/>
          </a:xfrm>
          <a:prstGeom prst="line">
            <a:avLst/>
          </a:prstGeom>
          <a:ln cap="flat" w="38100">
            <a:solidFill>
              <a:srgbClr val="004AA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 flipH="true" flipV="true">
            <a:off x="10416456" y="3796418"/>
            <a:ext cx="4670411" cy="0"/>
          </a:xfrm>
          <a:prstGeom prst="line">
            <a:avLst/>
          </a:prstGeom>
          <a:ln cap="flat" w="38100">
            <a:solidFill>
              <a:srgbClr val="004AA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 flipH="true">
            <a:off x="8896787" y="6164534"/>
            <a:ext cx="4670411" cy="0"/>
          </a:xfrm>
          <a:prstGeom prst="line">
            <a:avLst/>
          </a:prstGeom>
          <a:ln cap="flat" w="38100">
            <a:solidFill>
              <a:srgbClr val="004AAD"/>
            </a:solidFill>
            <a:prstDash val="sysDot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94772" y="2562776"/>
            <a:ext cx="11529903" cy="5606415"/>
          </a:xfrm>
          <a:custGeom>
            <a:avLst/>
            <a:gdLst/>
            <a:ahLst/>
            <a:cxnLst/>
            <a:rect r="r" b="b" t="t" l="l"/>
            <a:pathLst>
              <a:path h="5606415" w="11529903">
                <a:moveTo>
                  <a:pt x="0" y="0"/>
                </a:moveTo>
                <a:lnTo>
                  <a:pt x="11529902" y="0"/>
                </a:lnTo>
                <a:lnTo>
                  <a:pt x="11529902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394772" y="2562776"/>
            <a:ext cx="5783764" cy="5606415"/>
          </a:xfrm>
          <a:custGeom>
            <a:avLst/>
            <a:gdLst/>
            <a:ahLst/>
            <a:cxnLst/>
            <a:rect r="r" b="b" t="t" l="l"/>
            <a:pathLst>
              <a:path h="5606415" w="5783764">
                <a:moveTo>
                  <a:pt x="0" y="0"/>
                </a:moveTo>
                <a:lnTo>
                  <a:pt x="5783764" y="0"/>
                </a:lnTo>
                <a:lnTo>
                  <a:pt x="5783764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99349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7171768" y="3727718"/>
            <a:ext cx="99300" cy="9930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317155" y="3727718"/>
            <a:ext cx="99300" cy="9930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317155" y="5316333"/>
            <a:ext cx="99300" cy="9930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737899" y="6095834"/>
            <a:ext cx="99300" cy="9930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028700" y="4486826"/>
            <a:ext cx="3748612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trace les segments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TRACER LE SYMÉTRIQUE D’UNE FIGURE SUR PAPIER QUADRILLÉ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3517548" y="6095834"/>
            <a:ext cx="99300" cy="99300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926434" y="5316333"/>
            <a:ext cx="99300" cy="99300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1876784" y="3727718"/>
            <a:ext cx="99300" cy="99300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5086867" y="3727718"/>
            <a:ext cx="99300" cy="99300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AutoShape 38" id="38"/>
          <p:cNvSpPr/>
          <p:nvPr/>
        </p:nvSpPr>
        <p:spPr>
          <a:xfrm>
            <a:off x="11976085" y="3777368"/>
            <a:ext cx="3077058" cy="0"/>
          </a:xfrm>
          <a:prstGeom prst="line">
            <a:avLst/>
          </a:prstGeom>
          <a:ln cap="flat" w="3810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 flipV="true">
            <a:off x="13517548" y="3796418"/>
            <a:ext cx="1588179" cy="2349066"/>
          </a:xfrm>
          <a:prstGeom prst="line">
            <a:avLst/>
          </a:prstGeom>
          <a:ln cap="flat" w="3810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 flipH="true" flipV="true">
            <a:off x="11953813" y="3788038"/>
            <a:ext cx="22272" cy="1577946"/>
          </a:xfrm>
          <a:prstGeom prst="line">
            <a:avLst/>
          </a:prstGeom>
          <a:ln cap="flat" w="38100">
            <a:solidFill>
              <a:srgbClr val="004AA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1" id="41"/>
          <p:cNvSpPr/>
          <p:nvPr/>
        </p:nvSpPr>
        <p:spPr>
          <a:xfrm>
            <a:off x="11969594" y="5404964"/>
            <a:ext cx="1577201" cy="768777"/>
          </a:xfrm>
          <a:prstGeom prst="line">
            <a:avLst/>
          </a:prstGeom>
          <a:ln cap="flat" w="38100">
            <a:solidFill>
              <a:srgbClr val="004AAD"/>
            </a:solidFill>
            <a:prstDash val="sysDash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193231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223858" y="2438311"/>
            <a:ext cx="6695524" cy="6695524"/>
          </a:xfrm>
          <a:custGeom>
            <a:avLst/>
            <a:gdLst/>
            <a:ahLst/>
            <a:cxnLst/>
            <a:rect r="r" b="b" t="t" l="l"/>
            <a:pathLst>
              <a:path h="6695524" w="6695524">
                <a:moveTo>
                  <a:pt x="0" y="0"/>
                </a:moveTo>
                <a:lnTo>
                  <a:pt x="6695524" y="0"/>
                </a:lnTo>
                <a:lnTo>
                  <a:pt x="6695524" y="6695524"/>
                </a:lnTo>
                <a:lnTo>
                  <a:pt x="0" y="66955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223858" y="2438311"/>
            <a:ext cx="6695524" cy="6695524"/>
          </a:xfrm>
          <a:custGeom>
            <a:avLst/>
            <a:gdLst/>
            <a:ahLst/>
            <a:cxnLst/>
            <a:rect r="r" b="b" t="t" l="l"/>
            <a:pathLst>
              <a:path h="6695524" w="6695524">
                <a:moveTo>
                  <a:pt x="0" y="0"/>
                </a:moveTo>
                <a:lnTo>
                  <a:pt x="6695524" y="0"/>
                </a:lnTo>
                <a:lnTo>
                  <a:pt x="6695524" y="6695524"/>
                </a:lnTo>
                <a:lnTo>
                  <a:pt x="0" y="66955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2" id="12"/>
          <p:cNvSpPr/>
          <p:nvPr/>
        </p:nvSpPr>
        <p:spPr>
          <a:xfrm flipV="true">
            <a:off x="8223858" y="2438311"/>
            <a:ext cx="6616397" cy="6695524"/>
          </a:xfrm>
          <a:prstGeom prst="line">
            <a:avLst/>
          </a:prstGeom>
          <a:ln cap="flat" w="47625">
            <a:solidFill>
              <a:srgbClr val="FF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 flipV="true">
            <a:off x="10092437" y="4275744"/>
            <a:ext cx="0" cy="1808317"/>
          </a:xfrm>
          <a:prstGeom prst="line">
            <a:avLst/>
          </a:prstGeom>
          <a:ln cap="flat" w="85725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10049574" y="4202939"/>
            <a:ext cx="1838987" cy="1881123"/>
            <a:chOff x="0" y="0"/>
            <a:chExt cx="2451983" cy="2508164"/>
          </a:xfrm>
        </p:grpSpPr>
        <p:sp>
          <p:nvSpPr>
            <p:cNvPr name="AutoShape 15" id="15"/>
            <p:cNvSpPr/>
            <p:nvPr/>
          </p:nvSpPr>
          <p:spPr>
            <a:xfrm>
              <a:off x="40893" y="57150"/>
              <a:ext cx="2411090" cy="0"/>
            </a:xfrm>
            <a:prstGeom prst="line">
              <a:avLst/>
            </a:prstGeom>
            <a:ln cap="flat" w="114300">
              <a:solidFill>
                <a:srgbClr val="004A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6" id="16"/>
            <p:cNvSpPr/>
            <p:nvPr/>
          </p:nvSpPr>
          <p:spPr>
            <a:xfrm flipV="true">
              <a:off x="40893" y="57150"/>
              <a:ext cx="2353940" cy="2411090"/>
            </a:xfrm>
            <a:prstGeom prst="line">
              <a:avLst/>
            </a:prstGeom>
            <a:ln cap="flat" w="114300">
              <a:solidFill>
                <a:srgbClr val="004AAD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AutoShape 17" id="17"/>
          <p:cNvSpPr/>
          <p:nvPr/>
        </p:nvSpPr>
        <p:spPr>
          <a:xfrm flipH="true" flipV="true">
            <a:off x="10177205" y="6084061"/>
            <a:ext cx="1068184" cy="1176620"/>
          </a:xfrm>
          <a:prstGeom prst="line">
            <a:avLst/>
          </a:prstGeom>
          <a:ln cap="flat" w="38100">
            <a:solidFill>
              <a:srgbClr val="004AAD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0">
            <a:off x="10042787" y="5984761"/>
            <a:ext cx="99300" cy="9930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245389" y="7260681"/>
            <a:ext cx="99300" cy="9930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8100000">
            <a:off x="9226078" y="6455755"/>
            <a:ext cx="1385117" cy="805886"/>
          </a:xfrm>
          <a:custGeom>
            <a:avLst/>
            <a:gdLst/>
            <a:ahLst/>
            <a:cxnLst/>
            <a:rect r="r" b="b" t="t" l="l"/>
            <a:pathLst>
              <a:path h="805886" w="1385117">
                <a:moveTo>
                  <a:pt x="0" y="0"/>
                </a:moveTo>
                <a:lnTo>
                  <a:pt x="1385117" y="0"/>
                </a:lnTo>
                <a:lnTo>
                  <a:pt x="1385117" y="805886"/>
                </a:lnTo>
                <a:lnTo>
                  <a:pt x="0" y="8058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059718" y="3140549"/>
            <a:ext cx="5079964" cy="4647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Lorsque l’axe est oblique, on procède de la même façon mais on utilises une équerre pour compter les carreaux en diagonale sans se tromper.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TRACER LE SYMÉTRIQUE D’UNE FIGURE SUR PAPIER QUADRILLÉ</a:t>
            </a:r>
          </a:p>
        </p:txBody>
      </p:sp>
      <p:sp>
        <p:nvSpPr>
          <p:cNvPr name="AutoShape 27" id="27"/>
          <p:cNvSpPr/>
          <p:nvPr/>
        </p:nvSpPr>
        <p:spPr>
          <a:xfrm flipH="true" flipV="true">
            <a:off x="10056891" y="4215743"/>
            <a:ext cx="3062510" cy="3044938"/>
          </a:xfrm>
          <a:prstGeom prst="line">
            <a:avLst/>
          </a:prstGeom>
          <a:ln cap="flat" w="38100">
            <a:solidFill>
              <a:srgbClr val="004AAD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28" id="28"/>
          <p:cNvGrpSpPr/>
          <p:nvPr/>
        </p:nvGrpSpPr>
        <p:grpSpPr>
          <a:xfrm rot="0">
            <a:off x="13020101" y="7260681"/>
            <a:ext cx="99300" cy="99300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020101" y="5402854"/>
            <a:ext cx="99300" cy="99300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AutoShape 34" id="34"/>
          <p:cNvSpPr/>
          <p:nvPr/>
        </p:nvSpPr>
        <p:spPr>
          <a:xfrm flipH="true" flipV="true">
            <a:off x="11784013" y="4215743"/>
            <a:ext cx="1181777" cy="1187110"/>
          </a:xfrm>
          <a:prstGeom prst="line">
            <a:avLst/>
          </a:prstGeom>
          <a:ln cap="flat" w="38100">
            <a:solidFill>
              <a:srgbClr val="004AAD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35" id="35"/>
          <p:cNvGrpSpPr/>
          <p:nvPr/>
        </p:nvGrpSpPr>
        <p:grpSpPr>
          <a:xfrm rot="0">
            <a:off x="11789261" y="4202939"/>
            <a:ext cx="99300" cy="99300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193231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223858" y="2438311"/>
            <a:ext cx="6695524" cy="6695524"/>
          </a:xfrm>
          <a:custGeom>
            <a:avLst/>
            <a:gdLst/>
            <a:ahLst/>
            <a:cxnLst/>
            <a:rect r="r" b="b" t="t" l="l"/>
            <a:pathLst>
              <a:path h="6695524" w="6695524">
                <a:moveTo>
                  <a:pt x="0" y="0"/>
                </a:moveTo>
                <a:lnTo>
                  <a:pt x="6695524" y="0"/>
                </a:lnTo>
                <a:lnTo>
                  <a:pt x="6695524" y="6695524"/>
                </a:lnTo>
                <a:lnTo>
                  <a:pt x="0" y="66955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223858" y="2438311"/>
            <a:ext cx="6695524" cy="6695524"/>
          </a:xfrm>
          <a:custGeom>
            <a:avLst/>
            <a:gdLst/>
            <a:ahLst/>
            <a:cxnLst/>
            <a:rect r="r" b="b" t="t" l="l"/>
            <a:pathLst>
              <a:path h="6695524" w="6695524">
                <a:moveTo>
                  <a:pt x="0" y="0"/>
                </a:moveTo>
                <a:lnTo>
                  <a:pt x="6695524" y="0"/>
                </a:lnTo>
                <a:lnTo>
                  <a:pt x="6695524" y="6695524"/>
                </a:lnTo>
                <a:lnTo>
                  <a:pt x="0" y="66955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2" id="12"/>
          <p:cNvSpPr/>
          <p:nvPr/>
        </p:nvSpPr>
        <p:spPr>
          <a:xfrm flipV="true">
            <a:off x="8223858" y="2438311"/>
            <a:ext cx="6616397" cy="6695524"/>
          </a:xfrm>
          <a:prstGeom prst="line">
            <a:avLst/>
          </a:prstGeom>
          <a:ln cap="flat" w="47625">
            <a:solidFill>
              <a:srgbClr val="FF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 flipV="true">
            <a:off x="10092437" y="4275744"/>
            <a:ext cx="0" cy="1808317"/>
          </a:xfrm>
          <a:prstGeom prst="line">
            <a:avLst/>
          </a:prstGeom>
          <a:ln cap="flat" w="85725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10049574" y="4202939"/>
            <a:ext cx="1838987" cy="1881123"/>
            <a:chOff x="0" y="0"/>
            <a:chExt cx="2451983" cy="2508164"/>
          </a:xfrm>
        </p:grpSpPr>
        <p:sp>
          <p:nvSpPr>
            <p:cNvPr name="AutoShape 15" id="15"/>
            <p:cNvSpPr/>
            <p:nvPr/>
          </p:nvSpPr>
          <p:spPr>
            <a:xfrm>
              <a:off x="40893" y="57150"/>
              <a:ext cx="2411090" cy="0"/>
            </a:xfrm>
            <a:prstGeom prst="line">
              <a:avLst/>
            </a:prstGeom>
            <a:ln cap="flat" w="114300">
              <a:solidFill>
                <a:srgbClr val="004AA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6" id="16"/>
            <p:cNvSpPr/>
            <p:nvPr/>
          </p:nvSpPr>
          <p:spPr>
            <a:xfrm flipV="true">
              <a:off x="40893" y="57150"/>
              <a:ext cx="2353940" cy="2411090"/>
            </a:xfrm>
            <a:prstGeom prst="line">
              <a:avLst/>
            </a:prstGeom>
            <a:ln cap="flat" w="114300">
              <a:solidFill>
                <a:srgbClr val="004AAD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AutoShape 17" id="17"/>
          <p:cNvSpPr/>
          <p:nvPr/>
        </p:nvSpPr>
        <p:spPr>
          <a:xfrm flipH="true" flipV="true">
            <a:off x="10177205" y="6084061"/>
            <a:ext cx="1068184" cy="1176620"/>
          </a:xfrm>
          <a:prstGeom prst="line">
            <a:avLst/>
          </a:prstGeom>
          <a:ln cap="flat" w="38100">
            <a:solidFill>
              <a:srgbClr val="004AAD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0">
            <a:off x="10042787" y="5984761"/>
            <a:ext cx="99300" cy="9930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245389" y="7260681"/>
            <a:ext cx="99300" cy="9930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059718" y="5140799"/>
            <a:ext cx="5079964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relie les points.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TRACER LE SYMÉTRIQUE D’UNE FIGURE SUR PAPIER QUADRILLÉ</a:t>
            </a:r>
          </a:p>
        </p:txBody>
      </p:sp>
      <p:sp>
        <p:nvSpPr>
          <p:cNvPr name="AutoShape 26" id="26"/>
          <p:cNvSpPr/>
          <p:nvPr/>
        </p:nvSpPr>
        <p:spPr>
          <a:xfrm flipH="true" flipV="true">
            <a:off x="10056891" y="4215743"/>
            <a:ext cx="3062510" cy="3044938"/>
          </a:xfrm>
          <a:prstGeom prst="line">
            <a:avLst/>
          </a:prstGeom>
          <a:ln cap="flat" w="38100">
            <a:solidFill>
              <a:srgbClr val="004AA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11295040" y="7303543"/>
            <a:ext cx="1808317" cy="0"/>
          </a:xfrm>
          <a:prstGeom prst="line">
            <a:avLst/>
          </a:prstGeom>
          <a:ln cap="flat" w="85725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8" id="28"/>
          <p:cNvGrpSpPr/>
          <p:nvPr/>
        </p:nvGrpSpPr>
        <p:grpSpPr>
          <a:xfrm rot="0">
            <a:off x="13020101" y="7260681"/>
            <a:ext cx="99300" cy="99300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020101" y="5402854"/>
            <a:ext cx="99300" cy="99300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AutoShape 34" id="34"/>
          <p:cNvSpPr/>
          <p:nvPr/>
        </p:nvSpPr>
        <p:spPr>
          <a:xfrm flipH="true" flipV="true">
            <a:off x="11784013" y="4215743"/>
            <a:ext cx="1181777" cy="1187110"/>
          </a:xfrm>
          <a:prstGeom prst="line">
            <a:avLst/>
          </a:prstGeom>
          <a:ln cap="flat" w="38100">
            <a:solidFill>
              <a:srgbClr val="004AAD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35" id="35"/>
          <p:cNvGrpSpPr/>
          <p:nvPr/>
        </p:nvGrpSpPr>
        <p:grpSpPr>
          <a:xfrm rot="0">
            <a:off x="11789261" y="4202939"/>
            <a:ext cx="99300" cy="99300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AutoShape 38" id="38"/>
          <p:cNvSpPr/>
          <p:nvPr/>
        </p:nvSpPr>
        <p:spPr>
          <a:xfrm flipV="true">
            <a:off x="11276059" y="5472071"/>
            <a:ext cx="1765455" cy="1808317"/>
          </a:xfrm>
          <a:prstGeom prst="line">
            <a:avLst/>
          </a:prstGeom>
          <a:ln cap="flat" w="85725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 flipV="true">
            <a:off x="13060495" y="5452504"/>
            <a:ext cx="0" cy="1808317"/>
          </a:xfrm>
          <a:prstGeom prst="line">
            <a:avLst/>
          </a:prstGeom>
          <a:ln cap="flat" w="85725">
            <a:solidFill>
              <a:srgbClr val="004AAD"/>
            </a:solidFill>
            <a:prstDash val="sysDot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16779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325274" y="3556792"/>
            <a:ext cx="5307594" cy="5307594"/>
          </a:xfrm>
          <a:custGeom>
            <a:avLst/>
            <a:gdLst/>
            <a:ahLst/>
            <a:cxnLst/>
            <a:rect r="r" b="b" t="t" l="l"/>
            <a:pathLst>
              <a:path h="5307594" w="5307594">
                <a:moveTo>
                  <a:pt x="0" y="0"/>
                </a:moveTo>
                <a:lnTo>
                  <a:pt x="5307594" y="0"/>
                </a:lnTo>
                <a:lnTo>
                  <a:pt x="5307594" y="5307594"/>
                </a:lnTo>
                <a:lnTo>
                  <a:pt x="0" y="53075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325274" y="3591872"/>
            <a:ext cx="5272514" cy="5272514"/>
          </a:xfrm>
          <a:custGeom>
            <a:avLst/>
            <a:gdLst/>
            <a:ahLst/>
            <a:cxnLst/>
            <a:rect r="r" b="b" t="t" l="l"/>
            <a:pathLst>
              <a:path h="5272514" w="5272514">
                <a:moveTo>
                  <a:pt x="0" y="0"/>
                </a:moveTo>
                <a:lnTo>
                  <a:pt x="5272514" y="0"/>
                </a:lnTo>
                <a:lnTo>
                  <a:pt x="5272514" y="5272514"/>
                </a:lnTo>
                <a:lnTo>
                  <a:pt x="0" y="52725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 flipH="true" flipV="true">
            <a:off x="1325274" y="3591872"/>
            <a:ext cx="5307594" cy="5301373"/>
          </a:xfrm>
          <a:prstGeom prst="line">
            <a:avLst/>
          </a:prstGeom>
          <a:ln cap="flat" w="47625">
            <a:solidFill>
              <a:srgbClr val="FF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3961531" y="3366371"/>
            <a:ext cx="3247246" cy="1777129"/>
          </a:xfrm>
          <a:custGeom>
            <a:avLst/>
            <a:gdLst/>
            <a:ahLst/>
            <a:cxnLst/>
            <a:rect r="r" b="b" t="t" l="l"/>
            <a:pathLst>
              <a:path h="1777129" w="3247246">
                <a:moveTo>
                  <a:pt x="0" y="0"/>
                </a:moveTo>
                <a:lnTo>
                  <a:pt x="3247246" y="0"/>
                </a:lnTo>
                <a:lnTo>
                  <a:pt x="3247246" y="1777129"/>
                </a:lnTo>
                <a:lnTo>
                  <a:pt x="0" y="177712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w="28575" cap="sq">
            <a:solidFill>
              <a:srgbClr val="004AAD">
                <a:alpha val="0"/>
              </a:srgbClr>
            </a:solidFill>
            <a:prstDash val="solid"/>
            <a:miter/>
          </a:ln>
        </p:spPr>
      </p:sp>
      <p:grpSp>
        <p:nvGrpSpPr>
          <p:cNvPr name="Group 16" id="16"/>
          <p:cNvGrpSpPr/>
          <p:nvPr/>
        </p:nvGrpSpPr>
        <p:grpSpPr>
          <a:xfrm rot="0">
            <a:off x="4661251" y="5005225"/>
            <a:ext cx="1000550" cy="1483788"/>
            <a:chOff x="0" y="0"/>
            <a:chExt cx="263519" cy="39079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63519" cy="390792"/>
            </a:xfrm>
            <a:custGeom>
              <a:avLst/>
              <a:gdLst/>
              <a:ahLst/>
              <a:cxnLst/>
              <a:rect r="r" b="b" t="t" l="l"/>
              <a:pathLst>
                <a:path h="390792" w="263519">
                  <a:moveTo>
                    <a:pt x="0" y="0"/>
                  </a:moveTo>
                  <a:lnTo>
                    <a:pt x="263519" y="0"/>
                  </a:lnTo>
                  <a:lnTo>
                    <a:pt x="263519" y="390792"/>
                  </a:lnTo>
                  <a:lnTo>
                    <a:pt x="0" y="390792"/>
                  </a:lnTo>
                  <a:close/>
                </a:path>
              </a:pathLst>
            </a:custGeom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63519" cy="428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9144000" y="3332683"/>
            <a:ext cx="6339735" cy="5755812"/>
          </a:xfrm>
          <a:custGeom>
            <a:avLst/>
            <a:gdLst/>
            <a:ahLst/>
            <a:cxnLst/>
            <a:rect r="r" b="b" t="t" l="l"/>
            <a:pathLst>
              <a:path h="5755812" w="6339735">
                <a:moveTo>
                  <a:pt x="0" y="0"/>
                </a:moveTo>
                <a:lnTo>
                  <a:pt x="6339735" y="0"/>
                </a:lnTo>
                <a:lnTo>
                  <a:pt x="6339735" y="5755812"/>
                </a:lnTo>
                <a:lnTo>
                  <a:pt x="0" y="575581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38963" t="-19094" r="-36885" b="-6803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2364539"/>
            <a:ext cx="1271327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Trace le symétrique de ces figures.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DAHG5iLvOkg</dc:identifier>
  <dcterms:modified xsi:type="dcterms:W3CDTF">2011-08-01T06:04:30Z</dcterms:modified>
  <cp:revision>1</cp:revision>
  <dc:title>Connaitre les nombres jusqu'à 999 999 partie 2.pptx</dc:title>
</cp:coreProperties>
</file>