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Glacial Indifference" pitchFamily="2" charset="0"/>
      <p:regular r:id="rId13"/>
    </p:embeddedFont>
    <p:embeddedFont>
      <p:font typeface="Glacial Indifference Bold" pitchFamily="2" charset="0"/>
      <p:regular r:id="rId14"/>
      <p:bold r:id="rId15"/>
    </p:embeddedFont>
    <p:embeddedFont>
      <p:font typeface="Glacial Indifference Italics" pitchFamily="2" charset="0"/>
      <p:regular r:id="rId16"/>
      <p:italic r:id="rId17"/>
    </p:embeddedFont>
    <p:embeddedFont>
      <p:font typeface="Handy Casual" pitchFamily="2" charset="77"/>
      <p:regular r:id="rId18"/>
    </p:embeddedFont>
    <p:embeddedFont>
      <p:font typeface="Sondos" pitchFamily="2" charset="-78"/>
      <p:regular r:id="rId19"/>
    </p:embeddedFont>
    <p:embeddedFont>
      <p:font typeface="Sondos Bold" pitchFamily="2" charset="-78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 autoAdjust="0"/>
    <p:restoredTop sz="94586" autoAdjust="0"/>
  </p:normalViewPr>
  <p:slideViewPr>
    <p:cSldViewPr>
      <p:cViewPr varScale="1">
        <p:scale>
          <a:sx n="63" d="100"/>
          <a:sy n="63" d="100"/>
        </p:scale>
        <p:origin x="1264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31.png"/><Relationship Id="rId5" Type="http://schemas.openxmlformats.org/officeDocument/2006/relationships/image" Target="../media/image15.svg"/><Relationship Id="rId10" Type="http://schemas.openxmlformats.org/officeDocument/2006/relationships/image" Target="../media/image30.png"/><Relationship Id="rId4" Type="http://schemas.openxmlformats.org/officeDocument/2006/relationships/image" Target="../media/image14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37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36.png"/><Relationship Id="rId17" Type="http://schemas.openxmlformats.org/officeDocument/2006/relationships/image" Target="../media/image41.svg"/><Relationship Id="rId2" Type="http://schemas.openxmlformats.org/officeDocument/2006/relationships/image" Target="../media/image12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35.svg"/><Relationship Id="rId5" Type="http://schemas.openxmlformats.org/officeDocument/2006/relationships/image" Target="../media/image15.svg"/><Relationship Id="rId15" Type="http://schemas.openxmlformats.org/officeDocument/2006/relationships/image" Target="../media/image39.svg"/><Relationship Id="rId10" Type="http://schemas.openxmlformats.org/officeDocument/2006/relationships/image" Target="../media/image34.png"/><Relationship Id="rId4" Type="http://schemas.openxmlformats.org/officeDocument/2006/relationships/image" Target="../media/image14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37.svg"/><Relationship Id="rId18" Type="http://schemas.openxmlformats.org/officeDocument/2006/relationships/image" Target="../media/image40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36.png"/><Relationship Id="rId17" Type="http://schemas.openxmlformats.org/officeDocument/2006/relationships/image" Target="../media/image43.svg"/><Relationship Id="rId2" Type="http://schemas.openxmlformats.org/officeDocument/2006/relationships/image" Target="../media/image12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35.svg"/><Relationship Id="rId5" Type="http://schemas.openxmlformats.org/officeDocument/2006/relationships/image" Target="../media/image15.svg"/><Relationship Id="rId15" Type="http://schemas.openxmlformats.org/officeDocument/2006/relationships/image" Target="../media/image39.svg"/><Relationship Id="rId10" Type="http://schemas.openxmlformats.org/officeDocument/2006/relationships/image" Target="../media/image34.png"/><Relationship Id="rId19" Type="http://schemas.openxmlformats.org/officeDocument/2006/relationships/image" Target="../media/image41.svg"/><Relationship Id="rId4" Type="http://schemas.openxmlformats.org/officeDocument/2006/relationships/image" Target="../media/image14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7" Type="http://schemas.openxmlformats.org/officeDocument/2006/relationships/image" Target="../media/image1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806641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1443695"/>
            <a:ext cx="11739425" cy="4394816"/>
            <a:chOff x="0" y="0"/>
            <a:chExt cx="15652567" cy="5859754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45948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Se repérer et se déplacer dans un quadrillage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50671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02933" y="2775044"/>
            <a:ext cx="12511528" cy="400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GEOMETRIE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Savoir se repérer dans un quadrillage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Savoir placer un point dans un repère normé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Savoir effectuer un déplacement dans un quadrillage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Coder un déplacement dans un quadrillage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6326" y="203958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 rot="-5400000">
            <a:off x="11912175" y="3222156"/>
            <a:ext cx="5818417" cy="4143885"/>
            <a:chOff x="0" y="0"/>
            <a:chExt cx="10479738" cy="746368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479738" cy="7463684"/>
            </a:xfrm>
            <a:custGeom>
              <a:avLst/>
              <a:gdLst/>
              <a:ahLst/>
              <a:cxnLst/>
              <a:rect l="l" t="t" r="r" b="b"/>
              <a:pathLst>
                <a:path w="10479738" h="7463684">
                  <a:moveTo>
                    <a:pt x="0" y="0"/>
                  </a:moveTo>
                  <a:lnTo>
                    <a:pt x="10479738" y="0"/>
                  </a:lnTo>
                  <a:lnTo>
                    <a:pt x="10479738" y="7463684"/>
                  </a:lnTo>
                  <a:lnTo>
                    <a:pt x="0" y="7463684"/>
                  </a:lnTo>
                  <a:close/>
                </a:path>
              </a:pathLst>
            </a:custGeom>
            <a:solidFill>
              <a:srgbClr val="607096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983509" y="2598677"/>
            <a:ext cx="3909816" cy="503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18"/>
              </a:lnSpc>
            </a:pPr>
            <a:r>
              <a:rPr lang="en-US" sz="2870" spc="57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commence </a:t>
            </a:r>
            <a:r>
              <a:rPr lang="en-US" sz="2870" spc="57" dirty="0" err="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toujours</a:t>
            </a:r>
            <a:r>
              <a:rPr lang="en-US" sz="2870" spc="57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par donner les </a:t>
            </a:r>
            <a:r>
              <a:rPr lang="en-US" sz="2870" spc="57" dirty="0" err="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coordonnées</a:t>
            </a:r>
            <a:r>
              <a:rPr lang="en-US" sz="2870" spc="57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2870" spc="57" dirty="0" err="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l’axe</a:t>
            </a:r>
            <a:r>
              <a:rPr lang="en-US" sz="2870" spc="57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horizontal </a:t>
            </a:r>
            <a:r>
              <a:rPr lang="en-US" sz="2870" spc="57" dirty="0" err="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puis</a:t>
            </a:r>
            <a:r>
              <a:rPr lang="en-US" sz="2870" spc="57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870" spc="57" dirty="0" err="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celles</a:t>
            </a:r>
            <a:r>
              <a:rPr lang="en-US" sz="2870" spc="57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2870" spc="57" dirty="0" err="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l’axe</a:t>
            </a:r>
            <a:r>
              <a:rPr lang="en-US" sz="2870" spc="57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vertical.</a:t>
            </a:r>
          </a:p>
          <a:p>
            <a:pPr algn="l">
              <a:lnSpc>
                <a:spcPts val="4018"/>
              </a:lnSpc>
            </a:pPr>
            <a:r>
              <a:rPr lang="en-US" sz="2870" spc="57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note les </a:t>
            </a:r>
            <a:r>
              <a:rPr lang="en-US" sz="2870" spc="57" dirty="0" err="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coordonnées</a:t>
            </a:r>
            <a:r>
              <a:rPr lang="en-US" sz="2870" spc="57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entre </a:t>
            </a:r>
            <a:r>
              <a:rPr lang="en-US" sz="2870" spc="57" dirty="0" err="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parenthèses</a:t>
            </a:r>
            <a:r>
              <a:rPr lang="en-US" sz="2870" spc="57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 )et on </a:t>
            </a:r>
            <a:r>
              <a:rPr lang="en-US" sz="2870" spc="57" dirty="0" err="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sépare</a:t>
            </a:r>
            <a:r>
              <a:rPr lang="en-US" sz="2870" spc="57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par un point virgule ;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218752" y="4554086"/>
            <a:ext cx="5454621" cy="5063258"/>
          </a:xfrm>
          <a:custGeom>
            <a:avLst/>
            <a:gdLst/>
            <a:ahLst/>
            <a:cxnLst/>
            <a:rect l="l" t="t" r="r" b="b"/>
            <a:pathLst>
              <a:path w="5454621" h="5063258">
                <a:moveTo>
                  <a:pt x="0" y="0"/>
                </a:moveTo>
                <a:lnTo>
                  <a:pt x="5454620" y="0"/>
                </a:lnTo>
                <a:lnTo>
                  <a:pt x="5454620" y="5063258"/>
                </a:lnTo>
                <a:lnTo>
                  <a:pt x="0" y="50632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TextBox 15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REPÉRER UN POINT DANS UN QUADRILLAGE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49798" y="2380597"/>
            <a:ext cx="10647149" cy="331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Codage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axes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horizontaux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et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verticaux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=&gt;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sert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à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déterminer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précisément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les 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COORDONNEES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d’un point</a:t>
            </a: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044524" y="6284656"/>
            <a:ext cx="10647149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K (D;4)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6326" y="203958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349798" y="3983469"/>
            <a:ext cx="6263368" cy="5458899"/>
          </a:xfrm>
          <a:custGeom>
            <a:avLst/>
            <a:gdLst/>
            <a:ahLst/>
            <a:cxnLst/>
            <a:rect l="l" t="t" r="r" b="b"/>
            <a:pathLst>
              <a:path w="6263368" h="5458899">
                <a:moveTo>
                  <a:pt x="0" y="0"/>
                </a:moveTo>
                <a:lnTo>
                  <a:pt x="6263368" y="0"/>
                </a:lnTo>
                <a:lnTo>
                  <a:pt x="6263368" y="5458899"/>
                </a:lnTo>
                <a:lnTo>
                  <a:pt x="0" y="54588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REPÉRER UN POINT DANS UN QUADRILLAGE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9798" y="2450410"/>
            <a:ext cx="16099044" cy="2646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Codage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axes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horizontaux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et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verticaux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=&gt;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sert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à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déterminer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précisément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les 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COORDONNEES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d’un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noeud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560511" y="5763919"/>
            <a:ext cx="10647149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B (B;1)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10756053" y="4537423"/>
            <a:ext cx="5111956" cy="4720877"/>
          </a:xfrm>
          <a:custGeom>
            <a:avLst/>
            <a:gdLst/>
            <a:ahLst/>
            <a:cxnLst/>
            <a:rect l="l" t="t" r="r" b="b"/>
            <a:pathLst>
              <a:path w="5111956" h="4720877">
                <a:moveTo>
                  <a:pt x="0" y="0"/>
                </a:moveTo>
                <a:lnTo>
                  <a:pt x="5111956" y="0"/>
                </a:lnTo>
                <a:lnTo>
                  <a:pt x="5111956" y="4720877"/>
                </a:lnTo>
                <a:lnTo>
                  <a:pt x="0" y="47208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370" t="-1930" r="-11750" b="-1707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510324" y="2373364"/>
            <a:ext cx="4434112" cy="4328117"/>
          </a:xfrm>
          <a:custGeom>
            <a:avLst/>
            <a:gdLst/>
            <a:ahLst/>
            <a:cxnLst/>
            <a:rect l="l" t="t" r="r" b="b"/>
            <a:pathLst>
              <a:path w="4434112" h="4328117">
                <a:moveTo>
                  <a:pt x="0" y="0"/>
                </a:moveTo>
                <a:lnTo>
                  <a:pt x="4434112" y="0"/>
                </a:lnTo>
                <a:lnTo>
                  <a:pt x="4434112" y="4328117"/>
                </a:lnTo>
                <a:lnTo>
                  <a:pt x="0" y="43281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TextBox 15"/>
          <p:cNvSpPr txBox="1"/>
          <p:nvPr/>
        </p:nvSpPr>
        <p:spPr>
          <a:xfrm>
            <a:off x="1510324" y="7008671"/>
            <a:ext cx="7807805" cy="208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La plume est dans la case (... ; ...).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La flamme est dans la case (... ; ...).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La fusée est dans la case (... ; ...)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56053" y="2148280"/>
            <a:ext cx="6722039" cy="201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67"/>
              </a:lnSpc>
            </a:pPr>
            <a:r>
              <a:rPr lang="en-US" sz="3762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Le triangle est situé en (... ; ...).</a:t>
            </a:r>
          </a:p>
          <a:p>
            <a:pPr algn="l">
              <a:lnSpc>
                <a:spcPts val="5267"/>
              </a:lnSpc>
            </a:pPr>
            <a:r>
              <a:rPr lang="en-US" sz="3762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Le carré est situé en     (... ; ...).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La croix est située en   (... ; ...).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6779" y="178582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349798" y="4324326"/>
            <a:ext cx="5167075" cy="4933974"/>
          </a:xfrm>
          <a:custGeom>
            <a:avLst/>
            <a:gdLst/>
            <a:ahLst/>
            <a:cxnLst/>
            <a:rect l="l" t="t" r="r" b="b"/>
            <a:pathLst>
              <a:path w="5167075" h="4933974">
                <a:moveTo>
                  <a:pt x="0" y="0"/>
                </a:moveTo>
                <a:lnTo>
                  <a:pt x="5167075" y="0"/>
                </a:lnTo>
                <a:lnTo>
                  <a:pt x="5167075" y="4933974"/>
                </a:lnTo>
                <a:lnTo>
                  <a:pt x="0" y="49339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678763" y="6507797"/>
            <a:ext cx="4949760" cy="353554"/>
          </a:xfrm>
          <a:custGeom>
            <a:avLst/>
            <a:gdLst/>
            <a:ahLst/>
            <a:cxnLst/>
            <a:rect l="l" t="t" r="r" b="b"/>
            <a:pathLst>
              <a:path w="4949760" h="353554">
                <a:moveTo>
                  <a:pt x="0" y="0"/>
                </a:moveTo>
                <a:lnTo>
                  <a:pt x="4949759" y="0"/>
                </a:lnTo>
                <a:lnTo>
                  <a:pt x="4949759" y="353555"/>
                </a:lnTo>
                <a:lnTo>
                  <a:pt x="0" y="3535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1384018" y="2141849"/>
            <a:ext cx="15519964" cy="198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commence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toujours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par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repérer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coordonnées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l’axe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horizontal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puis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celles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l’axe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vertical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point se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trouve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à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l’intersection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id="14" name="Freeform 14"/>
          <p:cNvSpPr/>
          <p:nvPr/>
        </p:nvSpPr>
        <p:spPr>
          <a:xfrm rot="-5400000">
            <a:off x="628396" y="6331020"/>
            <a:ext cx="4949760" cy="353554"/>
          </a:xfrm>
          <a:custGeom>
            <a:avLst/>
            <a:gdLst/>
            <a:ahLst/>
            <a:cxnLst/>
            <a:rect l="l" t="t" r="r" b="b"/>
            <a:pathLst>
              <a:path w="4949760" h="353554">
                <a:moveTo>
                  <a:pt x="0" y="0"/>
                </a:moveTo>
                <a:lnTo>
                  <a:pt x="4949760" y="0"/>
                </a:lnTo>
                <a:lnTo>
                  <a:pt x="4949760" y="353555"/>
                </a:lnTo>
                <a:lnTo>
                  <a:pt x="0" y="3535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2926696" y="5953833"/>
            <a:ext cx="5607704" cy="1387332"/>
          </a:xfrm>
          <a:custGeom>
            <a:avLst/>
            <a:gdLst/>
            <a:ahLst/>
            <a:cxnLst/>
            <a:rect l="l" t="t" r="r" b="b"/>
            <a:pathLst>
              <a:path w="6217304" h="1387332">
                <a:moveTo>
                  <a:pt x="0" y="0"/>
                </a:moveTo>
                <a:lnTo>
                  <a:pt x="6217304" y="0"/>
                </a:lnTo>
                <a:lnTo>
                  <a:pt x="6217304" y="1387332"/>
                </a:lnTo>
                <a:lnTo>
                  <a:pt x="0" y="138733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PLACER UN POINT DANS UN QUADRILLAGE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44524" y="6284656"/>
            <a:ext cx="10647149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veut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placer B (C;5)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 animBg="1"/>
      <p:bldP spid="15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6369483" y="2190468"/>
            <a:ext cx="6308040" cy="7067832"/>
            <a:chOff x="0" y="0"/>
            <a:chExt cx="8410720" cy="942377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410720" cy="9423776"/>
            </a:xfrm>
            <a:custGeom>
              <a:avLst/>
              <a:gdLst/>
              <a:ahLst/>
              <a:cxnLst/>
              <a:rect l="l" t="t" r="r" b="b"/>
              <a:pathLst>
                <a:path w="8410720" h="9423776">
                  <a:moveTo>
                    <a:pt x="0" y="0"/>
                  </a:moveTo>
                  <a:lnTo>
                    <a:pt x="8410720" y="0"/>
                  </a:lnTo>
                  <a:lnTo>
                    <a:pt x="8410720" y="9423776"/>
                  </a:lnTo>
                  <a:lnTo>
                    <a:pt x="0" y="9423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324947" y="9061698"/>
              <a:ext cx="2757882" cy="325063"/>
              <a:chOff x="0" y="0"/>
              <a:chExt cx="544767" cy="6421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4767" cy="64210"/>
              </a:xfrm>
              <a:custGeom>
                <a:avLst/>
                <a:gdLst/>
                <a:ahLst/>
                <a:cxnLst/>
                <a:rect l="l" t="t" r="r" b="b"/>
                <a:pathLst>
                  <a:path w="544767" h="64210">
                    <a:moveTo>
                      <a:pt x="32105" y="0"/>
                    </a:moveTo>
                    <a:lnTo>
                      <a:pt x="512662" y="0"/>
                    </a:lnTo>
                    <a:cubicBezTo>
                      <a:pt x="521176" y="0"/>
                      <a:pt x="529342" y="3382"/>
                      <a:pt x="535363" y="9403"/>
                    </a:cubicBezTo>
                    <a:cubicBezTo>
                      <a:pt x="541384" y="15424"/>
                      <a:pt x="544767" y="23590"/>
                      <a:pt x="544767" y="32105"/>
                    </a:cubicBezTo>
                    <a:lnTo>
                      <a:pt x="544767" y="32105"/>
                    </a:lnTo>
                    <a:cubicBezTo>
                      <a:pt x="544767" y="49836"/>
                      <a:pt x="530393" y="64210"/>
                      <a:pt x="512662" y="64210"/>
                    </a:cubicBezTo>
                    <a:lnTo>
                      <a:pt x="32105" y="64210"/>
                    </a:lnTo>
                    <a:cubicBezTo>
                      <a:pt x="14374" y="64210"/>
                      <a:pt x="0" y="49836"/>
                      <a:pt x="0" y="32105"/>
                    </a:cubicBezTo>
                    <a:lnTo>
                      <a:pt x="0" y="32105"/>
                    </a:lnTo>
                    <a:cubicBezTo>
                      <a:pt x="0" y="14374"/>
                      <a:pt x="14374" y="0"/>
                      <a:pt x="3210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544767" cy="1023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5274" y="2183326"/>
            <a:ext cx="780780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Place.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5874" y="1870407"/>
            <a:ext cx="27188607" cy="7976647"/>
            <a:chOff x="-2658307" y="-38100"/>
            <a:chExt cx="7160785" cy="2100845"/>
          </a:xfrm>
        </p:grpSpPr>
        <p:sp>
          <p:nvSpPr>
            <p:cNvPr id="3" name="Freeform 3"/>
            <p:cNvSpPr/>
            <p:nvPr/>
          </p:nvSpPr>
          <p:spPr>
            <a:xfrm>
              <a:off x="-2658307" y="-31781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6693620" y="2191917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1028700" y="4019526"/>
            <a:ext cx="10647149" cy="2658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endParaRPr dirty="0"/>
          </a:p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 chemin que le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chien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doit prendre pour </a:t>
            </a:r>
          </a:p>
          <a:p>
            <a:pPr algn="l">
              <a:lnSpc>
                <a:spcPts val="5315"/>
              </a:lnSpc>
            </a:pP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rejoindre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son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est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le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suivant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:</a:t>
            </a:r>
          </a:p>
          <a:p>
            <a:pPr algn="l">
              <a:lnSpc>
                <a:spcPts val="5315"/>
              </a:lnSpc>
            </a:pPr>
            <a:endParaRPr lang="en-US" sz="3796" i="1" spc="75" dirty="0">
              <a:solidFill>
                <a:srgbClr val="004AAD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</p:txBody>
      </p:sp>
      <p:sp>
        <p:nvSpPr>
          <p:cNvPr id="12" name="Freeform 12"/>
          <p:cNvSpPr/>
          <p:nvPr/>
        </p:nvSpPr>
        <p:spPr>
          <a:xfrm rot="-10800000">
            <a:off x="1758659" y="6484348"/>
            <a:ext cx="841931" cy="927591"/>
          </a:xfrm>
          <a:custGeom>
            <a:avLst/>
            <a:gdLst/>
            <a:ahLst/>
            <a:cxnLst/>
            <a:rect l="l" t="t" r="r" b="b"/>
            <a:pathLst>
              <a:path w="841931" h="927591">
                <a:moveTo>
                  <a:pt x="0" y="0"/>
                </a:moveTo>
                <a:lnTo>
                  <a:pt x="841931" y="0"/>
                </a:lnTo>
                <a:lnTo>
                  <a:pt x="841931" y="927590"/>
                </a:lnTo>
                <a:lnTo>
                  <a:pt x="0" y="92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560" r="-566356" b="-1221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 rot="-10800000">
            <a:off x="2873675" y="6493551"/>
            <a:ext cx="869123" cy="930331"/>
          </a:xfrm>
          <a:custGeom>
            <a:avLst/>
            <a:gdLst/>
            <a:ahLst/>
            <a:cxnLst/>
            <a:rect l="l" t="t" r="r" b="b"/>
            <a:pathLst>
              <a:path w="869123" h="930331">
                <a:moveTo>
                  <a:pt x="0" y="0"/>
                </a:moveTo>
                <a:lnTo>
                  <a:pt x="869123" y="0"/>
                </a:lnTo>
                <a:lnTo>
                  <a:pt x="869123" y="930330"/>
                </a:lnTo>
                <a:lnTo>
                  <a:pt x="0" y="9303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261" r="-545508" b="-1218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1019203" y="4002542"/>
            <a:ext cx="5351298" cy="5351298"/>
          </a:xfrm>
          <a:custGeom>
            <a:avLst/>
            <a:gdLst/>
            <a:ahLst/>
            <a:cxnLst/>
            <a:rect l="l" t="t" r="r" b="b"/>
            <a:pathLst>
              <a:path w="5351298" h="5351298">
                <a:moveTo>
                  <a:pt x="0" y="0"/>
                </a:moveTo>
                <a:lnTo>
                  <a:pt x="5351298" y="0"/>
                </a:lnTo>
                <a:lnTo>
                  <a:pt x="5351298" y="5351299"/>
                </a:lnTo>
                <a:lnTo>
                  <a:pt x="0" y="53512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10123481" y="7421142"/>
            <a:ext cx="864865" cy="631351"/>
          </a:xfrm>
          <a:custGeom>
            <a:avLst/>
            <a:gdLst/>
            <a:ahLst/>
            <a:cxnLst/>
            <a:rect l="l" t="t" r="r" b="b"/>
            <a:pathLst>
              <a:path w="864865" h="631351">
                <a:moveTo>
                  <a:pt x="0" y="0"/>
                </a:moveTo>
                <a:lnTo>
                  <a:pt x="864864" y="0"/>
                </a:lnTo>
                <a:lnTo>
                  <a:pt x="864864" y="631351"/>
                </a:lnTo>
                <a:lnTo>
                  <a:pt x="0" y="6313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14405481" y="4095726"/>
            <a:ext cx="670698" cy="705998"/>
          </a:xfrm>
          <a:custGeom>
            <a:avLst/>
            <a:gdLst/>
            <a:ahLst/>
            <a:cxnLst/>
            <a:rect l="l" t="t" r="r" b="b"/>
            <a:pathLst>
              <a:path w="670698" h="705998">
                <a:moveTo>
                  <a:pt x="0" y="0"/>
                </a:moveTo>
                <a:lnTo>
                  <a:pt x="670698" y="0"/>
                </a:lnTo>
                <a:lnTo>
                  <a:pt x="670698" y="705998"/>
                </a:lnTo>
                <a:lnTo>
                  <a:pt x="0" y="70599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 rot="5400000">
            <a:off x="4049627" y="6453744"/>
            <a:ext cx="869123" cy="930331"/>
          </a:xfrm>
          <a:custGeom>
            <a:avLst/>
            <a:gdLst/>
            <a:ahLst/>
            <a:cxnLst/>
            <a:rect l="l" t="t" r="r" b="b"/>
            <a:pathLst>
              <a:path w="869123" h="930331">
                <a:moveTo>
                  <a:pt x="0" y="0"/>
                </a:moveTo>
                <a:lnTo>
                  <a:pt x="869123" y="0"/>
                </a:lnTo>
                <a:lnTo>
                  <a:pt x="869123" y="930330"/>
                </a:lnTo>
                <a:lnTo>
                  <a:pt x="0" y="9303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261" r="-545508" b="-1218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 rot="5400000">
            <a:off x="5259597" y="6482978"/>
            <a:ext cx="869123" cy="930331"/>
          </a:xfrm>
          <a:custGeom>
            <a:avLst/>
            <a:gdLst/>
            <a:ahLst/>
            <a:cxnLst/>
            <a:rect l="l" t="t" r="r" b="b"/>
            <a:pathLst>
              <a:path w="869123" h="930331">
                <a:moveTo>
                  <a:pt x="0" y="0"/>
                </a:moveTo>
                <a:lnTo>
                  <a:pt x="869123" y="0"/>
                </a:lnTo>
                <a:lnTo>
                  <a:pt x="869123" y="930330"/>
                </a:lnTo>
                <a:lnTo>
                  <a:pt x="0" y="9303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261" r="-545508" b="-1218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 rot="-10800000">
            <a:off x="6352275" y="6488949"/>
            <a:ext cx="841931" cy="927591"/>
          </a:xfrm>
          <a:custGeom>
            <a:avLst/>
            <a:gdLst/>
            <a:ahLst/>
            <a:cxnLst/>
            <a:rect l="l" t="t" r="r" b="b"/>
            <a:pathLst>
              <a:path w="841931" h="927591">
                <a:moveTo>
                  <a:pt x="0" y="0"/>
                </a:moveTo>
                <a:lnTo>
                  <a:pt x="841930" y="0"/>
                </a:lnTo>
                <a:lnTo>
                  <a:pt x="841930" y="927591"/>
                </a:lnTo>
                <a:lnTo>
                  <a:pt x="0" y="9275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560" r="-566356" b="-1221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 rot="-10800000">
            <a:off x="7467291" y="6498152"/>
            <a:ext cx="869123" cy="930331"/>
          </a:xfrm>
          <a:custGeom>
            <a:avLst/>
            <a:gdLst/>
            <a:ahLst/>
            <a:cxnLst/>
            <a:rect l="l" t="t" r="r" b="b"/>
            <a:pathLst>
              <a:path w="869123" h="930331">
                <a:moveTo>
                  <a:pt x="0" y="0"/>
                </a:moveTo>
                <a:lnTo>
                  <a:pt x="869122" y="0"/>
                </a:lnTo>
                <a:lnTo>
                  <a:pt x="869122" y="930331"/>
                </a:lnTo>
                <a:lnTo>
                  <a:pt x="0" y="9303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261" r="-545508" b="-1218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 rot="5400000">
            <a:off x="8643242" y="6458345"/>
            <a:ext cx="869123" cy="930331"/>
          </a:xfrm>
          <a:custGeom>
            <a:avLst/>
            <a:gdLst/>
            <a:ahLst/>
            <a:cxnLst/>
            <a:rect l="l" t="t" r="r" b="b"/>
            <a:pathLst>
              <a:path w="869123" h="930331">
                <a:moveTo>
                  <a:pt x="0" y="0"/>
                </a:moveTo>
                <a:lnTo>
                  <a:pt x="869123" y="0"/>
                </a:lnTo>
                <a:lnTo>
                  <a:pt x="869123" y="930331"/>
                </a:lnTo>
                <a:lnTo>
                  <a:pt x="0" y="9303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261" r="-545508" b="-1218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>
            <a:off x="11336479" y="7616150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8" y="0"/>
                </a:lnTo>
                <a:lnTo>
                  <a:pt x="444858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TextBox 23"/>
          <p:cNvSpPr txBox="1"/>
          <p:nvPr/>
        </p:nvSpPr>
        <p:spPr>
          <a:xfrm>
            <a:off x="1028700" y="2449092"/>
            <a:ext cx="17914526" cy="1313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Sur un quadrillage, on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peut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déplacer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</a:p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case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case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nœud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nœud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On suit le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codage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indiqué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SE DÉPLACER DANS UN QUADRILLAGE</a:t>
            </a:r>
          </a:p>
        </p:txBody>
      </p:sp>
      <p:sp>
        <p:nvSpPr>
          <p:cNvPr id="25" name="Freeform 25"/>
          <p:cNvSpPr/>
          <p:nvPr/>
        </p:nvSpPr>
        <p:spPr>
          <a:xfrm>
            <a:off x="12433083" y="7616150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7" y="0"/>
                </a:lnTo>
                <a:lnTo>
                  <a:pt x="444857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 rot="-5464369">
            <a:off x="12433083" y="6592931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7" y="0"/>
                </a:lnTo>
                <a:lnTo>
                  <a:pt x="444857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/>
          <p:cNvSpPr/>
          <p:nvPr/>
        </p:nvSpPr>
        <p:spPr>
          <a:xfrm rot="-5466614">
            <a:off x="12433227" y="5581147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7" y="0"/>
                </a:lnTo>
                <a:lnTo>
                  <a:pt x="444857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/>
          <p:cNvSpPr/>
          <p:nvPr/>
        </p:nvSpPr>
        <p:spPr>
          <a:xfrm>
            <a:off x="13385443" y="5561860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7" y="0"/>
                </a:lnTo>
                <a:lnTo>
                  <a:pt x="444857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/>
          <p:cNvSpPr/>
          <p:nvPr/>
        </p:nvSpPr>
        <p:spPr>
          <a:xfrm>
            <a:off x="14518401" y="5581147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7" y="0"/>
                </a:lnTo>
                <a:lnTo>
                  <a:pt x="444857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0" name="Freeform 30"/>
          <p:cNvSpPr/>
          <p:nvPr/>
        </p:nvSpPr>
        <p:spPr>
          <a:xfrm rot="-5501678">
            <a:off x="14526051" y="4905808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8" y="0"/>
                </a:lnTo>
                <a:lnTo>
                  <a:pt x="444858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0129" y="1970206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6234209" y="1848892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1028700" y="4019526"/>
            <a:ext cx="10647149" cy="2658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endParaRPr dirty="0"/>
          </a:p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 chemin que le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chien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doit prendre pour </a:t>
            </a:r>
          </a:p>
          <a:p>
            <a:pPr algn="l">
              <a:lnSpc>
                <a:spcPts val="5315"/>
              </a:lnSpc>
            </a:pP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rejoindre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son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est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le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suivant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:</a:t>
            </a:r>
          </a:p>
          <a:p>
            <a:pPr algn="l">
              <a:lnSpc>
                <a:spcPts val="5315"/>
              </a:lnSpc>
            </a:pPr>
            <a:endParaRPr lang="en-US" sz="3796" i="1" spc="75" dirty="0">
              <a:solidFill>
                <a:srgbClr val="004AAD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</p:txBody>
      </p:sp>
      <p:sp>
        <p:nvSpPr>
          <p:cNvPr id="12" name="Freeform 12"/>
          <p:cNvSpPr/>
          <p:nvPr/>
        </p:nvSpPr>
        <p:spPr>
          <a:xfrm rot="-10800000">
            <a:off x="1758659" y="6484348"/>
            <a:ext cx="841931" cy="927591"/>
          </a:xfrm>
          <a:custGeom>
            <a:avLst/>
            <a:gdLst/>
            <a:ahLst/>
            <a:cxnLst/>
            <a:rect l="l" t="t" r="r" b="b"/>
            <a:pathLst>
              <a:path w="841931" h="927591">
                <a:moveTo>
                  <a:pt x="0" y="0"/>
                </a:moveTo>
                <a:lnTo>
                  <a:pt x="841931" y="0"/>
                </a:lnTo>
                <a:lnTo>
                  <a:pt x="841931" y="927590"/>
                </a:lnTo>
                <a:lnTo>
                  <a:pt x="0" y="92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560" r="-566356" b="-1221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 rot="-10800000">
            <a:off x="2873675" y="6493551"/>
            <a:ext cx="869123" cy="930331"/>
          </a:xfrm>
          <a:custGeom>
            <a:avLst/>
            <a:gdLst/>
            <a:ahLst/>
            <a:cxnLst/>
            <a:rect l="l" t="t" r="r" b="b"/>
            <a:pathLst>
              <a:path w="869123" h="930331">
                <a:moveTo>
                  <a:pt x="0" y="0"/>
                </a:moveTo>
                <a:lnTo>
                  <a:pt x="869123" y="0"/>
                </a:lnTo>
                <a:lnTo>
                  <a:pt x="869123" y="930330"/>
                </a:lnTo>
                <a:lnTo>
                  <a:pt x="0" y="9303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261" r="-545508" b="-1218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1019203" y="4002542"/>
            <a:ext cx="5351298" cy="5351298"/>
          </a:xfrm>
          <a:custGeom>
            <a:avLst/>
            <a:gdLst/>
            <a:ahLst/>
            <a:cxnLst/>
            <a:rect l="l" t="t" r="r" b="b"/>
            <a:pathLst>
              <a:path w="5351298" h="5351298">
                <a:moveTo>
                  <a:pt x="0" y="0"/>
                </a:moveTo>
                <a:lnTo>
                  <a:pt x="5351298" y="0"/>
                </a:lnTo>
                <a:lnTo>
                  <a:pt x="5351298" y="5351299"/>
                </a:lnTo>
                <a:lnTo>
                  <a:pt x="0" y="53512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10123481" y="7421142"/>
            <a:ext cx="864865" cy="631351"/>
          </a:xfrm>
          <a:custGeom>
            <a:avLst/>
            <a:gdLst/>
            <a:ahLst/>
            <a:cxnLst/>
            <a:rect l="l" t="t" r="r" b="b"/>
            <a:pathLst>
              <a:path w="864865" h="631351">
                <a:moveTo>
                  <a:pt x="0" y="0"/>
                </a:moveTo>
                <a:lnTo>
                  <a:pt x="864864" y="0"/>
                </a:lnTo>
                <a:lnTo>
                  <a:pt x="864864" y="631351"/>
                </a:lnTo>
                <a:lnTo>
                  <a:pt x="0" y="6313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14405481" y="4095726"/>
            <a:ext cx="670698" cy="705998"/>
          </a:xfrm>
          <a:custGeom>
            <a:avLst/>
            <a:gdLst/>
            <a:ahLst/>
            <a:cxnLst/>
            <a:rect l="l" t="t" r="r" b="b"/>
            <a:pathLst>
              <a:path w="670698" h="705998">
                <a:moveTo>
                  <a:pt x="0" y="0"/>
                </a:moveTo>
                <a:lnTo>
                  <a:pt x="670698" y="0"/>
                </a:lnTo>
                <a:lnTo>
                  <a:pt x="670698" y="705998"/>
                </a:lnTo>
                <a:lnTo>
                  <a:pt x="0" y="70599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 rot="5400000">
            <a:off x="4049627" y="6453744"/>
            <a:ext cx="869123" cy="930331"/>
          </a:xfrm>
          <a:custGeom>
            <a:avLst/>
            <a:gdLst/>
            <a:ahLst/>
            <a:cxnLst/>
            <a:rect l="l" t="t" r="r" b="b"/>
            <a:pathLst>
              <a:path w="869123" h="930331">
                <a:moveTo>
                  <a:pt x="0" y="0"/>
                </a:moveTo>
                <a:lnTo>
                  <a:pt x="869123" y="0"/>
                </a:lnTo>
                <a:lnTo>
                  <a:pt x="869123" y="930330"/>
                </a:lnTo>
                <a:lnTo>
                  <a:pt x="0" y="9303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261" r="-545508" b="-1218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 rot="5400000">
            <a:off x="5259597" y="6482978"/>
            <a:ext cx="869123" cy="930331"/>
          </a:xfrm>
          <a:custGeom>
            <a:avLst/>
            <a:gdLst/>
            <a:ahLst/>
            <a:cxnLst/>
            <a:rect l="l" t="t" r="r" b="b"/>
            <a:pathLst>
              <a:path w="869123" h="930331">
                <a:moveTo>
                  <a:pt x="0" y="0"/>
                </a:moveTo>
                <a:lnTo>
                  <a:pt x="869123" y="0"/>
                </a:lnTo>
                <a:lnTo>
                  <a:pt x="869123" y="930330"/>
                </a:lnTo>
                <a:lnTo>
                  <a:pt x="0" y="9303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261" r="-545508" b="-1218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 rot="-10800000">
            <a:off x="6352275" y="6488949"/>
            <a:ext cx="841931" cy="927591"/>
          </a:xfrm>
          <a:custGeom>
            <a:avLst/>
            <a:gdLst/>
            <a:ahLst/>
            <a:cxnLst/>
            <a:rect l="l" t="t" r="r" b="b"/>
            <a:pathLst>
              <a:path w="841931" h="927591">
                <a:moveTo>
                  <a:pt x="0" y="0"/>
                </a:moveTo>
                <a:lnTo>
                  <a:pt x="841930" y="0"/>
                </a:lnTo>
                <a:lnTo>
                  <a:pt x="841930" y="927591"/>
                </a:lnTo>
                <a:lnTo>
                  <a:pt x="0" y="9275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560" r="-566356" b="-1221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 rot="-10800000">
            <a:off x="7467291" y="6498152"/>
            <a:ext cx="869123" cy="930331"/>
          </a:xfrm>
          <a:custGeom>
            <a:avLst/>
            <a:gdLst/>
            <a:ahLst/>
            <a:cxnLst/>
            <a:rect l="l" t="t" r="r" b="b"/>
            <a:pathLst>
              <a:path w="869123" h="930331">
                <a:moveTo>
                  <a:pt x="0" y="0"/>
                </a:moveTo>
                <a:lnTo>
                  <a:pt x="869122" y="0"/>
                </a:lnTo>
                <a:lnTo>
                  <a:pt x="869122" y="930331"/>
                </a:lnTo>
                <a:lnTo>
                  <a:pt x="0" y="9303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261" r="-545508" b="-1218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 rot="5400000">
            <a:off x="8643242" y="6458345"/>
            <a:ext cx="869123" cy="930331"/>
          </a:xfrm>
          <a:custGeom>
            <a:avLst/>
            <a:gdLst/>
            <a:ahLst/>
            <a:cxnLst/>
            <a:rect l="l" t="t" r="r" b="b"/>
            <a:pathLst>
              <a:path w="869123" h="930331">
                <a:moveTo>
                  <a:pt x="0" y="0"/>
                </a:moveTo>
                <a:lnTo>
                  <a:pt x="869123" y="0"/>
                </a:lnTo>
                <a:lnTo>
                  <a:pt x="869123" y="930331"/>
                </a:lnTo>
                <a:lnTo>
                  <a:pt x="0" y="9303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261" r="-545508" b="-1218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>
            <a:off x="11271181" y="6259831"/>
            <a:ext cx="809337" cy="836720"/>
          </a:xfrm>
          <a:custGeom>
            <a:avLst/>
            <a:gdLst/>
            <a:ahLst/>
            <a:cxnLst/>
            <a:rect l="l" t="t" r="r" b="b"/>
            <a:pathLst>
              <a:path w="809337" h="836720">
                <a:moveTo>
                  <a:pt x="0" y="0"/>
                </a:moveTo>
                <a:lnTo>
                  <a:pt x="809337" y="0"/>
                </a:lnTo>
                <a:lnTo>
                  <a:pt x="809337" y="836721"/>
                </a:lnTo>
                <a:lnTo>
                  <a:pt x="0" y="8367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>
            <a:off x="13290184" y="7358072"/>
            <a:ext cx="809337" cy="836720"/>
          </a:xfrm>
          <a:custGeom>
            <a:avLst/>
            <a:gdLst/>
            <a:ahLst/>
            <a:cxnLst/>
            <a:rect l="l" t="t" r="r" b="b"/>
            <a:pathLst>
              <a:path w="809337" h="836720">
                <a:moveTo>
                  <a:pt x="0" y="0"/>
                </a:moveTo>
                <a:lnTo>
                  <a:pt x="809336" y="0"/>
                </a:lnTo>
                <a:lnTo>
                  <a:pt x="809336" y="836720"/>
                </a:lnTo>
                <a:lnTo>
                  <a:pt x="0" y="8367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Freeform 24"/>
          <p:cNvSpPr/>
          <p:nvPr/>
        </p:nvSpPr>
        <p:spPr>
          <a:xfrm>
            <a:off x="12250843" y="4149228"/>
            <a:ext cx="809337" cy="836720"/>
          </a:xfrm>
          <a:custGeom>
            <a:avLst/>
            <a:gdLst/>
            <a:ahLst/>
            <a:cxnLst/>
            <a:rect l="l" t="t" r="r" b="b"/>
            <a:pathLst>
              <a:path w="809337" h="836720">
                <a:moveTo>
                  <a:pt x="0" y="0"/>
                </a:moveTo>
                <a:lnTo>
                  <a:pt x="809337" y="0"/>
                </a:lnTo>
                <a:lnTo>
                  <a:pt x="809337" y="836720"/>
                </a:lnTo>
                <a:lnTo>
                  <a:pt x="0" y="8367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13290184" y="4202731"/>
            <a:ext cx="809337" cy="836720"/>
          </a:xfrm>
          <a:custGeom>
            <a:avLst/>
            <a:gdLst/>
            <a:ahLst/>
            <a:cxnLst/>
            <a:rect l="l" t="t" r="r" b="b"/>
            <a:pathLst>
              <a:path w="809337" h="836720">
                <a:moveTo>
                  <a:pt x="0" y="0"/>
                </a:moveTo>
                <a:lnTo>
                  <a:pt x="809336" y="0"/>
                </a:lnTo>
                <a:lnTo>
                  <a:pt x="809336" y="836720"/>
                </a:lnTo>
                <a:lnTo>
                  <a:pt x="0" y="8367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11271181" y="8421580"/>
            <a:ext cx="809337" cy="836720"/>
          </a:xfrm>
          <a:custGeom>
            <a:avLst/>
            <a:gdLst/>
            <a:ahLst/>
            <a:cxnLst/>
            <a:rect l="l" t="t" r="r" b="b"/>
            <a:pathLst>
              <a:path w="809337" h="836720">
                <a:moveTo>
                  <a:pt x="0" y="0"/>
                </a:moveTo>
                <a:lnTo>
                  <a:pt x="809337" y="0"/>
                </a:lnTo>
                <a:lnTo>
                  <a:pt x="809337" y="836720"/>
                </a:lnTo>
                <a:lnTo>
                  <a:pt x="0" y="8367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/>
          <p:cNvSpPr/>
          <p:nvPr/>
        </p:nvSpPr>
        <p:spPr>
          <a:xfrm>
            <a:off x="12250843" y="8421580"/>
            <a:ext cx="809337" cy="836720"/>
          </a:xfrm>
          <a:custGeom>
            <a:avLst/>
            <a:gdLst/>
            <a:ahLst/>
            <a:cxnLst/>
            <a:rect l="l" t="t" r="r" b="b"/>
            <a:pathLst>
              <a:path w="809337" h="836720">
                <a:moveTo>
                  <a:pt x="0" y="0"/>
                </a:moveTo>
                <a:lnTo>
                  <a:pt x="809337" y="0"/>
                </a:lnTo>
                <a:lnTo>
                  <a:pt x="809337" y="836720"/>
                </a:lnTo>
                <a:lnTo>
                  <a:pt x="0" y="8367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/>
          <p:cNvSpPr/>
          <p:nvPr/>
        </p:nvSpPr>
        <p:spPr>
          <a:xfrm>
            <a:off x="13290184" y="8421580"/>
            <a:ext cx="809337" cy="836720"/>
          </a:xfrm>
          <a:custGeom>
            <a:avLst/>
            <a:gdLst/>
            <a:ahLst/>
            <a:cxnLst/>
            <a:rect l="l" t="t" r="r" b="b"/>
            <a:pathLst>
              <a:path w="809337" h="836720">
                <a:moveTo>
                  <a:pt x="0" y="0"/>
                </a:moveTo>
                <a:lnTo>
                  <a:pt x="809336" y="0"/>
                </a:lnTo>
                <a:lnTo>
                  <a:pt x="809336" y="836720"/>
                </a:lnTo>
                <a:lnTo>
                  <a:pt x="0" y="8367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/>
          <p:cNvSpPr/>
          <p:nvPr/>
        </p:nvSpPr>
        <p:spPr>
          <a:xfrm>
            <a:off x="11154240" y="5143500"/>
            <a:ext cx="809337" cy="836720"/>
          </a:xfrm>
          <a:custGeom>
            <a:avLst/>
            <a:gdLst/>
            <a:ahLst/>
            <a:cxnLst/>
            <a:rect l="l" t="t" r="r" b="b"/>
            <a:pathLst>
              <a:path w="809337" h="836720">
                <a:moveTo>
                  <a:pt x="0" y="0"/>
                </a:moveTo>
                <a:lnTo>
                  <a:pt x="809336" y="0"/>
                </a:lnTo>
                <a:lnTo>
                  <a:pt x="809336" y="836720"/>
                </a:lnTo>
                <a:lnTo>
                  <a:pt x="0" y="8367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0" name="Freeform 30"/>
          <p:cNvSpPr/>
          <p:nvPr/>
        </p:nvSpPr>
        <p:spPr>
          <a:xfrm>
            <a:off x="13385443" y="6292752"/>
            <a:ext cx="809337" cy="836720"/>
          </a:xfrm>
          <a:custGeom>
            <a:avLst/>
            <a:gdLst/>
            <a:ahLst/>
            <a:cxnLst/>
            <a:rect l="l" t="t" r="r" b="b"/>
            <a:pathLst>
              <a:path w="809337" h="836720">
                <a:moveTo>
                  <a:pt x="0" y="0"/>
                </a:moveTo>
                <a:lnTo>
                  <a:pt x="809336" y="0"/>
                </a:lnTo>
                <a:lnTo>
                  <a:pt x="809336" y="836720"/>
                </a:lnTo>
                <a:lnTo>
                  <a:pt x="0" y="8367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1" name="Freeform 31"/>
          <p:cNvSpPr/>
          <p:nvPr/>
        </p:nvSpPr>
        <p:spPr>
          <a:xfrm>
            <a:off x="14471004" y="6259831"/>
            <a:ext cx="809337" cy="836720"/>
          </a:xfrm>
          <a:custGeom>
            <a:avLst/>
            <a:gdLst/>
            <a:ahLst/>
            <a:cxnLst/>
            <a:rect l="l" t="t" r="r" b="b"/>
            <a:pathLst>
              <a:path w="809337" h="836720">
                <a:moveTo>
                  <a:pt x="0" y="0"/>
                </a:moveTo>
                <a:lnTo>
                  <a:pt x="809337" y="0"/>
                </a:lnTo>
                <a:lnTo>
                  <a:pt x="809337" y="836721"/>
                </a:lnTo>
                <a:lnTo>
                  <a:pt x="0" y="8367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2" name="Freeform 32"/>
          <p:cNvSpPr/>
          <p:nvPr/>
        </p:nvSpPr>
        <p:spPr>
          <a:xfrm>
            <a:off x="15424166" y="5143500"/>
            <a:ext cx="809337" cy="836720"/>
          </a:xfrm>
          <a:custGeom>
            <a:avLst/>
            <a:gdLst/>
            <a:ahLst/>
            <a:cxnLst/>
            <a:rect l="l" t="t" r="r" b="b"/>
            <a:pathLst>
              <a:path w="809337" h="836720">
                <a:moveTo>
                  <a:pt x="0" y="0"/>
                </a:moveTo>
                <a:lnTo>
                  <a:pt x="809337" y="0"/>
                </a:lnTo>
                <a:lnTo>
                  <a:pt x="809337" y="836720"/>
                </a:lnTo>
                <a:lnTo>
                  <a:pt x="0" y="8367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3" name="Freeform 33"/>
          <p:cNvSpPr/>
          <p:nvPr/>
        </p:nvSpPr>
        <p:spPr>
          <a:xfrm>
            <a:off x="15424166" y="6259831"/>
            <a:ext cx="809337" cy="836720"/>
          </a:xfrm>
          <a:custGeom>
            <a:avLst/>
            <a:gdLst/>
            <a:ahLst/>
            <a:cxnLst/>
            <a:rect l="l" t="t" r="r" b="b"/>
            <a:pathLst>
              <a:path w="809337" h="836720">
                <a:moveTo>
                  <a:pt x="0" y="0"/>
                </a:moveTo>
                <a:lnTo>
                  <a:pt x="809337" y="0"/>
                </a:lnTo>
                <a:lnTo>
                  <a:pt x="809337" y="836721"/>
                </a:lnTo>
                <a:lnTo>
                  <a:pt x="0" y="8367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4" name="Freeform 34"/>
          <p:cNvSpPr/>
          <p:nvPr/>
        </p:nvSpPr>
        <p:spPr>
          <a:xfrm>
            <a:off x="11336479" y="7616150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8" y="0"/>
                </a:lnTo>
                <a:lnTo>
                  <a:pt x="444858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5" name="TextBox 35"/>
          <p:cNvSpPr txBox="1"/>
          <p:nvPr/>
        </p:nvSpPr>
        <p:spPr>
          <a:xfrm>
            <a:off x="759359" y="2115717"/>
            <a:ext cx="17914526" cy="198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Sur un quadrillage, on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peut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coder un </a:t>
            </a:r>
          </a:p>
          <a:p>
            <a:pPr algn="l">
              <a:lnSpc>
                <a:spcPts val="5315"/>
              </a:lnSpc>
            </a:pP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déplacement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case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case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nœud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nœud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</a:t>
            </a:r>
          </a:p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suit le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codage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indiqué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CODER UN DÉPLACEMENT DANS UN QUADRILLAGE</a:t>
            </a:r>
          </a:p>
        </p:txBody>
      </p:sp>
      <p:sp>
        <p:nvSpPr>
          <p:cNvPr id="37" name="Freeform 37"/>
          <p:cNvSpPr/>
          <p:nvPr/>
        </p:nvSpPr>
        <p:spPr>
          <a:xfrm>
            <a:off x="12433083" y="7616150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7" y="0"/>
                </a:lnTo>
                <a:lnTo>
                  <a:pt x="444857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 rot="-5464369">
            <a:off x="12433083" y="6592931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7" y="0"/>
                </a:lnTo>
                <a:lnTo>
                  <a:pt x="444857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Freeform 39"/>
          <p:cNvSpPr/>
          <p:nvPr/>
        </p:nvSpPr>
        <p:spPr>
          <a:xfrm rot="-5466614">
            <a:off x="12433227" y="5581147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7" y="0"/>
                </a:lnTo>
                <a:lnTo>
                  <a:pt x="444857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0" name="Freeform 40"/>
          <p:cNvSpPr/>
          <p:nvPr/>
        </p:nvSpPr>
        <p:spPr>
          <a:xfrm>
            <a:off x="13385443" y="5561860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7" y="0"/>
                </a:lnTo>
                <a:lnTo>
                  <a:pt x="444857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1" name="Freeform 41"/>
          <p:cNvSpPr/>
          <p:nvPr/>
        </p:nvSpPr>
        <p:spPr>
          <a:xfrm>
            <a:off x="14518401" y="5581147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7" y="0"/>
                </a:lnTo>
                <a:lnTo>
                  <a:pt x="444857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2" name="Freeform 42"/>
          <p:cNvSpPr/>
          <p:nvPr/>
        </p:nvSpPr>
        <p:spPr>
          <a:xfrm rot="-5501678">
            <a:off x="14526051" y="4905808"/>
            <a:ext cx="444857" cy="241335"/>
          </a:xfrm>
          <a:custGeom>
            <a:avLst/>
            <a:gdLst/>
            <a:ahLst/>
            <a:cxnLst/>
            <a:rect l="l" t="t" r="r" b="b"/>
            <a:pathLst>
              <a:path w="444857" h="241335">
                <a:moveTo>
                  <a:pt x="0" y="0"/>
                </a:moveTo>
                <a:lnTo>
                  <a:pt x="444858" y="0"/>
                </a:lnTo>
                <a:lnTo>
                  <a:pt x="444858" y="241335"/>
                </a:lnTo>
                <a:lnTo>
                  <a:pt x="0" y="24133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8" grpId="1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7" grpId="0" animBg="1"/>
      <p:bldP spid="38" grpId="0" animBg="1"/>
      <p:bldP spid="39" grpId="0" animBg="1"/>
      <p:bldP spid="40" grpId="0" animBg="1"/>
      <p:bldP spid="40" grpId="1" animBg="1"/>
      <p:bldP spid="41" grpId="0" animBg="1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25274" y="2183326"/>
            <a:ext cx="780780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Observe et effectue le déplacement.</a:t>
            </a:r>
          </a:p>
        </p:txBody>
      </p:sp>
      <p:sp>
        <p:nvSpPr>
          <p:cNvPr id="14" name="Freeform 14"/>
          <p:cNvSpPr/>
          <p:nvPr/>
        </p:nvSpPr>
        <p:spPr>
          <a:xfrm>
            <a:off x="8598779" y="3074041"/>
            <a:ext cx="8660521" cy="1048922"/>
          </a:xfrm>
          <a:custGeom>
            <a:avLst/>
            <a:gdLst/>
            <a:ahLst/>
            <a:cxnLst/>
            <a:rect l="l" t="t" r="r" b="b"/>
            <a:pathLst>
              <a:path w="8660521" h="1048922">
                <a:moveTo>
                  <a:pt x="0" y="0"/>
                </a:moveTo>
                <a:lnTo>
                  <a:pt x="8660521" y="0"/>
                </a:lnTo>
                <a:lnTo>
                  <a:pt x="8660521" y="1048922"/>
                </a:lnTo>
                <a:lnTo>
                  <a:pt x="0" y="10489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29528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5" name="Group 15"/>
          <p:cNvGrpSpPr/>
          <p:nvPr/>
        </p:nvGrpSpPr>
        <p:grpSpPr>
          <a:xfrm>
            <a:off x="1028700" y="3074041"/>
            <a:ext cx="8748852" cy="5539775"/>
            <a:chOff x="0" y="0"/>
            <a:chExt cx="11665136" cy="7386367"/>
          </a:xfrm>
        </p:grpSpPr>
        <p:sp>
          <p:nvSpPr>
            <p:cNvPr id="16" name="Freeform 16"/>
            <p:cNvSpPr/>
            <p:nvPr/>
          </p:nvSpPr>
          <p:spPr>
            <a:xfrm>
              <a:off x="1502040" y="0"/>
              <a:ext cx="8357982" cy="7386367"/>
            </a:xfrm>
            <a:custGeom>
              <a:avLst/>
              <a:gdLst/>
              <a:ahLst/>
              <a:cxnLst/>
              <a:rect l="l" t="t" r="r" b="b"/>
              <a:pathLst>
                <a:path w="8357982" h="7386367">
                  <a:moveTo>
                    <a:pt x="0" y="0"/>
                  </a:moveTo>
                  <a:lnTo>
                    <a:pt x="8357982" y="0"/>
                  </a:lnTo>
                  <a:lnTo>
                    <a:pt x="8357982" y="7386367"/>
                  </a:lnTo>
                  <a:lnTo>
                    <a:pt x="0" y="73863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60764" y="165140"/>
              <a:ext cx="11304373" cy="845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70"/>
                </a:lnSpc>
                <a:spcBef>
                  <a:spcPct val="0"/>
                </a:spcBef>
              </a:pPr>
              <a:r>
                <a:rPr lang="en-US" sz="3836">
                  <a:solidFill>
                    <a:srgbClr val="000000"/>
                  </a:solidFill>
                  <a:latin typeface="Sondos"/>
                  <a:ea typeface="Sondos"/>
                  <a:cs typeface="Sondos"/>
                  <a:sym typeface="Sondos"/>
                </a:rPr>
                <a:t>Léo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60764" y="1967481"/>
              <a:ext cx="11304373" cy="845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70"/>
                </a:lnSpc>
                <a:spcBef>
                  <a:spcPct val="0"/>
                </a:spcBef>
              </a:pPr>
              <a:r>
                <a:rPr lang="en-US" sz="3836">
                  <a:solidFill>
                    <a:srgbClr val="000000"/>
                  </a:solidFill>
                  <a:latin typeface="Sondos"/>
                  <a:ea typeface="Sondos"/>
                  <a:cs typeface="Sondos"/>
                  <a:sym typeface="Sondos"/>
                </a:rPr>
                <a:t>Inès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60764" y="3561453"/>
              <a:ext cx="11304373" cy="845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70"/>
                </a:lnSpc>
                <a:spcBef>
                  <a:spcPct val="0"/>
                </a:spcBef>
              </a:pPr>
              <a:r>
                <a:rPr lang="en-US" sz="3836">
                  <a:solidFill>
                    <a:srgbClr val="000000"/>
                  </a:solidFill>
                  <a:latin typeface="Sondos"/>
                  <a:ea typeface="Sondos"/>
                  <a:cs typeface="Sondos"/>
                  <a:sym typeface="Sondos"/>
                </a:rPr>
                <a:t>Tom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5380280"/>
              <a:ext cx="11304373" cy="845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70"/>
                </a:lnSpc>
                <a:spcBef>
                  <a:spcPct val="0"/>
                </a:spcBef>
              </a:pPr>
              <a:r>
                <a:rPr lang="en-US" sz="3836">
                  <a:solidFill>
                    <a:srgbClr val="000000"/>
                  </a:solidFill>
                  <a:latin typeface="Sondos"/>
                  <a:ea typeface="Sondos"/>
                  <a:cs typeface="Sondos"/>
                  <a:sym typeface="Sondos"/>
                </a:rPr>
                <a:t>Emma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739664" y="5332638"/>
            <a:ext cx="8519636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Code le trajet de Tom pour aller au tracteur.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355</Words>
  <Application>Microsoft Macintosh PowerPoint</Application>
  <PresentationFormat>Personnalisé</PresentationFormat>
  <Paragraphs>55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Calibri</vt:lpstr>
      <vt:lpstr>Handy Casual</vt:lpstr>
      <vt:lpstr>Sondos</vt:lpstr>
      <vt:lpstr>Sondos Bold</vt:lpstr>
      <vt:lpstr>Arial</vt:lpstr>
      <vt:lpstr>Glacial Indifference Bold</vt:lpstr>
      <vt:lpstr>Glacial Indifference Italics</vt:lpstr>
      <vt:lpstr>Glacial Indifference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2</cp:revision>
  <dcterms:created xsi:type="dcterms:W3CDTF">2006-08-16T00:00:00Z</dcterms:created>
  <dcterms:modified xsi:type="dcterms:W3CDTF">2025-08-26T15:32:24Z</dcterms:modified>
  <dc:identifier>DAGxJwWmdIM</dc:identifier>
</cp:coreProperties>
</file>