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267" r:id="rId12"/>
    <p:sldId id="268" r:id="rId13"/>
    <p:sldId id="264" r:id="rId14"/>
  </p:sldIdLst>
  <p:sldSz cx="18288000" cy="10287000"/>
  <p:notesSz cx="6858000" cy="9144000"/>
  <p:embeddedFontLst>
    <p:embeddedFont>
      <p:font typeface="Comic Sans MS" panose="030F0902030302020204" pitchFamily="66" charset="0"/>
      <p:regular r:id="rId15"/>
    </p:embeddedFont>
    <p:embeddedFont>
      <p:font typeface="Glacial Indifference" pitchFamily="2" charset="0"/>
      <p:regular r:id="rId16"/>
    </p:embeddedFont>
    <p:embeddedFont>
      <p:font typeface="Glacial Indifference Bold" pitchFamily="2" charset="0"/>
      <p:regular r:id="rId17"/>
      <p:bold r:id="rId18"/>
    </p:embeddedFont>
    <p:embeddedFont>
      <p:font typeface="Glacial Indifference Italics" pitchFamily="2" charset="0"/>
      <p:regular r:id="rId19"/>
      <p:italic r:id="rId20"/>
    </p:embeddedFont>
    <p:embeddedFont>
      <p:font typeface="Handy Casual" pitchFamily="2" charset="77"/>
      <p:regular r:id="rId21"/>
    </p:embeddedFont>
    <p:embeddedFont>
      <p:font typeface="Nunito Sans Condensed" pitchFamily="2" charset="77"/>
      <p:regular r:id="rId22"/>
    </p:embeddedFont>
    <p:embeddedFont>
      <p:font typeface="Sondos Bold" pitchFamily="2" charset="-78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586" autoAdjust="0"/>
  </p:normalViewPr>
  <p:slideViewPr>
    <p:cSldViewPr>
      <p:cViewPr varScale="1">
        <p:scale>
          <a:sx n="60" d="100"/>
          <a:sy n="60" d="100"/>
        </p:scale>
        <p:origin x="216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306968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193847"/>
            <a:ext cx="11739425" cy="3087451"/>
            <a:chOff x="0" y="257253"/>
            <a:chExt cx="15652567" cy="4116601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010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Revoir les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nombres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jusqu’à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999 999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33351" y="2754865"/>
            <a:ext cx="12511528" cy="4029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Écrire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les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8236" y="363426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600200" y="5987459"/>
            <a:ext cx="12342239" cy="26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chiffre des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centaines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?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dizaines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?</a:t>
            </a:r>
          </a:p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8 765 = 8 000 + 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9" name="Freeform 9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384007" y="92726"/>
            <a:ext cx="1272036" cy="1430715"/>
          </a:xfrm>
          <a:custGeom>
            <a:avLst/>
            <a:gdLst/>
            <a:ahLst/>
            <a:cxnLst/>
            <a:rect l="l" t="t" r="r" b="b"/>
            <a:pathLst>
              <a:path w="1272036" h="1430715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84007" y="2984865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0" y="0"/>
                </a:moveTo>
                <a:lnTo>
                  <a:pt x="1637012" y="0"/>
                </a:lnTo>
                <a:lnTo>
                  <a:pt x="1637012" y="2099856"/>
                </a:lnTo>
                <a:lnTo>
                  <a:pt x="0" y="2099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CF202328-A2FA-D6F0-443B-BE5874B72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201813"/>
              </p:ext>
            </p:extLst>
          </p:nvPr>
        </p:nvGraphicFramePr>
        <p:xfrm>
          <a:off x="3599700" y="2313650"/>
          <a:ext cx="7772292" cy="3301687"/>
        </p:xfrm>
        <a:graphic>
          <a:graphicData uri="http://schemas.openxmlformats.org/drawingml/2006/table">
            <a:tbl>
              <a:tblPr/>
              <a:tblGrid>
                <a:gridCol w="1295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9981"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 dirty="0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</a:t>
                      </a:r>
                      <a:r>
                        <a:rPr lang="en-US" sz="2936" dirty="0" err="1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mille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mille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111"/>
                        </a:lnSpc>
                        <a:defRPr/>
                      </a:pPr>
                      <a:r>
                        <a:rPr lang="en-US" sz="293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Classe des unités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c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d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u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853"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FFFFFF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8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0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7</a:t>
                      </a:r>
                      <a:endParaRPr lang="en-US" sz="110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6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27"/>
                        </a:lnSpc>
                        <a:defRPr/>
                      </a:pPr>
                      <a:r>
                        <a:rPr lang="en-US" sz="3376" dirty="0">
                          <a:solidFill>
                            <a:srgbClr val="000000"/>
                          </a:solidFill>
                          <a:latin typeface="Nunito Sans Condensed"/>
                          <a:ea typeface="Nunito Sans Condensed"/>
                          <a:cs typeface="Nunito Sans Condensed"/>
                          <a:sym typeface="Nunito Sans Condensed"/>
                        </a:rPr>
                        <a:t>5</a:t>
                      </a:r>
                      <a:endParaRPr lang="en-US" sz="1100" dirty="0"/>
                    </a:p>
                  </a:txBody>
                  <a:tcPr marL="167822" marR="167822" marT="167822" marB="167822" anchor="ctr">
                    <a:lnL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0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91769" y="2347092"/>
            <a:ext cx="16186101" cy="1862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dirty="0"/>
              <a:t>Les nombres entiers s’écrivent</a:t>
            </a:r>
            <a:r>
              <a:rPr lang="fr-FR" sz="4000" b="1" dirty="0"/>
              <a:t> par classe</a:t>
            </a:r>
            <a:r>
              <a:rPr lang="fr-FR" sz="4000" dirty="0"/>
              <a:t>. Chaque classe comprend </a:t>
            </a:r>
            <a:r>
              <a:rPr lang="fr-FR" sz="4000" b="1" dirty="0"/>
              <a:t>les unités, les dizaines et les centaines. </a:t>
            </a:r>
            <a:endParaRPr lang="fr-FR" altLang="x-none" sz="4000" b="1" dirty="0"/>
          </a:p>
          <a:p>
            <a:pPr algn="l">
              <a:lnSpc>
                <a:spcPts val="5315"/>
              </a:lnSpc>
            </a:pP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6340" y="6426627"/>
            <a:ext cx="14473531" cy="1990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15"/>
              </a:lnSpc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Pour lire ce nombre, je lis le nombre inscrit dans la classe des mille et j’y ajoute le mot « mille ». Puis je lis le nombre inscrit dans la classe des unités. Cela donne :  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sym typeface="Glacial Indifference Italic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43E7BC5-8C19-54D6-D05E-7E39CADC5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184010"/>
              </p:ext>
            </p:extLst>
          </p:nvPr>
        </p:nvGraphicFramePr>
        <p:xfrm>
          <a:off x="4546720" y="3733150"/>
          <a:ext cx="9626479" cy="2367153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04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42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54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11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Centaines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Centaines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unités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3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5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9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1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4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65055283-A4B8-5441-DE14-EE7C04FC1552}"/>
              </a:ext>
            </a:extLst>
          </p:cNvPr>
          <p:cNvSpPr/>
          <p:nvPr/>
        </p:nvSpPr>
        <p:spPr>
          <a:xfrm>
            <a:off x="4784016" y="4947857"/>
            <a:ext cx="4397151" cy="864096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en arc 22">
            <a:extLst>
              <a:ext uri="{FF2B5EF4-FFF2-40B4-BE49-F238E27FC236}">
                <a16:creationId xmlns:a16="http://schemas.microsoft.com/office/drawing/2014/main" id="{4CE6349D-9749-8961-A8FD-00E88FA2C7EB}"/>
              </a:ext>
            </a:extLst>
          </p:cNvPr>
          <p:cNvCxnSpPr>
            <a:cxnSpLocks/>
          </p:cNvCxnSpPr>
          <p:nvPr/>
        </p:nvCxnSpPr>
        <p:spPr>
          <a:xfrm rot="16200000" flipV="1">
            <a:off x="7465263" y="4247906"/>
            <a:ext cx="995274" cy="533400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86F48BB6-196C-8EF7-C85C-93CEB4BEB8C1}"/>
              </a:ext>
            </a:extLst>
          </p:cNvPr>
          <p:cNvSpPr/>
          <p:nvPr/>
        </p:nvSpPr>
        <p:spPr>
          <a:xfrm>
            <a:off x="9494697" y="4941867"/>
            <a:ext cx="4397150" cy="864096"/>
          </a:xfrm>
          <a:prstGeom prst="ellipse">
            <a:avLst/>
          </a:prstGeom>
          <a:noFill/>
          <a:ln w="38100">
            <a:solidFill>
              <a:srgbClr val="A90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196E9F9-2897-9EDD-02BF-5231765EC727}"/>
              </a:ext>
            </a:extLst>
          </p:cNvPr>
          <p:cNvSpPr txBox="1"/>
          <p:nvPr/>
        </p:nvSpPr>
        <p:spPr>
          <a:xfrm>
            <a:off x="3557934" y="8622047"/>
            <a:ext cx="11172132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i="1" spc="75" dirty="0">
                <a:solidFill>
                  <a:srgbClr val="004AAD"/>
                </a:solidFill>
                <a:latin typeface="Glacial Indifference Italics"/>
              </a:rPr>
              <a:t>Deux-cent-trente-cinq-MILLE-neuf-cent-quatorze</a:t>
            </a:r>
            <a:endParaRPr lang="fr-FR" altLang="x-none" sz="3796" i="1" spc="75" dirty="0">
              <a:solidFill>
                <a:srgbClr val="004AAD"/>
              </a:solidFill>
              <a:latin typeface="Glacial Indifference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 animBg="1"/>
      <p:bldP spid="24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>
          <a:xfrm>
            <a:off x="403070" y="1961975"/>
            <a:ext cx="23885811" cy="7987498"/>
            <a:chOff x="-1788435" y="-40958"/>
            <a:chExt cx="6290913" cy="2103703"/>
          </a:xfrm>
        </p:grpSpPr>
        <p:sp>
          <p:nvSpPr>
            <p:cNvPr id="3" name="Freeform 3"/>
            <p:cNvSpPr>
              <a:spLocks/>
            </p:cNvSpPr>
            <p:nvPr/>
          </p:nvSpPr>
          <p:spPr>
            <a:xfrm>
              <a:off x="-1788435" y="-40958"/>
              <a:ext cx="4620616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>
              <a:spLocks/>
            </p:cNvSpPr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985856" y="2284856"/>
            <a:ext cx="16311544" cy="1799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Pour écrire un nombre, je dois repérer les </a:t>
            </a:r>
            <a:r>
              <a:rPr lang="fr-FR" sz="3796" b="1" spc="75" dirty="0">
                <a:solidFill>
                  <a:srgbClr val="202020"/>
                </a:solidFill>
                <a:latin typeface="Glacial Indifference"/>
              </a:rPr>
              <a:t>mots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 correspondants aux </a:t>
            </a:r>
            <a:r>
              <a:rPr lang="fr-FR" sz="3796" b="1" spc="75" dirty="0">
                <a:solidFill>
                  <a:srgbClr val="202020"/>
                </a:solidFill>
                <a:latin typeface="Glacial Indifference"/>
              </a:rPr>
              <a:t>classes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 (mille, millions</a:t>
            </a:r>
            <a:r>
              <a:rPr lang="mr-IN" sz="3796" spc="75" dirty="0">
                <a:solidFill>
                  <a:srgbClr val="202020"/>
                </a:solidFill>
                <a:latin typeface="Glacial Indifference"/>
              </a:rPr>
              <a:t>…</a:t>
            </a:r>
            <a:r>
              <a:rPr lang="fr-FR" sz="3796" spc="75" dirty="0">
                <a:solidFill>
                  <a:srgbClr val="202020"/>
                </a:solidFill>
                <a:latin typeface="Glacial Indifference"/>
              </a:rPr>
              <a:t>)</a:t>
            </a:r>
            <a:endParaRPr lang="fr-FR" altLang="x-none" sz="3796" spc="75" dirty="0">
              <a:solidFill>
                <a:srgbClr val="202020"/>
              </a:solidFill>
              <a:latin typeface="Glacial Indifference"/>
            </a:endParaRPr>
          </a:p>
          <a:p>
            <a:pPr algn="l">
              <a:lnSpc>
                <a:spcPts val="5315"/>
              </a:lnSpc>
            </a:pPr>
            <a:endParaRPr lang="en-US" sz="3796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6" name="Freeform 16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0DFF49F-D4D4-F193-6FD1-69566E7DBFA3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ECRIRE LES NOMBRES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267412-4B82-6D38-9240-9D9337C620C3}"/>
              </a:ext>
            </a:extLst>
          </p:cNvPr>
          <p:cNvSpPr txBox="1"/>
          <p:nvPr/>
        </p:nvSpPr>
        <p:spPr>
          <a:xfrm>
            <a:off x="926010" y="4272708"/>
            <a:ext cx="11419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514 dans la classe des mille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44BBA9B-0514-ED27-056C-20F5FDBF8D5B}"/>
              </a:ext>
            </a:extLst>
          </p:cNvPr>
          <p:cNvSpPr txBox="1"/>
          <p:nvPr/>
        </p:nvSpPr>
        <p:spPr>
          <a:xfrm>
            <a:off x="892185" y="5088443"/>
            <a:ext cx="9729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J’inscris 807 dans la classe des unités</a:t>
            </a:r>
            <a:endParaRPr lang="fr-FR" altLang="x-none" sz="4000" i="1" dirty="0">
              <a:solidFill>
                <a:srgbClr val="004AAD"/>
              </a:solidFill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BD379C96-E30C-B97D-84A8-93B815D7DE6A}"/>
              </a:ext>
            </a:extLst>
          </p:cNvPr>
          <p:cNvSpPr txBox="1"/>
          <p:nvPr/>
        </p:nvSpPr>
        <p:spPr>
          <a:xfrm>
            <a:off x="1042533" y="3538746"/>
            <a:ext cx="1447353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sz="4000" i="1" dirty="0">
                <a:solidFill>
                  <a:srgbClr val="004AAD"/>
                </a:solidFill>
              </a:rPr>
              <a:t>Je veux écrire :  cinq-cent-quatorze-</a:t>
            </a:r>
            <a:r>
              <a:rPr lang="fr-FR" sz="4000" b="1" i="1" u="sng" dirty="0">
                <a:solidFill>
                  <a:srgbClr val="004AAD"/>
                </a:solidFill>
              </a:rPr>
              <a:t>mille</a:t>
            </a:r>
            <a:r>
              <a:rPr lang="fr-FR" sz="4000" i="1" dirty="0">
                <a:solidFill>
                  <a:srgbClr val="004AAD"/>
                </a:solidFill>
              </a:rPr>
              <a:t>-huit-cent-sept</a:t>
            </a:r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9C3725F9-40DF-029E-02FA-90EAE13DD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027748"/>
              </p:ext>
            </p:extLst>
          </p:nvPr>
        </p:nvGraphicFramePr>
        <p:xfrm>
          <a:off x="3996139" y="6325455"/>
          <a:ext cx="9729596" cy="2367153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21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26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073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mille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Classe des 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Centaines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Dizaines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Unités</a:t>
                      </a: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Centaines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Dizaines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>
                          <a:effectLst/>
                        </a:rPr>
                        <a:t>unités</a:t>
                      </a:r>
                      <a:endParaRPr lang="fr-FR" sz="2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b="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effectLst/>
                        </a:rPr>
                        <a:t> </a:t>
                      </a:r>
                      <a:endParaRPr lang="fr-FR" sz="2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Ellipse 37">
            <a:extLst>
              <a:ext uri="{FF2B5EF4-FFF2-40B4-BE49-F238E27FC236}">
                <a16:creationId xmlns:a16="http://schemas.microsoft.com/office/drawing/2014/main" id="{48B4A31C-AA5B-14DC-5AAA-ED624A926F6B}"/>
              </a:ext>
            </a:extLst>
          </p:cNvPr>
          <p:cNvSpPr/>
          <p:nvPr/>
        </p:nvSpPr>
        <p:spPr>
          <a:xfrm>
            <a:off x="4141955" y="7477029"/>
            <a:ext cx="4616096" cy="100577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en arc 38">
            <a:extLst>
              <a:ext uri="{FF2B5EF4-FFF2-40B4-BE49-F238E27FC236}">
                <a16:creationId xmlns:a16="http://schemas.microsoft.com/office/drawing/2014/main" id="{D90AFB48-EC4C-A3BF-B06A-1FC1BE6C9A76}"/>
              </a:ext>
            </a:extLst>
          </p:cNvPr>
          <p:cNvCxnSpPr>
            <a:cxnSpLocks/>
          </p:cNvCxnSpPr>
          <p:nvPr/>
        </p:nvCxnSpPr>
        <p:spPr>
          <a:xfrm rot="16200000" flipV="1">
            <a:off x="7253483" y="6974733"/>
            <a:ext cx="1039791" cy="206121"/>
          </a:xfrm>
          <a:prstGeom prst="curved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556D8065-31A4-483E-1BE9-08ADB40CB7BD}"/>
              </a:ext>
            </a:extLst>
          </p:cNvPr>
          <p:cNvSpPr/>
          <p:nvPr/>
        </p:nvSpPr>
        <p:spPr>
          <a:xfrm>
            <a:off x="8974254" y="7471558"/>
            <a:ext cx="4535278" cy="1036248"/>
          </a:xfrm>
          <a:prstGeom prst="ellipse">
            <a:avLst/>
          </a:prstGeom>
          <a:noFill/>
          <a:ln w="38100">
            <a:solidFill>
              <a:srgbClr val="A907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118AE61-20A7-66D3-E737-9465A05104B1}"/>
              </a:ext>
            </a:extLst>
          </p:cNvPr>
          <p:cNvSpPr txBox="1"/>
          <p:nvPr/>
        </p:nvSpPr>
        <p:spPr>
          <a:xfrm>
            <a:off x="4761441" y="7743884"/>
            <a:ext cx="938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5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20850DF-8A41-C2BF-B0CE-494842476AFD}"/>
              </a:ext>
            </a:extLst>
          </p:cNvPr>
          <p:cNvSpPr txBox="1"/>
          <p:nvPr/>
        </p:nvSpPr>
        <p:spPr>
          <a:xfrm>
            <a:off x="6204926" y="7756111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1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88A440F-BF86-0577-9230-B553CD396D79}"/>
              </a:ext>
            </a:extLst>
          </p:cNvPr>
          <p:cNvSpPr txBox="1"/>
          <p:nvPr/>
        </p:nvSpPr>
        <p:spPr>
          <a:xfrm>
            <a:off x="7670315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4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74BA7E2-3EDE-8757-D0B8-36EA852E631F}"/>
              </a:ext>
            </a:extLst>
          </p:cNvPr>
          <p:cNvSpPr txBox="1"/>
          <p:nvPr/>
        </p:nvSpPr>
        <p:spPr>
          <a:xfrm>
            <a:off x="9650826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/>
              <a:t>8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A3A2A07-EA83-2F22-F266-E44E925AB873}"/>
              </a:ext>
            </a:extLst>
          </p:cNvPr>
          <p:cNvSpPr txBox="1"/>
          <p:nvPr/>
        </p:nvSpPr>
        <p:spPr>
          <a:xfrm>
            <a:off x="10928882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E09736D-0DAD-00CB-74A5-B7A6B34FE8EC}"/>
              </a:ext>
            </a:extLst>
          </p:cNvPr>
          <p:cNvSpPr txBox="1"/>
          <p:nvPr/>
        </p:nvSpPr>
        <p:spPr>
          <a:xfrm>
            <a:off x="12380908" y="7716770"/>
            <a:ext cx="504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8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602411" y="3197759"/>
            <a:ext cx="1480400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suivants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675 432 ; 34 876 ; 100 540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2411" y="4527512"/>
            <a:ext cx="13915741" cy="1990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chiffres : </a:t>
            </a:r>
          </a:p>
          <a:p>
            <a:pPr marL="571500" indent="-571500" algn="l">
              <a:lnSpc>
                <a:spcPts val="5306"/>
              </a:lnSpc>
              <a:buFontTx/>
              <a:buChar char="-"/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deux-cent-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treize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neuf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-cents</a:t>
            </a:r>
          </a:p>
          <a:p>
            <a:pPr marL="571500" indent="-571500" algn="l">
              <a:lnSpc>
                <a:spcPts val="5306"/>
              </a:lnSpc>
              <a:buFontTx/>
              <a:buChar char="-"/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Quatre-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vingt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douze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mille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-cent-un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02411" y="7206009"/>
            <a:ext cx="12342239" cy="641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Dictée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nombres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583361" y="7390800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1084938" y="2198146"/>
            <a:ext cx="1589747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1-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Compter le nombre de chiffres du nombre.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Le plus grand nombre est celui qui a le plus de chiffres.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646" y="4746321"/>
            <a:ext cx="10038899" cy="1125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Le premier nombre est composé de 6 chiffres. Le second nombre est composé de 5 chiffres.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70C11BC0-0830-F30C-310D-99A7AED31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3286" y="3624203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354 765    ...   35 745</a:t>
            </a: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19A9524E-A577-1BFC-D35B-D15C4F551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464" y="3524760"/>
            <a:ext cx="2257262" cy="936625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4000" dirty="0"/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4EC83967-F764-39CA-4DBA-21F2CDCFC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3677" y="3524760"/>
            <a:ext cx="2123604" cy="936625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2C56D808-8056-EA52-5185-3EF794BE5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7281" y="4897365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354 765    &gt;   35 745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C8A6FFD8-AD1A-E637-C318-6045B5B4A29F}"/>
              </a:ext>
            </a:extLst>
          </p:cNvPr>
          <p:cNvSpPr txBox="1"/>
          <p:nvPr/>
        </p:nvSpPr>
        <p:spPr>
          <a:xfrm>
            <a:off x="1084938" y="6242196"/>
            <a:ext cx="1589747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2-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Si même nombre de chiffres.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C</a:t>
            </a:r>
            <a:r>
              <a:rPr lang="fr-FR" altLang="x-none" sz="4000" b="1" dirty="0"/>
              <a:t>omparer chacun des chiffres du nombre en partant de la gauche.</a:t>
            </a:r>
            <a:endParaRPr lang="fr-FR" altLang="x-none" sz="4000" dirty="0">
              <a:ea typeface="Comic Sans MS" charset="0"/>
              <a:cs typeface="Comic Sans MS" charset="0"/>
            </a:endParaRPr>
          </a:p>
        </p:txBody>
      </p:sp>
      <p:sp>
        <p:nvSpPr>
          <p:cNvPr id="22" name="Text Box 3">
            <a:extLst>
              <a:ext uri="{FF2B5EF4-FFF2-40B4-BE49-F238E27FC236}">
                <a16:creationId xmlns:a16="http://schemas.microsoft.com/office/drawing/2014/main" id="{DA702997-3C25-5300-532C-07B62DA93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819433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35 174    ...   35 771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01CF9451-9183-8D4A-D16A-733EED1FC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736" y="7822860"/>
            <a:ext cx="417763" cy="783502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3F76C213-FD27-F9B7-C70C-6611ACCA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430" y="7713905"/>
            <a:ext cx="416818" cy="814108"/>
          </a:xfrm>
          <a:prstGeom prst="ellipse">
            <a:avLst/>
          </a:prstGeom>
          <a:solidFill>
            <a:srgbClr val="000000">
              <a:alpha val="0"/>
            </a:srgbClr>
          </a:solidFill>
          <a:ln w="360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5382D080-395D-7D50-53C1-8B871DF49279}"/>
              </a:ext>
            </a:extLst>
          </p:cNvPr>
          <p:cNvSpPr txBox="1"/>
          <p:nvPr/>
        </p:nvSpPr>
        <p:spPr>
          <a:xfrm>
            <a:off x="7779455" y="7843997"/>
            <a:ext cx="100388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4000" i="1" spc="73" dirty="0">
                <a:solidFill>
                  <a:srgbClr val="004AAD"/>
                </a:solidFill>
                <a:latin typeface="Glacial Indifference Italics"/>
              </a:rPr>
              <a:t>1 &lt; 7 donc</a:t>
            </a: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E328BBFB-C8DE-8191-58EE-73E791A8A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1262" y="7792346"/>
            <a:ext cx="525621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35 174 &lt;   35 771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  <p:bldP spid="19" grpId="0" animBg="1"/>
      <p:bldP spid="21" grpId="0"/>
      <p:bldP spid="23" grpId="0" animBg="1"/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8B17A-838F-0805-B6CF-1F81FB1D1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78DF2D0-4158-DBA3-5C20-53C80E16CE63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CA2CC7-03BF-C565-A91A-579779204F42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023D7DD-D670-2295-1640-8C21453CFB62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FDBEEE2-5781-D214-C1CF-80A6033487A4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465720F-05FD-0085-DF6C-72215BFB0544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FF25BB0-B985-67AB-3F09-80A36F5DF765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3E55B56E-DC19-100B-3BAA-F67AEDA07A5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3F771E9-A2BA-0CD1-69AE-6D61BFA2C187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DA2CDB3-F243-5128-8532-732ABC88AE8F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RANGER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0469C37-D139-96C0-0DEF-490EE597F6D5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b="1" dirty="0">
                <a:ea typeface="Comic Sans MS" charset="0"/>
                <a:cs typeface="Comic Sans MS" charset="0"/>
              </a:rPr>
              <a:t>Ordre croissant = du plus petit au plus grand.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BD4716B-BFF9-4125-91DB-DBCDC0159DB5}"/>
              </a:ext>
            </a:extLst>
          </p:cNvPr>
          <p:cNvSpPr txBox="1"/>
          <p:nvPr/>
        </p:nvSpPr>
        <p:spPr>
          <a:xfrm>
            <a:off x="1107749" y="4151185"/>
            <a:ext cx="10038899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cherche le plus petit nombre de la liste .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5AFC4E48-5DA3-AEFD-CC77-44019C83C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53" y="2992567"/>
            <a:ext cx="9676164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ea typeface="Comic Sans MS" charset="0"/>
                <a:cs typeface="Comic Sans MS" charset="0"/>
              </a:rPr>
              <a:t>35 765 / 3 987 / 35 986 / 31 933</a:t>
            </a:r>
          </a:p>
        </p:txBody>
      </p:sp>
      <p:sp>
        <p:nvSpPr>
          <p:cNvPr id="19" name="Oval 5">
            <a:extLst>
              <a:ext uri="{FF2B5EF4-FFF2-40B4-BE49-F238E27FC236}">
                <a16:creationId xmlns:a16="http://schemas.microsoft.com/office/drawing/2014/main" id="{3D362B6C-BB5A-600F-6B3F-B51E6B820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104" y="3321180"/>
            <a:ext cx="1557896" cy="45719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0F8B92EE-7D92-EA20-A463-1DA386DAF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859" y="6685282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3987 &lt;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A61B5-C5C4-A568-0E42-D3340180F4BC}"/>
              </a:ext>
            </a:extLst>
          </p:cNvPr>
          <p:cNvSpPr txBox="1"/>
          <p:nvPr/>
        </p:nvSpPr>
        <p:spPr>
          <a:xfrm>
            <a:off x="1132559" y="4753026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cherche le plus petit nombre parmi ceux  restants.</a:t>
            </a:r>
          </a:p>
        </p:txBody>
      </p:sp>
      <p:sp>
        <p:nvSpPr>
          <p:cNvPr id="15" name="Oval 5">
            <a:extLst>
              <a:ext uri="{FF2B5EF4-FFF2-40B4-BE49-F238E27FC236}">
                <a16:creationId xmlns:a16="http://schemas.microsoft.com/office/drawing/2014/main" id="{7F46A9BE-1A2B-1298-6938-865590B1B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180" y="3339504"/>
            <a:ext cx="1795921" cy="57755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5A255EF-1F52-8925-3F36-3374AC2F5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894" y="6685282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31 933 &lt;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8A5D9217-519D-93E8-8F1D-DE7F9D130DF4}"/>
              </a:ext>
            </a:extLst>
          </p:cNvPr>
          <p:cNvSpPr txBox="1"/>
          <p:nvPr/>
        </p:nvSpPr>
        <p:spPr>
          <a:xfrm>
            <a:off x="1084938" y="5308282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continue.</a:t>
            </a:r>
          </a:p>
        </p:txBody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725CCB9F-2F5B-5FE1-1314-D3E1256CC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798" y="3323828"/>
            <a:ext cx="1795921" cy="80442"/>
          </a:xfrm>
          <a:prstGeom prst="ellipse">
            <a:avLst/>
          </a:prstGeom>
          <a:solidFill>
            <a:srgbClr val="000000">
              <a:alpha val="0"/>
            </a:srgbClr>
          </a:solidFill>
          <a:ln w="76200" cap="flat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5B37E5AA-819E-29A7-4881-FA60B811F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1267" y="6683211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35 765 &lt;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01A0C707-000A-211E-D9F2-F1D48B32964A}"/>
              </a:ext>
            </a:extLst>
          </p:cNvPr>
          <p:cNvSpPr txBox="1"/>
          <p:nvPr/>
        </p:nvSpPr>
        <p:spPr>
          <a:xfrm>
            <a:off x="1084937" y="581576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continue.</a:t>
            </a: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AC51E251-73D1-5146-E248-37D74B2FB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3720" y="6683211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35 986 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E6B78A5-8551-6357-22E2-AE7BD4B451E6}"/>
              </a:ext>
            </a:extLst>
          </p:cNvPr>
          <p:cNvGrpSpPr/>
          <p:nvPr/>
        </p:nvGrpSpPr>
        <p:grpSpPr>
          <a:xfrm>
            <a:off x="13281768" y="5022940"/>
            <a:ext cx="3245191" cy="4836547"/>
            <a:chOff x="13281768" y="5022940"/>
            <a:chExt cx="3245191" cy="4836547"/>
          </a:xfrm>
        </p:grpSpPr>
        <p:grpSp>
          <p:nvGrpSpPr>
            <p:cNvPr id="32" name="Group 8">
              <a:extLst>
                <a:ext uri="{FF2B5EF4-FFF2-40B4-BE49-F238E27FC236}">
                  <a16:creationId xmlns:a16="http://schemas.microsoft.com/office/drawing/2014/main" id="{16A5B5E2-C2A6-98A2-672D-657B60BEE5DA}"/>
                </a:ext>
              </a:extLst>
            </p:cNvPr>
            <p:cNvGrpSpPr/>
            <p:nvPr/>
          </p:nvGrpSpPr>
          <p:grpSpPr>
            <a:xfrm rot="-5400000">
              <a:off x="12599831" y="5704877"/>
              <a:ext cx="4609066" cy="3245191"/>
              <a:chOff x="0" y="0"/>
              <a:chExt cx="8998337" cy="5845018"/>
            </a:xfrm>
          </p:grpSpPr>
          <p:sp>
            <p:nvSpPr>
              <p:cNvPr id="33" name="Freeform 9">
                <a:extLst>
                  <a:ext uri="{FF2B5EF4-FFF2-40B4-BE49-F238E27FC236}">
                    <a16:creationId xmlns:a16="http://schemas.microsoft.com/office/drawing/2014/main" id="{43953985-EB7E-3B98-0DA4-51805169810F}"/>
                  </a:ext>
                </a:extLst>
              </p:cNvPr>
              <p:cNvSpPr/>
              <p:nvPr/>
            </p:nvSpPr>
            <p:spPr>
              <a:xfrm>
                <a:off x="0" y="0"/>
                <a:ext cx="8998338" cy="5845018"/>
              </a:xfrm>
              <a:custGeom>
                <a:avLst/>
                <a:gdLst/>
                <a:ahLst/>
                <a:cxnLst/>
                <a:rect l="l" t="t" r="r" b="b"/>
                <a:pathLst>
                  <a:path w="8998338" h="5845018">
                    <a:moveTo>
                      <a:pt x="0" y="0"/>
                    </a:moveTo>
                    <a:lnTo>
                      <a:pt x="8998338" y="0"/>
                    </a:lnTo>
                    <a:lnTo>
                      <a:pt x="8998338" y="5845018"/>
                    </a:lnTo>
                    <a:lnTo>
                      <a:pt x="0" y="5845018"/>
                    </a:lnTo>
                    <a:close/>
                  </a:path>
                </a:pathLst>
              </a:custGeom>
              <a:solidFill>
                <a:srgbClr val="607096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id="{61BD9570-EDFA-073D-28EA-D4A2A4DB3529}"/>
                </a:ext>
              </a:extLst>
            </p:cNvPr>
            <p:cNvSpPr txBox="1"/>
            <p:nvPr/>
          </p:nvSpPr>
          <p:spPr>
            <a:xfrm>
              <a:off x="13371380" y="5279066"/>
              <a:ext cx="2920032" cy="4580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78"/>
                </a:lnSpc>
              </a:pP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Pour ranger dans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l’ordre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décroissant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, on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procède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de la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même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manière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mais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on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cherche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les plus grands </a:t>
              </a:r>
              <a:r>
                <a:rPr lang="en-US" sz="2770" spc="55" dirty="0" err="1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nombres</a:t>
              </a:r>
              <a:r>
                <a:rPr lang="en-US" sz="2770" spc="55" dirty="0">
                  <a:solidFill>
                    <a:srgbClr val="FEFEFE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.</a:t>
              </a:r>
            </a:p>
            <a:p>
              <a:pPr algn="l">
                <a:lnSpc>
                  <a:spcPts val="5120"/>
                </a:lnSpc>
              </a:pPr>
              <a:endParaRPr lang="en-US" sz="2770" spc="55" dirty="0">
                <a:solidFill>
                  <a:srgbClr val="FEFEF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</p:grpSp>
      <p:sp>
        <p:nvSpPr>
          <p:cNvPr id="35" name="TextBox 12">
            <a:extLst>
              <a:ext uri="{FF2B5EF4-FFF2-40B4-BE49-F238E27FC236}">
                <a16:creationId xmlns:a16="http://schemas.microsoft.com/office/drawing/2014/main" id="{5D356818-9514-9C4D-7F6F-868389C022A0}"/>
              </a:ext>
            </a:extLst>
          </p:cNvPr>
          <p:cNvSpPr txBox="1"/>
          <p:nvPr/>
        </p:nvSpPr>
        <p:spPr>
          <a:xfrm>
            <a:off x="1143794" y="83555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b="1" dirty="0">
                <a:ea typeface="Comic Sans MS" charset="0"/>
                <a:cs typeface="Comic Sans MS" charset="0"/>
              </a:rPr>
              <a:t>Ordre décroissant = du plus grand au plus petit. 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4C7BB8C-A8F5-83E6-236B-84E37A2C9B71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52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 animBg="1"/>
      <p:bldP spid="14" grpId="0"/>
      <p:bldP spid="15" grpId="0" animBg="1"/>
      <p:bldP spid="27" grpId="0"/>
      <p:bldP spid="28" grpId="0" animBg="1"/>
      <p:bldP spid="30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EEB228BD-47C5-BBC1-FF68-CBE18872BD5A}"/>
              </a:ext>
            </a:extLst>
          </p:cNvPr>
          <p:cNvSpPr txBox="1">
            <a:spLocks/>
          </p:cNvSpPr>
          <p:nvPr/>
        </p:nvSpPr>
        <p:spPr>
          <a:xfrm>
            <a:off x="1242772" y="4600694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Compare les nombres suivants: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342 987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.. 65 789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45 987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987 542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67 890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54 321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654 789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 654 999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7 649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. 7 650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Range dans l’ordre croissant :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54 897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787 987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543 567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67 890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53 765 </a:t>
            </a:r>
            <a:r>
              <a:rPr lang="mr-IN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–</a:t>
            </a: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 321 567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CC95-3A96-CFF6-9077-6F695FCB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D6D95F-CE47-7278-792E-64BA88C1A65E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DEBFF4-E825-EFFF-29CC-9FC840E1A1CD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A47E2AC-84FD-DC24-CF78-8990EDE6C073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D3E7B53-A748-0274-2FD7-E47F7E62A06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B3F3F32-57E7-1743-162D-5FC0D2EEC7E6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2E9CD94-E3FA-8BB5-FC74-8E683E4F0D17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5BF8C80-D93E-02D4-58EB-1B168824816C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66FB477-CAD2-BF38-08DE-A265D22C7242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CF099A2-E222-5179-3BAA-A1B3B3DDCB54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E602C3D-1040-D62F-B535-C97157ADEB4A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encadrer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un nombre entre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deux autres nombres.</a:t>
            </a:r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ED3ED4FC-5C9A-13D5-035E-1FAFE7F2D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5061" y="3832099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&lt;235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4</a:t>
            </a:r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&lt;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B88DACF6-EF9D-CADE-BC39-B4F86E0F1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1688" y="3835397"/>
            <a:ext cx="232810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235 91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3</a:t>
            </a:r>
            <a:endParaRPr lang="fr-FR" altLang="x-none" sz="4000" dirty="0">
              <a:solidFill>
                <a:srgbClr val="004AAD"/>
              </a:solidFill>
              <a:ea typeface="Comic Sans MS" charset="0"/>
              <a:cs typeface="Comic Sans MS" charset="0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B6E96B1C-6F73-4037-3646-E1588CD3BA61}"/>
              </a:ext>
            </a:extLst>
          </p:cNvPr>
          <p:cNvSpPr txBox="1"/>
          <p:nvPr/>
        </p:nvSpPr>
        <p:spPr>
          <a:xfrm>
            <a:off x="9939344" y="3064254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encadre à l’unité près.</a:t>
            </a: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A901D0B3-F0FC-C2B6-3697-F388AB394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3167" y="3817284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235 91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5E6AAF3-7D12-A65F-6D49-3C404B9FB2AA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FD9538A-71C4-BB08-5178-52E02ADE3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990052"/>
              </p:ext>
            </p:extLst>
          </p:nvPr>
        </p:nvGraphicFramePr>
        <p:xfrm>
          <a:off x="1084938" y="3030396"/>
          <a:ext cx="8496752" cy="2029017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41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55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mille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Dizaines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Centaines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unités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3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5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9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1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u="sng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  <a:endParaRPr lang="fr-FR" sz="2400" u="sng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BA3E58A-C047-9DE6-2846-165D6723E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49430"/>
              </p:ext>
            </p:extLst>
          </p:nvPr>
        </p:nvGraphicFramePr>
        <p:xfrm>
          <a:off x="1084938" y="5849921"/>
          <a:ext cx="8496752" cy="2029017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41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55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mille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Classe des unités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Centaines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Dizaines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highlight>
                            <a:srgbClr val="FFFF00"/>
                          </a:highlight>
                        </a:rPr>
                        <a:t>Unités</a:t>
                      </a:r>
                      <a:endParaRPr lang="fr-FR" sz="2400" dirty="0"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Centaines</a:t>
                      </a:r>
                      <a:endParaRPr lang="fr-FR" sz="2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Dizaines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unités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3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highlight>
                            <a:srgbClr val="FFFF00"/>
                          </a:highlight>
                        </a:rPr>
                        <a:t>5</a:t>
                      </a:r>
                      <a:endParaRPr lang="fr-FR" sz="2400" dirty="0">
                        <a:effectLst/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9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1</a:t>
                      </a:r>
                      <a:endParaRPr lang="fr-FR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u="sng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fr-FR" sz="2400" u="sng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13">
            <a:extLst>
              <a:ext uri="{FF2B5EF4-FFF2-40B4-BE49-F238E27FC236}">
                <a16:creationId xmlns:a16="http://schemas.microsoft.com/office/drawing/2014/main" id="{669282E4-F713-E2F6-C8CF-EB638937CD02}"/>
              </a:ext>
            </a:extLst>
          </p:cNvPr>
          <p:cNvSpPr txBox="1"/>
          <p:nvPr/>
        </p:nvSpPr>
        <p:spPr>
          <a:xfrm>
            <a:off x="9939344" y="6132123"/>
            <a:ext cx="11973841" cy="56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altLang="x-none" sz="3656" i="1" spc="73" dirty="0">
                <a:solidFill>
                  <a:srgbClr val="004AAD"/>
                </a:solidFill>
                <a:latin typeface="Glacial Indifference Italics"/>
              </a:rPr>
              <a:t>On encadre au millier près.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BE5CCEEE-95B0-B79C-736B-450E8EDE5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0269" y="6854582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&lt;235 91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4</a:t>
            </a:r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&lt;</a:t>
            </a:r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925A6E5E-3685-42F5-171E-8AC0AC2B7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948" y="6837510"/>
            <a:ext cx="2328108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23</a:t>
            </a:r>
            <a:r>
              <a:rPr lang="fr-FR" altLang="x-none" sz="4000" u="sng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5</a:t>
            </a:r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 000</a:t>
            </a:r>
          </a:p>
        </p:txBody>
      </p:sp>
      <p:sp>
        <p:nvSpPr>
          <p:cNvPr id="26" name="Text Box 3">
            <a:extLst>
              <a:ext uri="{FF2B5EF4-FFF2-40B4-BE49-F238E27FC236}">
                <a16:creationId xmlns:a16="http://schemas.microsoft.com/office/drawing/2014/main" id="{2BE21BB3-CAB8-FEAF-D562-AA7CCD4D9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9635" y="6837510"/>
            <a:ext cx="5256212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8028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r>
              <a:rPr lang="fr-FR" altLang="x-none" sz="4000" dirty="0">
                <a:solidFill>
                  <a:srgbClr val="004AAD"/>
                </a:solidFill>
                <a:ea typeface="Comic Sans MS" charset="0"/>
                <a:cs typeface="Comic Sans MS" charset="0"/>
              </a:rPr>
              <a:t>236 000</a:t>
            </a:r>
            <a:endParaRPr lang="fr-FR" altLang="x-none" sz="4000" u="sng" dirty="0">
              <a:solidFill>
                <a:srgbClr val="004AAD"/>
              </a:solidFill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7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356ED-968C-AB18-FA8A-A3E533FCF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28F5A1A-1DDF-C8A5-E1D1-1B51D119E6B4}"/>
              </a:ext>
            </a:extLst>
          </p:cNvPr>
          <p:cNvGrpSpPr/>
          <p:nvPr/>
        </p:nvGrpSpPr>
        <p:grpSpPr>
          <a:xfrm>
            <a:off x="452221" y="2032901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74D396-259F-AC36-7DB2-60E400042B8C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9A27682-4BE1-33F1-1F5C-AEE8450B279A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239BD90-68B3-2FB7-D141-62391248BCE5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34718E-651A-FB7A-21AA-C6A45061BB09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3634CEE-EC03-F51C-24A8-151FE668AED6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C7100771-76CE-4035-813F-0AE0713A9306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AA090BB-8BB8-ED0A-B721-A591C84B6134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C4373F2-C67C-4636-DCFF-B873642FB50E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NOMBRES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E40F689B-36B8-4056-7145-C739DFAF2BBB}"/>
              </a:ext>
            </a:extLst>
          </p:cNvPr>
          <p:cNvSpPr txBox="1"/>
          <p:nvPr/>
        </p:nvSpPr>
        <p:spPr>
          <a:xfrm>
            <a:off x="1084938" y="2198146"/>
            <a:ext cx="1589747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4000" dirty="0">
                <a:ea typeface="Comic Sans MS" charset="0"/>
                <a:cs typeface="Comic Sans MS" charset="0"/>
              </a:rPr>
              <a:t>On peut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placer </a:t>
            </a:r>
            <a:r>
              <a:rPr lang="fr-FR" altLang="x-none" sz="4000" dirty="0">
                <a:ea typeface="Comic Sans MS" charset="0"/>
                <a:cs typeface="Comic Sans MS" charset="0"/>
              </a:rPr>
              <a:t>les nombres sur des </a:t>
            </a:r>
            <a:r>
              <a:rPr lang="fr-FR" altLang="x-none" sz="4000" b="1" dirty="0">
                <a:ea typeface="Comic Sans MS" charset="0"/>
                <a:cs typeface="Comic Sans MS" charset="0"/>
              </a:rPr>
              <a:t>droites graduées.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2A95345-79A1-9861-8616-C1C6945D11A7}"/>
              </a:ext>
            </a:extLst>
          </p:cNvPr>
          <p:cNvSpPr/>
          <p:nvPr/>
        </p:nvSpPr>
        <p:spPr>
          <a:xfrm flipH="1">
            <a:off x="16163911" y="7429127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F34865-A8B5-B393-17CC-7364F146D0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217" y="3194420"/>
            <a:ext cx="15081387" cy="1222814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64D73DE0-4FE4-FBB5-D0B8-3135C9F68E43}"/>
              </a:ext>
            </a:extLst>
          </p:cNvPr>
          <p:cNvGrpSpPr/>
          <p:nvPr/>
        </p:nvGrpSpPr>
        <p:grpSpPr>
          <a:xfrm>
            <a:off x="11963400" y="4298323"/>
            <a:ext cx="4875960" cy="1149406"/>
            <a:chOff x="11963400" y="4298323"/>
            <a:chExt cx="4875960" cy="1149406"/>
          </a:xfrm>
        </p:grpSpPr>
        <p:sp>
          <p:nvSpPr>
            <p:cNvPr id="20" name="Text Box 3">
              <a:extLst>
                <a:ext uri="{FF2B5EF4-FFF2-40B4-BE49-F238E27FC236}">
                  <a16:creationId xmlns:a16="http://schemas.microsoft.com/office/drawing/2014/main" id="{0534ADFB-722D-8714-A0F7-8B69D19D6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63400" y="4896935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423 562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840B2A69-C4A0-1406-3062-F4CF5B074D8C}"/>
                </a:ext>
              </a:extLst>
            </p:cNvPr>
            <p:cNvCxnSpPr/>
            <p:nvPr/>
          </p:nvCxnSpPr>
          <p:spPr>
            <a:xfrm flipV="1">
              <a:off x="12877800" y="4298323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782D6D9-2DD5-98C4-8321-5E482BA3C972}"/>
              </a:ext>
            </a:extLst>
          </p:cNvPr>
          <p:cNvGrpSpPr/>
          <p:nvPr/>
        </p:nvGrpSpPr>
        <p:grpSpPr>
          <a:xfrm>
            <a:off x="2179624" y="4322232"/>
            <a:ext cx="4875960" cy="1149406"/>
            <a:chOff x="11963400" y="4298323"/>
            <a:chExt cx="4875960" cy="1149406"/>
          </a:xfrm>
        </p:grpSpPr>
        <p:sp>
          <p:nvSpPr>
            <p:cNvPr id="31" name="Text Box 3">
              <a:extLst>
                <a:ext uri="{FF2B5EF4-FFF2-40B4-BE49-F238E27FC236}">
                  <a16:creationId xmlns:a16="http://schemas.microsoft.com/office/drawing/2014/main" id="{4C69739F-0629-89D4-9F6D-196B599EA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63400" y="4896935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423 551</a:t>
              </a: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5467D5B8-60C6-E656-418E-DDB9318FEB77}"/>
                </a:ext>
              </a:extLst>
            </p:cNvPr>
            <p:cNvCxnSpPr/>
            <p:nvPr/>
          </p:nvCxnSpPr>
          <p:spPr>
            <a:xfrm flipV="1">
              <a:off x="12877800" y="4298323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CE82B38-8245-994D-F060-98EF42C29169}"/>
              </a:ext>
            </a:extLst>
          </p:cNvPr>
          <p:cNvGrpSpPr/>
          <p:nvPr/>
        </p:nvGrpSpPr>
        <p:grpSpPr>
          <a:xfrm>
            <a:off x="8382000" y="4346141"/>
            <a:ext cx="4875960" cy="1149406"/>
            <a:chOff x="11963400" y="4298323"/>
            <a:chExt cx="4875960" cy="1149406"/>
          </a:xfrm>
        </p:grpSpPr>
        <p:sp>
          <p:nvSpPr>
            <p:cNvPr id="34" name="Text Box 3">
              <a:extLst>
                <a:ext uri="{FF2B5EF4-FFF2-40B4-BE49-F238E27FC236}">
                  <a16:creationId xmlns:a16="http://schemas.microsoft.com/office/drawing/2014/main" id="{335DAB68-E308-EA0B-03D3-E74B772B2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63400" y="4896935"/>
              <a:ext cx="4875960" cy="55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80280" rIns="90000" bIns="45000"/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1pPr>
              <a:lvl2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2pPr>
              <a:lvl3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3pPr>
              <a:lvl4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4pPr>
              <a:lvl5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rgbClr val="000000"/>
                  </a:solidFill>
                  <a:latin typeface="Arial" charset="0"/>
                  <a:ea typeface="Microsoft YaHei" charset="-122"/>
                  <a:cs typeface="Microsoft YaHei" charset="-122"/>
                </a:defRPr>
              </a:lvl9pPr>
            </a:lstStyle>
            <a:p>
              <a:r>
                <a:rPr lang="fr-FR" altLang="x-none" sz="4000" dirty="0">
                  <a:solidFill>
                    <a:srgbClr val="004AAD"/>
                  </a:solidFill>
                  <a:ea typeface="Comic Sans MS" charset="0"/>
                  <a:cs typeface="Comic Sans MS" charset="0"/>
                </a:rPr>
                <a:t>423 558</a:t>
              </a:r>
            </a:p>
          </p:txBody>
        </p: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A92390DE-E502-1EEA-4DFB-4D964B888299}"/>
                </a:ext>
              </a:extLst>
            </p:cNvPr>
            <p:cNvCxnSpPr/>
            <p:nvPr/>
          </p:nvCxnSpPr>
          <p:spPr>
            <a:xfrm flipV="1">
              <a:off x="12877800" y="4298323"/>
              <a:ext cx="0" cy="7075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815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683A-DC91-E5A7-AB20-CFC6D263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14C56-000A-5CAE-6ED5-96B35BBC7341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38BE668-6F86-6073-E833-1278AC238C17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8BA994C-2659-BA10-AD54-0C17CBA51C30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19F713F-D827-275D-E40D-091D2FE35D3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05BC92F-12FC-1712-889A-9BFC6C0D507B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109F26-9C7D-9401-560E-D96D331E0EB8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27A4EB71-CFD2-848A-F0D3-0FFF4C5489A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1C927FC-28F2-0284-533A-4D2485A344D9}"/>
              </a:ext>
            </a:extLst>
          </p:cNvPr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0AC266C-0C9D-15B4-2935-10E16D4EE443}"/>
              </a:ext>
            </a:extLst>
          </p:cNvPr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FCAFBE0-ACE2-26D7-1259-7D3F5A04857D}"/>
              </a:ext>
            </a:extLst>
          </p:cNvPr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B8E4097-1E28-4E65-8BE9-FF500B92A921}"/>
              </a:ext>
            </a:extLst>
          </p:cNvPr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B39131F-692A-4256-7AF6-FAEFC46CCC2D}"/>
              </a:ext>
            </a:extLst>
          </p:cNvPr>
          <p:cNvSpPr txBox="1">
            <a:spLocks/>
          </p:cNvSpPr>
          <p:nvPr/>
        </p:nvSpPr>
        <p:spPr>
          <a:xfrm>
            <a:off x="1285790" y="3734237"/>
            <a:ext cx="13726894" cy="1508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dirty="0"/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Encadre au millier près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 &lt; 65 789&lt;…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…&lt; 456 728 &lt; …</a:t>
            </a: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3957" spc="79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3957" spc="79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</a:rPr>
              <a:t>Quel nombre ?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1800" b="1" dirty="0"/>
          </a:p>
        </p:txBody>
      </p:sp>
      <p:pic>
        <p:nvPicPr>
          <p:cNvPr id="14" name="Image 13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A36E41B8-B4C6-B200-121B-EE3A556CE9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09" y="6383667"/>
            <a:ext cx="9296507" cy="31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9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635</Words>
  <Application>Microsoft Macintosh PowerPoint</Application>
  <PresentationFormat>Personnalisé</PresentationFormat>
  <Paragraphs>188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Calibri</vt:lpstr>
      <vt:lpstr>Handy Casual</vt:lpstr>
      <vt:lpstr>Sondos Bold</vt:lpstr>
      <vt:lpstr>Nunito Sans Condensed</vt:lpstr>
      <vt:lpstr>Arial</vt:lpstr>
      <vt:lpstr>Comic Sans MS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4</cp:revision>
  <dcterms:created xsi:type="dcterms:W3CDTF">2006-08-16T00:00:00Z</dcterms:created>
  <dcterms:modified xsi:type="dcterms:W3CDTF">2025-08-26T10:01:25Z</dcterms:modified>
  <dc:identifier>DAGxJwWmdIM</dc:identifier>
</cp:coreProperties>
</file>