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Glacial Indifference" pitchFamily="2" charset="0"/>
      <p:regular r:id="rId11"/>
    </p:embeddedFont>
    <p:embeddedFont>
      <p:font typeface="Glacial Indifference Bold" pitchFamily="2" charset="0"/>
      <p:regular r:id="rId12"/>
      <p:bold r:id="rId13"/>
    </p:embeddedFont>
    <p:embeddedFont>
      <p:font typeface="Glacial Indifference Italics" pitchFamily="2" charset="0"/>
      <p:regular r:id="rId14"/>
      <p:italic r:id="rId15"/>
    </p:embeddedFont>
    <p:embeddedFont>
      <p:font typeface="Handy Casual" pitchFamily="2" charset="77"/>
      <p:regular r:id="rId16"/>
    </p:embeddedFont>
    <p:embeddedFont>
      <p:font typeface="Nunito Sans Condensed" pitchFamily="2" charset="77"/>
      <p:regular r:id="rId17"/>
    </p:embeddedFont>
    <p:embeddedFont>
      <p:font typeface="Sondos" pitchFamily="2" charset="-78"/>
      <p:regular r:id="rId18"/>
    </p:embeddedFont>
    <p:embeddedFont>
      <p:font typeface="Sondos Bold" pitchFamily="2" charset="-78"/>
      <p:regular r:id="rId19"/>
      <p:bold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586" autoAdjust="0"/>
  </p:normalViewPr>
  <p:slideViewPr>
    <p:cSldViewPr>
      <p:cViewPr varScale="1">
        <p:scale>
          <a:sx n="63" d="100"/>
          <a:sy n="63" d="100"/>
        </p:scale>
        <p:origin x="1264" y="4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31.sv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12" Type="http://schemas.openxmlformats.org/officeDocument/2006/relationships/image" Target="../media/image3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31.sv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12" Type="http://schemas.openxmlformats.org/officeDocument/2006/relationships/image" Target="../media/image3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Relationship Id="rId9" Type="http://schemas.openxmlformats.org/officeDocument/2006/relationships/image" Target="../media/image3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7" Type="http://schemas.openxmlformats.org/officeDocument/2006/relationships/image" Target="../media/image1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4982374"/>
            <a:ext cx="18288000" cy="14794421"/>
          </a:xfrm>
          <a:custGeom>
            <a:avLst/>
            <a:gdLst/>
            <a:ahLst/>
            <a:cxnLst/>
            <a:rect l="l" t="t" r="r" b="b"/>
            <a:pathLst>
              <a:path w="18288000" h="14794421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r="-339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6257635" y="5567924"/>
            <a:ext cx="5772730" cy="4719076"/>
          </a:xfrm>
          <a:custGeom>
            <a:avLst/>
            <a:gdLst/>
            <a:ahLst/>
            <a:cxnLst/>
            <a:rect l="l" t="t" r="r" b="b"/>
            <a:pathLst>
              <a:path w="5772730" h="4719076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581" b="-18886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545361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5361" h="224882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id="20" name="Freeform 20"/>
          <p:cNvSpPr/>
          <p:nvPr/>
        </p:nvSpPr>
        <p:spPr>
          <a:xfrm>
            <a:off x="10432770" y="797917"/>
            <a:ext cx="753960" cy="774285"/>
          </a:xfrm>
          <a:custGeom>
            <a:avLst/>
            <a:gdLst/>
            <a:ahLst/>
            <a:cxnLst/>
            <a:rect l="l" t="t" r="r" b="b"/>
            <a:pathLst>
              <a:path w="753960" h="774285">
                <a:moveTo>
                  <a:pt x="0" y="0"/>
                </a:moveTo>
                <a:lnTo>
                  <a:pt x="753960" y="0"/>
                </a:lnTo>
                <a:lnTo>
                  <a:pt x="753960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1" name="Group 21"/>
          <p:cNvGrpSpPr/>
          <p:nvPr/>
        </p:nvGrpSpPr>
        <p:grpSpPr>
          <a:xfrm>
            <a:off x="3446665" y="1443695"/>
            <a:ext cx="11739425" cy="4394816"/>
            <a:chOff x="0" y="0"/>
            <a:chExt cx="15652567" cy="5859754"/>
          </a:xfrm>
        </p:grpSpPr>
        <p:sp>
          <p:nvSpPr>
            <p:cNvPr id="22" name="TextBox 22"/>
            <p:cNvSpPr txBox="1"/>
            <p:nvPr/>
          </p:nvSpPr>
          <p:spPr>
            <a:xfrm>
              <a:off x="0" y="257253"/>
              <a:ext cx="15652567" cy="45948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1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Résoudre des problèmes de proportionnalité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017392" y="5067165"/>
              <a:ext cx="11617783" cy="7925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6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513450" y="151797"/>
            <a:ext cx="1332349" cy="1332349"/>
          </a:xfrm>
          <a:custGeom>
            <a:avLst/>
            <a:gdLst/>
            <a:ahLst/>
            <a:cxnLst/>
            <a:rect l="l" t="t" r="r" b="b"/>
            <a:pathLst>
              <a:path w="1332349" h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302933" y="2967431"/>
            <a:ext cx="12511528" cy="2665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6"/>
              </a:lnSpc>
            </a:pPr>
            <a:endParaRPr/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Comprendre ce qu’est une situation proportionnelle</a:t>
            </a: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Résoudre des problèmes de proportionnalité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070710" y="1365462"/>
            <a:ext cx="2927073" cy="208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sz="1252" b="1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id="13" name="Freeform 13"/>
          <p:cNvSpPr/>
          <p:nvPr/>
        </p:nvSpPr>
        <p:spPr>
          <a:xfrm flipH="1">
            <a:off x="1056316" y="285124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86037" y="2532696"/>
            <a:ext cx="16426089" cy="1980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Grandeurs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proportionnelles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=&gt;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l’une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peut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être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obtenue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multipliant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l’autre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par un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nombre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constant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 </a:t>
            </a:r>
          </a:p>
          <a:p>
            <a:pPr algn="l">
              <a:lnSpc>
                <a:spcPts val="5315"/>
              </a:lnSpc>
            </a:pP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Si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grandeur change,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l’autre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change de la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même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manière.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71366" y="4110048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1086037" y="7840889"/>
            <a:ext cx="14725793" cy="1319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La situation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est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proportionnelle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=&gt;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J’achète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3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fois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plus de bonbons, je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paye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3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fois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plus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cher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9" name="Freeform 9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Freeform 11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TextBox 13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QU’EST-CE-QUE LA PROPORTIONNALITÉ ?</a:t>
            </a:r>
          </a:p>
        </p:txBody>
      </p:sp>
      <p:sp>
        <p:nvSpPr>
          <p:cNvPr id="14" name="Freeform 14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Freeform 15"/>
          <p:cNvSpPr/>
          <p:nvPr/>
        </p:nvSpPr>
        <p:spPr>
          <a:xfrm>
            <a:off x="2594567" y="5137604"/>
            <a:ext cx="1932775" cy="1582460"/>
          </a:xfrm>
          <a:custGeom>
            <a:avLst/>
            <a:gdLst/>
            <a:ahLst/>
            <a:cxnLst/>
            <a:rect l="l" t="t" r="r" b="b"/>
            <a:pathLst>
              <a:path w="1932775" h="1582460">
                <a:moveTo>
                  <a:pt x="0" y="0"/>
                </a:moveTo>
                <a:lnTo>
                  <a:pt x="1932776" y="0"/>
                </a:lnTo>
                <a:lnTo>
                  <a:pt x="1932776" y="1582460"/>
                </a:lnTo>
                <a:lnTo>
                  <a:pt x="0" y="158246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 rot="892144">
            <a:off x="7559599" y="5163807"/>
            <a:ext cx="1932775" cy="1582460"/>
          </a:xfrm>
          <a:custGeom>
            <a:avLst/>
            <a:gdLst/>
            <a:ahLst/>
            <a:cxnLst/>
            <a:rect l="l" t="t" r="r" b="b"/>
            <a:pathLst>
              <a:path w="1932775" h="1582460">
                <a:moveTo>
                  <a:pt x="0" y="0"/>
                </a:moveTo>
                <a:lnTo>
                  <a:pt x="1932776" y="0"/>
                </a:lnTo>
                <a:lnTo>
                  <a:pt x="1932776" y="1582460"/>
                </a:lnTo>
                <a:lnTo>
                  <a:pt x="0" y="158246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8181436" y="6050889"/>
            <a:ext cx="1932775" cy="1582460"/>
          </a:xfrm>
          <a:custGeom>
            <a:avLst/>
            <a:gdLst/>
            <a:ahLst/>
            <a:cxnLst/>
            <a:rect l="l" t="t" r="r" b="b"/>
            <a:pathLst>
              <a:path w="1932775" h="1582460">
                <a:moveTo>
                  <a:pt x="0" y="0"/>
                </a:moveTo>
                <a:lnTo>
                  <a:pt x="1932776" y="0"/>
                </a:lnTo>
                <a:lnTo>
                  <a:pt x="1932776" y="1582460"/>
                </a:lnTo>
                <a:lnTo>
                  <a:pt x="0" y="158246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Freeform 18"/>
          <p:cNvSpPr/>
          <p:nvPr/>
        </p:nvSpPr>
        <p:spPr>
          <a:xfrm rot="-5107296">
            <a:off x="9346828" y="5376548"/>
            <a:ext cx="1932775" cy="1582460"/>
          </a:xfrm>
          <a:custGeom>
            <a:avLst/>
            <a:gdLst/>
            <a:ahLst/>
            <a:cxnLst/>
            <a:rect l="l" t="t" r="r" b="b"/>
            <a:pathLst>
              <a:path w="1932775" h="1582460">
                <a:moveTo>
                  <a:pt x="0" y="0"/>
                </a:moveTo>
                <a:lnTo>
                  <a:pt x="1932776" y="0"/>
                </a:lnTo>
                <a:lnTo>
                  <a:pt x="1932776" y="1582460"/>
                </a:lnTo>
                <a:lnTo>
                  <a:pt x="0" y="158246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9" name="Freeform 19"/>
          <p:cNvSpPr/>
          <p:nvPr/>
        </p:nvSpPr>
        <p:spPr>
          <a:xfrm rot="-6473983">
            <a:off x="11059339" y="5163456"/>
            <a:ext cx="2586101" cy="2932692"/>
          </a:xfrm>
          <a:custGeom>
            <a:avLst/>
            <a:gdLst/>
            <a:ahLst/>
            <a:cxnLst/>
            <a:rect l="l" t="t" r="r" b="b"/>
            <a:pathLst>
              <a:path w="2586101" h="2932692">
                <a:moveTo>
                  <a:pt x="0" y="0"/>
                </a:moveTo>
                <a:lnTo>
                  <a:pt x="2586101" y="0"/>
                </a:lnTo>
                <a:lnTo>
                  <a:pt x="2586101" y="2932692"/>
                </a:lnTo>
                <a:lnTo>
                  <a:pt x="0" y="29326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Freeform 20"/>
          <p:cNvSpPr/>
          <p:nvPr/>
        </p:nvSpPr>
        <p:spPr>
          <a:xfrm rot="-6473983">
            <a:off x="4060695" y="5060880"/>
            <a:ext cx="2586101" cy="2932692"/>
          </a:xfrm>
          <a:custGeom>
            <a:avLst/>
            <a:gdLst/>
            <a:ahLst/>
            <a:cxnLst/>
            <a:rect l="l" t="t" r="r" b="b"/>
            <a:pathLst>
              <a:path w="2586101" h="2932692">
                <a:moveTo>
                  <a:pt x="0" y="0"/>
                </a:moveTo>
                <a:lnTo>
                  <a:pt x="2586101" y="0"/>
                </a:lnTo>
                <a:lnTo>
                  <a:pt x="2586101" y="2932692"/>
                </a:lnTo>
                <a:lnTo>
                  <a:pt x="0" y="29326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1" name="TextBox 21"/>
          <p:cNvSpPr txBox="1"/>
          <p:nvPr/>
        </p:nvSpPr>
        <p:spPr>
          <a:xfrm rot="1416274">
            <a:off x="4945769" y="5943869"/>
            <a:ext cx="1786363" cy="935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94"/>
              </a:lnSpc>
              <a:spcBef>
                <a:spcPct val="0"/>
              </a:spcBef>
            </a:pPr>
            <a:r>
              <a:rPr lang="en-US" sz="5567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2€</a:t>
            </a:r>
          </a:p>
        </p:txBody>
      </p:sp>
      <p:sp>
        <p:nvSpPr>
          <p:cNvPr id="22" name="TextBox 22"/>
          <p:cNvSpPr txBox="1"/>
          <p:nvPr/>
        </p:nvSpPr>
        <p:spPr>
          <a:xfrm rot="1416274">
            <a:off x="11885559" y="6204273"/>
            <a:ext cx="1786363" cy="935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94"/>
              </a:lnSpc>
              <a:spcBef>
                <a:spcPct val="0"/>
              </a:spcBef>
            </a:pPr>
            <a:r>
              <a:rPr lang="en-US" sz="5567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6€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371366" y="4110048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1028700" y="7393273"/>
            <a:ext cx="14725793" cy="1319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La situation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N’est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PAS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proportionnelle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=&gt;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J’achète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5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fois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plus de bonbons, je NE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paye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PAS 5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fois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plus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cher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8" name="Freeform 8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Freeform 10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QU’EST-CE-QUE LA PROPORTIONNALITÉ ?</a:t>
            </a:r>
          </a:p>
        </p:txBody>
      </p:sp>
      <p:sp>
        <p:nvSpPr>
          <p:cNvPr id="13" name="Freeform 13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1728827" y="2482669"/>
            <a:ext cx="1932775" cy="1582460"/>
          </a:xfrm>
          <a:custGeom>
            <a:avLst/>
            <a:gdLst/>
            <a:ahLst/>
            <a:cxnLst/>
            <a:rect l="l" t="t" r="r" b="b"/>
            <a:pathLst>
              <a:path w="1932775" h="1582460">
                <a:moveTo>
                  <a:pt x="0" y="0"/>
                </a:moveTo>
                <a:lnTo>
                  <a:pt x="1932776" y="0"/>
                </a:lnTo>
                <a:lnTo>
                  <a:pt x="1932776" y="1582460"/>
                </a:lnTo>
                <a:lnTo>
                  <a:pt x="0" y="158246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Freeform 15"/>
          <p:cNvSpPr/>
          <p:nvPr/>
        </p:nvSpPr>
        <p:spPr>
          <a:xfrm rot="892144">
            <a:off x="7578838" y="2748266"/>
            <a:ext cx="1932775" cy="1582460"/>
          </a:xfrm>
          <a:custGeom>
            <a:avLst/>
            <a:gdLst/>
            <a:ahLst/>
            <a:cxnLst/>
            <a:rect l="l" t="t" r="r" b="b"/>
            <a:pathLst>
              <a:path w="1932775" h="1582460">
                <a:moveTo>
                  <a:pt x="0" y="0"/>
                </a:moveTo>
                <a:lnTo>
                  <a:pt x="1932775" y="0"/>
                </a:lnTo>
                <a:lnTo>
                  <a:pt x="1932775" y="1582460"/>
                </a:lnTo>
                <a:lnTo>
                  <a:pt x="0" y="158246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>
            <a:off x="8200675" y="3635348"/>
            <a:ext cx="1932775" cy="1582460"/>
          </a:xfrm>
          <a:custGeom>
            <a:avLst/>
            <a:gdLst/>
            <a:ahLst/>
            <a:cxnLst/>
            <a:rect l="l" t="t" r="r" b="b"/>
            <a:pathLst>
              <a:path w="1932775" h="1582460">
                <a:moveTo>
                  <a:pt x="0" y="0"/>
                </a:moveTo>
                <a:lnTo>
                  <a:pt x="1932775" y="0"/>
                </a:lnTo>
                <a:lnTo>
                  <a:pt x="1932775" y="1582460"/>
                </a:lnTo>
                <a:lnTo>
                  <a:pt x="0" y="158246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 rot="-5107296">
            <a:off x="9404659" y="2765719"/>
            <a:ext cx="1932775" cy="1582460"/>
          </a:xfrm>
          <a:custGeom>
            <a:avLst/>
            <a:gdLst/>
            <a:ahLst/>
            <a:cxnLst/>
            <a:rect l="l" t="t" r="r" b="b"/>
            <a:pathLst>
              <a:path w="1932775" h="1582460">
                <a:moveTo>
                  <a:pt x="0" y="0"/>
                </a:moveTo>
                <a:lnTo>
                  <a:pt x="1932776" y="0"/>
                </a:lnTo>
                <a:lnTo>
                  <a:pt x="1932776" y="1582460"/>
                </a:lnTo>
                <a:lnTo>
                  <a:pt x="0" y="158246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Freeform 18"/>
          <p:cNvSpPr/>
          <p:nvPr/>
        </p:nvSpPr>
        <p:spPr>
          <a:xfrm rot="-6473983">
            <a:off x="12540715" y="2697469"/>
            <a:ext cx="2586101" cy="2932692"/>
          </a:xfrm>
          <a:custGeom>
            <a:avLst/>
            <a:gdLst/>
            <a:ahLst/>
            <a:cxnLst/>
            <a:rect l="l" t="t" r="r" b="b"/>
            <a:pathLst>
              <a:path w="2586101" h="2932692">
                <a:moveTo>
                  <a:pt x="0" y="0"/>
                </a:moveTo>
                <a:lnTo>
                  <a:pt x="2586101" y="0"/>
                </a:lnTo>
                <a:lnTo>
                  <a:pt x="2586101" y="2932691"/>
                </a:lnTo>
                <a:lnTo>
                  <a:pt x="0" y="29326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9" name="Freeform 19"/>
          <p:cNvSpPr/>
          <p:nvPr/>
        </p:nvSpPr>
        <p:spPr>
          <a:xfrm rot="-6473983">
            <a:off x="3194955" y="2405945"/>
            <a:ext cx="2586101" cy="2932692"/>
          </a:xfrm>
          <a:custGeom>
            <a:avLst/>
            <a:gdLst/>
            <a:ahLst/>
            <a:cxnLst/>
            <a:rect l="l" t="t" r="r" b="b"/>
            <a:pathLst>
              <a:path w="2586101" h="2932692">
                <a:moveTo>
                  <a:pt x="0" y="0"/>
                </a:moveTo>
                <a:lnTo>
                  <a:pt x="2586101" y="0"/>
                </a:lnTo>
                <a:lnTo>
                  <a:pt x="2586101" y="2932692"/>
                </a:lnTo>
                <a:lnTo>
                  <a:pt x="0" y="29326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TextBox 20"/>
          <p:cNvSpPr txBox="1"/>
          <p:nvPr/>
        </p:nvSpPr>
        <p:spPr>
          <a:xfrm rot="1416274">
            <a:off x="4080029" y="3288934"/>
            <a:ext cx="1786363" cy="935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94"/>
              </a:lnSpc>
              <a:spcBef>
                <a:spcPct val="0"/>
              </a:spcBef>
            </a:pPr>
            <a:r>
              <a:rPr lang="en-US" sz="5567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2€</a:t>
            </a:r>
          </a:p>
        </p:txBody>
      </p:sp>
      <p:sp>
        <p:nvSpPr>
          <p:cNvPr id="21" name="TextBox 21"/>
          <p:cNvSpPr txBox="1"/>
          <p:nvPr/>
        </p:nvSpPr>
        <p:spPr>
          <a:xfrm rot="1416274">
            <a:off x="13366935" y="3738286"/>
            <a:ext cx="1786363" cy="935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94"/>
              </a:lnSpc>
              <a:spcBef>
                <a:spcPct val="0"/>
              </a:spcBef>
            </a:pPr>
            <a:r>
              <a:rPr lang="en-US" sz="5567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8€</a:t>
            </a:r>
          </a:p>
        </p:txBody>
      </p:sp>
      <p:sp>
        <p:nvSpPr>
          <p:cNvPr id="22" name="Freeform 22"/>
          <p:cNvSpPr/>
          <p:nvPr/>
        </p:nvSpPr>
        <p:spPr>
          <a:xfrm rot="-5107296">
            <a:off x="10644937" y="2724554"/>
            <a:ext cx="1932775" cy="1582460"/>
          </a:xfrm>
          <a:custGeom>
            <a:avLst/>
            <a:gdLst/>
            <a:ahLst/>
            <a:cxnLst/>
            <a:rect l="l" t="t" r="r" b="b"/>
            <a:pathLst>
              <a:path w="1932775" h="1582460">
                <a:moveTo>
                  <a:pt x="0" y="0"/>
                </a:moveTo>
                <a:lnTo>
                  <a:pt x="1932776" y="0"/>
                </a:lnTo>
                <a:lnTo>
                  <a:pt x="1932776" y="1582460"/>
                </a:lnTo>
                <a:lnTo>
                  <a:pt x="0" y="158246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3" name="Freeform 23"/>
          <p:cNvSpPr/>
          <p:nvPr/>
        </p:nvSpPr>
        <p:spPr>
          <a:xfrm rot="418976">
            <a:off x="9589525" y="4365695"/>
            <a:ext cx="1932775" cy="1582460"/>
          </a:xfrm>
          <a:custGeom>
            <a:avLst/>
            <a:gdLst/>
            <a:ahLst/>
            <a:cxnLst/>
            <a:rect l="l" t="t" r="r" b="b"/>
            <a:pathLst>
              <a:path w="1932775" h="1582460">
                <a:moveTo>
                  <a:pt x="0" y="0"/>
                </a:moveTo>
                <a:lnTo>
                  <a:pt x="1932776" y="0"/>
                </a:lnTo>
                <a:lnTo>
                  <a:pt x="1932776" y="1582460"/>
                </a:lnTo>
                <a:lnTo>
                  <a:pt x="0" y="158246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770456" y="1927936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465170" y="4283216"/>
            <a:ext cx="10945273" cy="1265349"/>
          </a:xfrm>
          <a:custGeom>
            <a:avLst/>
            <a:gdLst/>
            <a:ahLst/>
            <a:cxnLst/>
            <a:rect l="l" t="t" r="r" b="b"/>
            <a:pathLst>
              <a:path w="10945273" h="1265349">
                <a:moveTo>
                  <a:pt x="0" y="0"/>
                </a:moveTo>
                <a:lnTo>
                  <a:pt x="10945272" y="0"/>
                </a:lnTo>
                <a:lnTo>
                  <a:pt x="10945272" y="1265350"/>
                </a:lnTo>
                <a:lnTo>
                  <a:pt x="0" y="12653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517963" y="6818566"/>
            <a:ext cx="6855041" cy="1156969"/>
          </a:xfrm>
          <a:custGeom>
            <a:avLst/>
            <a:gdLst/>
            <a:ahLst/>
            <a:cxnLst/>
            <a:rect l="l" t="t" r="r" b="b"/>
            <a:pathLst>
              <a:path w="6855041" h="1156969">
                <a:moveTo>
                  <a:pt x="0" y="0"/>
                </a:moveTo>
                <a:lnTo>
                  <a:pt x="6855041" y="0"/>
                </a:lnTo>
                <a:lnTo>
                  <a:pt x="6855041" y="1156969"/>
                </a:lnTo>
                <a:lnTo>
                  <a:pt x="0" y="115696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1325274" y="3509167"/>
            <a:ext cx="5044209" cy="393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9"/>
              </a:lnSpc>
            </a:pPr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65170" y="2253639"/>
            <a:ext cx="10039490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Situation proportionnelle ou non 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65170" y="3480592"/>
            <a:ext cx="15794130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Tarifs d’entrée au château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65170" y="6015291"/>
            <a:ext cx="15794130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Prix des roses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86037" y="2206238"/>
            <a:ext cx="16426089" cy="1313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Rechercher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le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multiplicateur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algn="l">
              <a:lnSpc>
                <a:spcPts val="5315"/>
              </a:lnSpc>
            </a:pP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S’aider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d’un tableau.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71366" y="4110048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9299082" y="6214077"/>
            <a:ext cx="7076694" cy="26586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Si 1 bonbons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coûtent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2€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alors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6 bonbons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coûteront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6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fois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plus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chers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soit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12€ car 6 bonbons,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c’est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6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fois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plus que 1 bonbon.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9" name="Freeform 9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Freeform 11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TextBox 13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RÉSOUDRE UN PROBLÈME DE PROPORTIONNALITÉ</a:t>
            </a:r>
          </a:p>
        </p:txBody>
      </p:sp>
      <p:sp>
        <p:nvSpPr>
          <p:cNvPr id="14" name="Freeform 14"/>
          <p:cNvSpPr/>
          <p:nvPr/>
        </p:nvSpPr>
        <p:spPr>
          <a:xfrm flipH="1">
            <a:off x="16314833" y="7803665"/>
            <a:ext cx="1134009" cy="1454635"/>
          </a:xfrm>
          <a:custGeom>
            <a:avLst/>
            <a:gdLst/>
            <a:ahLst/>
            <a:cxnLst/>
            <a:rect l="l" t="t" r="r" b="b"/>
            <a:pathLst>
              <a:path w="1134009" h="1454635">
                <a:moveTo>
                  <a:pt x="1134009" y="0"/>
                </a:moveTo>
                <a:lnTo>
                  <a:pt x="0" y="0"/>
                </a:lnTo>
                <a:lnTo>
                  <a:pt x="0" y="1454635"/>
                </a:lnTo>
                <a:lnTo>
                  <a:pt x="1134009" y="1454635"/>
                </a:lnTo>
                <a:lnTo>
                  <a:pt x="1134009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Freeform 15"/>
          <p:cNvSpPr/>
          <p:nvPr/>
        </p:nvSpPr>
        <p:spPr>
          <a:xfrm>
            <a:off x="2633312" y="3719344"/>
            <a:ext cx="1119352" cy="916469"/>
          </a:xfrm>
          <a:custGeom>
            <a:avLst/>
            <a:gdLst/>
            <a:ahLst/>
            <a:cxnLst/>
            <a:rect l="l" t="t" r="r" b="b"/>
            <a:pathLst>
              <a:path w="1119352" h="916469">
                <a:moveTo>
                  <a:pt x="0" y="0"/>
                </a:moveTo>
                <a:lnTo>
                  <a:pt x="1119352" y="0"/>
                </a:lnTo>
                <a:lnTo>
                  <a:pt x="1119352" y="916469"/>
                </a:lnTo>
                <a:lnTo>
                  <a:pt x="0" y="91646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 rot="892144">
            <a:off x="7462482" y="3446784"/>
            <a:ext cx="1263638" cy="1034604"/>
          </a:xfrm>
          <a:custGeom>
            <a:avLst/>
            <a:gdLst/>
            <a:ahLst/>
            <a:cxnLst/>
            <a:rect l="l" t="t" r="r" b="b"/>
            <a:pathLst>
              <a:path w="1263638" h="1034604">
                <a:moveTo>
                  <a:pt x="0" y="0"/>
                </a:moveTo>
                <a:lnTo>
                  <a:pt x="1263639" y="0"/>
                </a:lnTo>
                <a:lnTo>
                  <a:pt x="1263639" y="1034604"/>
                </a:lnTo>
                <a:lnTo>
                  <a:pt x="0" y="10346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7955941" y="4108896"/>
            <a:ext cx="1263638" cy="1034604"/>
          </a:xfrm>
          <a:custGeom>
            <a:avLst/>
            <a:gdLst/>
            <a:ahLst/>
            <a:cxnLst/>
            <a:rect l="l" t="t" r="r" b="b"/>
            <a:pathLst>
              <a:path w="1263638" h="1034604">
                <a:moveTo>
                  <a:pt x="0" y="0"/>
                </a:moveTo>
                <a:lnTo>
                  <a:pt x="1263638" y="0"/>
                </a:lnTo>
                <a:lnTo>
                  <a:pt x="1263638" y="1034604"/>
                </a:lnTo>
                <a:lnTo>
                  <a:pt x="0" y="10346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Freeform 18"/>
          <p:cNvSpPr/>
          <p:nvPr/>
        </p:nvSpPr>
        <p:spPr>
          <a:xfrm rot="-5107296">
            <a:off x="8630963" y="3585873"/>
            <a:ext cx="1263638" cy="1034604"/>
          </a:xfrm>
          <a:custGeom>
            <a:avLst/>
            <a:gdLst/>
            <a:ahLst/>
            <a:cxnLst/>
            <a:rect l="l" t="t" r="r" b="b"/>
            <a:pathLst>
              <a:path w="1263638" h="1034604">
                <a:moveTo>
                  <a:pt x="0" y="0"/>
                </a:moveTo>
                <a:lnTo>
                  <a:pt x="1263639" y="0"/>
                </a:lnTo>
                <a:lnTo>
                  <a:pt x="1263639" y="1034604"/>
                </a:lnTo>
                <a:lnTo>
                  <a:pt x="0" y="10346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9" name="Freeform 19"/>
          <p:cNvSpPr/>
          <p:nvPr/>
        </p:nvSpPr>
        <p:spPr>
          <a:xfrm rot="-6473983">
            <a:off x="12124914" y="3010363"/>
            <a:ext cx="2178381" cy="2470329"/>
          </a:xfrm>
          <a:custGeom>
            <a:avLst/>
            <a:gdLst/>
            <a:ahLst/>
            <a:cxnLst/>
            <a:rect l="l" t="t" r="r" b="b"/>
            <a:pathLst>
              <a:path w="2178381" h="2470329">
                <a:moveTo>
                  <a:pt x="0" y="0"/>
                </a:moveTo>
                <a:lnTo>
                  <a:pt x="2178381" y="0"/>
                </a:lnTo>
                <a:lnTo>
                  <a:pt x="2178381" y="2470329"/>
                </a:lnTo>
                <a:lnTo>
                  <a:pt x="0" y="247032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Freeform 20"/>
          <p:cNvSpPr/>
          <p:nvPr/>
        </p:nvSpPr>
        <p:spPr>
          <a:xfrm rot="-6473983">
            <a:off x="3881385" y="3206658"/>
            <a:ext cx="2017098" cy="2287430"/>
          </a:xfrm>
          <a:custGeom>
            <a:avLst/>
            <a:gdLst/>
            <a:ahLst/>
            <a:cxnLst/>
            <a:rect l="l" t="t" r="r" b="b"/>
            <a:pathLst>
              <a:path w="2017098" h="2287430">
                <a:moveTo>
                  <a:pt x="0" y="0"/>
                </a:moveTo>
                <a:lnTo>
                  <a:pt x="2017097" y="0"/>
                </a:lnTo>
                <a:lnTo>
                  <a:pt x="2017097" y="2287430"/>
                </a:lnTo>
                <a:lnTo>
                  <a:pt x="0" y="228743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1" name="TextBox 21"/>
          <p:cNvSpPr txBox="1"/>
          <p:nvPr/>
        </p:nvSpPr>
        <p:spPr>
          <a:xfrm rot="1416274">
            <a:off x="4570616" y="3900660"/>
            <a:ext cx="1393321" cy="724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9"/>
              </a:lnSpc>
              <a:spcBef>
                <a:spcPct val="0"/>
              </a:spcBef>
            </a:pPr>
            <a:r>
              <a:rPr lang="en-US" sz="4342" dirty="0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2€</a:t>
            </a:r>
          </a:p>
        </p:txBody>
      </p:sp>
      <p:sp>
        <p:nvSpPr>
          <p:cNvPr id="22" name="TextBox 22"/>
          <p:cNvSpPr txBox="1"/>
          <p:nvPr/>
        </p:nvSpPr>
        <p:spPr>
          <a:xfrm rot="1416274">
            <a:off x="12822273" y="3880386"/>
            <a:ext cx="1504728" cy="795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65"/>
              </a:lnSpc>
              <a:spcBef>
                <a:spcPct val="0"/>
              </a:spcBef>
            </a:pPr>
            <a:r>
              <a:rPr lang="en-US" sz="468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 ? €</a:t>
            </a:r>
          </a:p>
        </p:txBody>
      </p:sp>
      <p:sp>
        <p:nvSpPr>
          <p:cNvPr id="23" name="Freeform 23"/>
          <p:cNvSpPr/>
          <p:nvPr/>
        </p:nvSpPr>
        <p:spPr>
          <a:xfrm rot="892144">
            <a:off x="9595048" y="3368294"/>
            <a:ext cx="1263638" cy="1034604"/>
          </a:xfrm>
          <a:custGeom>
            <a:avLst/>
            <a:gdLst/>
            <a:ahLst/>
            <a:cxnLst/>
            <a:rect l="l" t="t" r="r" b="b"/>
            <a:pathLst>
              <a:path w="1263638" h="1034604">
                <a:moveTo>
                  <a:pt x="0" y="0"/>
                </a:moveTo>
                <a:lnTo>
                  <a:pt x="1263639" y="0"/>
                </a:lnTo>
                <a:lnTo>
                  <a:pt x="1263639" y="1034603"/>
                </a:lnTo>
                <a:lnTo>
                  <a:pt x="0" y="103460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4" name="Freeform 24"/>
          <p:cNvSpPr/>
          <p:nvPr/>
        </p:nvSpPr>
        <p:spPr>
          <a:xfrm>
            <a:off x="10001602" y="3948263"/>
            <a:ext cx="1263638" cy="1034604"/>
          </a:xfrm>
          <a:custGeom>
            <a:avLst/>
            <a:gdLst/>
            <a:ahLst/>
            <a:cxnLst/>
            <a:rect l="l" t="t" r="r" b="b"/>
            <a:pathLst>
              <a:path w="1263638" h="1034604">
                <a:moveTo>
                  <a:pt x="0" y="0"/>
                </a:moveTo>
                <a:lnTo>
                  <a:pt x="1263639" y="0"/>
                </a:lnTo>
                <a:lnTo>
                  <a:pt x="1263639" y="1034604"/>
                </a:lnTo>
                <a:lnTo>
                  <a:pt x="0" y="10346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5" name="Freeform 25"/>
          <p:cNvSpPr/>
          <p:nvPr/>
        </p:nvSpPr>
        <p:spPr>
          <a:xfrm rot="-5107296">
            <a:off x="10763529" y="3507383"/>
            <a:ext cx="1263638" cy="1034604"/>
          </a:xfrm>
          <a:custGeom>
            <a:avLst/>
            <a:gdLst/>
            <a:ahLst/>
            <a:cxnLst/>
            <a:rect l="l" t="t" r="r" b="b"/>
            <a:pathLst>
              <a:path w="1263638" h="1034604">
                <a:moveTo>
                  <a:pt x="0" y="0"/>
                </a:moveTo>
                <a:lnTo>
                  <a:pt x="1263639" y="0"/>
                </a:lnTo>
                <a:lnTo>
                  <a:pt x="1263639" y="1034603"/>
                </a:lnTo>
                <a:lnTo>
                  <a:pt x="0" y="103460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aphicFrame>
        <p:nvGraphicFramePr>
          <p:cNvPr id="26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379137"/>
              </p:ext>
            </p:extLst>
          </p:nvPr>
        </p:nvGraphicFramePr>
        <p:xfrm>
          <a:off x="1185811" y="6625229"/>
          <a:ext cx="7548803" cy="1927912"/>
        </p:xfrm>
        <a:graphic>
          <a:graphicData uri="http://schemas.openxmlformats.org/drawingml/2006/table">
            <a:tbl>
              <a:tblPr/>
              <a:tblGrid>
                <a:gridCol w="26358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65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64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71399">
                <a:tc>
                  <a:txBody>
                    <a:bodyPr/>
                    <a:lstStyle/>
                    <a:p>
                      <a:pPr algn="ctr">
                        <a:lnSpc>
                          <a:spcPts val="2898"/>
                        </a:lnSpc>
                        <a:defRPr/>
                      </a:pPr>
                      <a:r>
                        <a:rPr lang="en-US" sz="2070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Nombre de bonbons</a:t>
                      </a:r>
                      <a:endParaRPr lang="en-US" sz="1100"/>
                    </a:p>
                  </a:txBody>
                  <a:tcPr marL="215093" marR="215093" marT="215093" marB="215093" anchor="ctr">
                    <a:lnL w="674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74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74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74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88"/>
                        </a:lnSpc>
                        <a:defRPr/>
                      </a:pPr>
                      <a:r>
                        <a:rPr lang="en-US" sz="2634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1</a:t>
                      </a:r>
                      <a:endParaRPr lang="en-US" sz="1100"/>
                    </a:p>
                  </a:txBody>
                  <a:tcPr marL="215093" marR="215093" marT="215093" marB="215093" anchor="ctr">
                    <a:lnL w="674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74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74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74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88"/>
                        </a:lnSpc>
                        <a:defRPr/>
                      </a:pPr>
                      <a:r>
                        <a:rPr lang="en-US" sz="2634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6</a:t>
                      </a:r>
                      <a:endParaRPr lang="en-US" sz="1100"/>
                    </a:p>
                  </a:txBody>
                  <a:tcPr marL="215093" marR="215093" marT="215093" marB="215093" anchor="ctr">
                    <a:lnL w="674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74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74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74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6513">
                <a:tc>
                  <a:txBody>
                    <a:bodyPr/>
                    <a:lstStyle/>
                    <a:p>
                      <a:pPr algn="ctr">
                        <a:lnSpc>
                          <a:spcPts val="3161"/>
                        </a:lnSpc>
                        <a:defRPr/>
                      </a:pPr>
                      <a:r>
                        <a:rPr lang="en-US" sz="2258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Prix en €</a:t>
                      </a:r>
                      <a:endParaRPr lang="en-US" sz="1100"/>
                    </a:p>
                  </a:txBody>
                  <a:tcPr marL="215093" marR="215093" marT="215093" marB="215093" anchor="ctr">
                    <a:lnL w="674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74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74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74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88"/>
                        </a:lnSpc>
                        <a:defRPr/>
                      </a:pPr>
                      <a:r>
                        <a:rPr lang="en-US" sz="2634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2</a:t>
                      </a:r>
                      <a:endParaRPr lang="en-US" sz="1100"/>
                    </a:p>
                  </a:txBody>
                  <a:tcPr marL="215093" marR="215093" marT="215093" marB="215093" anchor="ctr">
                    <a:lnL w="674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74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74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74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71"/>
                        </a:lnSpc>
                        <a:defRPr/>
                      </a:pPr>
                      <a:r>
                        <a:rPr lang="en-US" sz="1693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...</a:t>
                      </a:r>
                      <a:endParaRPr lang="en-US" sz="1100" dirty="0"/>
                    </a:p>
                  </a:txBody>
                  <a:tcPr marL="215093" marR="215093" marT="215093" marB="215093" anchor="ctr">
                    <a:lnL w="674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74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74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746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" name="Freeform 27"/>
          <p:cNvSpPr/>
          <p:nvPr/>
        </p:nvSpPr>
        <p:spPr>
          <a:xfrm rot="-1020171" flipH="1" flipV="1">
            <a:off x="5846530" y="6157723"/>
            <a:ext cx="1349618" cy="598893"/>
          </a:xfrm>
          <a:custGeom>
            <a:avLst/>
            <a:gdLst/>
            <a:ahLst/>
            <a:cxnLst/>
            <a:rect l="l" t="t" r="r" b="b"/>
            <a:pathLst>
              <a:path w="1349618" h="598893">
                <a:moveTo>
                  <a:pt x="1349618" y="598893"/>
                </a:moveTo>
                <a:lnTo>
                  <a:pt x="0" y="598893"/>
                </a:lnTo>
                <a:lnTo>
                  <a:pt x="0" y="0"/>
                </a:lnTo>
                <a:lnTo>
                  <a:pt x="1349618" y="0"/>
                </a:lnTo>
                <a:lnTo>
                  <a:pt x="1349618" y="598893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8" name="Freeform 28"/>
          <p:cNvSpPr/>
          <p:nvPr/>
        </p:nvSpPr>
        <p:spPr>
          <a:xfrm rot="1009980" flipH="1">
            <a:off x="5785854" y="8539464"/>
            <a:ext cx="1349618" cy="598893"/>
          </a:xfrm>
          <a:custGeom>
            <a:avLst/>
            <a:gdLst/>
            <a:ahLst/>
            <a:cxnLst/>
            <a:rect l="l" t="t" r="r" b="b"/>
            <a:pathLst>
              <a:path w="1349618" h="598893">
                <a:moveTo>
                  <a:pt x="1349618" y="0"/>
                </a:moveTo>
                <a:lnTo>
                  <a:pt x="0" y="0"/>
                </a:lnTo>
                <a:lnTo>
                  <a:pt x="0" y="598894"/>
                </a:lnTo>
                <a:lnTo>
                  <a:pt x="1349618" y="598894"/>
                </a:lnTo>
                <a:lnTo>
                  <a:pt x="1349618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9" name="TextBox 29"/>
          <p:cNvSpPr txBox="1"/>
          <p:nvPr/>
        </p:nvSpPr>
        <p:spPr>
          <a:xfrm>
            <a:off x="5788462" y="5594952"/>
            <a:ext cx="1649226" cy="54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8"/>
              </a:lnSpc>
            </a:pPr>
            <a:r>
              <a:rPr lang="en-US" sz="3199">
                <a:solidFill>
                  <a:srgbClr val="607096"/>
                </a:solidFill>
                <a:latin typeface="Sondos"/>
                <a:ea typeface="Sondos"/>
                <a:cs typeface="Sondos"/>
                <a:sym typeface="Sondos"/>
              </a:rPr>
              <a:t>x6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28053" y="9027541"/>
            <a:ext cx="1649226" cy="54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8"/>
              </a:lnSpc>
            </a:pPr>
            <a:r>
              <a:rPr lang="en-US" sz="3199">
                <a:solidFill>
                  <a:srgbClr val="607096"/>
                </a:solidFill>
                <a:latin typeface="Sondos"/>
                <a:ea typeface="Sondos"/>
                <a:cs typeface="Sondos"/>
                <a:sym typeface="Sondos"/>
              </a:rPr>
              <a:t>x6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377279" y="7707396"/>
            <a:ext cx="550121" cy="649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12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 animBg="1"/>
      <p:bldP spid="24" grpId="0" animBg="1"/>
      <p:bldP spid="25" grpId="0" animBg="1"/>
      <p:bldP spid="27" grpId="0" animBg="1"/>
      <p:bldP spid="28" grpId="0" animBg="1"/>
      <p:bldP spid="29" grpId="0"/>
      <p:bldP spid="30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86037" y="2206238"/>
            <a:ext cx="16426089" cy="1313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Rechercher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le </a:t>
            </a: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multiplicateur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algn="l">
              <a:lnSpc>
                <a:spcPts val="5315"/>
              </a:lnSpc>
            </a:pPr>
            <a:r>
              <a:rPr lang="en-US" sz="3796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S’aider</a:t>
            </a:r>
            <a:r>
              <a:rPr lang="en-US" sz="3796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d’un tableau.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71366" y="4110048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9410214" y="6003024"/>
            <a:ext cx="6631656" cy="3328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Si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j’ai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2 bonbons avec 3€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alors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j’aurai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6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fois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plus de bonbons avec 18€ car 18€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c’est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6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fois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plus que 3€.</a:t>
            </a:r>
          </a:p>
          <a:p>
            <a:pPr algn="l">
              <a:lnSpc>
                <a:spcPts val="5315"/>
              </a:lnSpc>
            </a:pPr>
            <a:endParaRPr lang="en-US" sz="3796" i="1" spc="75" dirty="0">
              <a:solidFill>
                <a:srgbClr val="004AAD"/>
              </a:solidFill>
              <a:latin typeface="Glacial Indifference Italics"/>
              <a:ea typeface="Glacial Indifference Italics"/>
              <a:cs typeface="Glacial Indifference Italics"/>
              <a:sym typeface="Glacial Indifference Italics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9" name="Freeform 9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Freeform 11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TextBox 13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RÉSOUDRE UN PROBLÈME DE PROPORTIONNALITÉ</a:t>
            </a:r>
          </a:p>
        </p:txBody>
      </p:sp>
      <p:sp>
        <p:nvSpPr>
          <p:cNvPr id="14" name="Freeform 14"/>
          <p:cNvSpPr/>
          <p:nvPr/>
        </p:nvSpPr>
        <p:spPr>
          <a:xfrm flipH="1">
            <a:off x="16314833" y="7803665"/>
            <a:ext cx="1134009" cy="1454635"/>
          </a:xfrm>
          <a:custGeom>
            <a:avLst/>
            <a:gdLst/>
            <a:ahLst/>
            <a:cxnLst/>
            <a:rect l="l" t="t" r="r" b="b"/>
            <a:pathLst>
              <a:path w="1134009" h="1454635">
                <a:moveTo>
                  <a:pt x="1134009" y="0"/>
                </a:moveTo>
                <a:lnTo>
                  <a:pt x="0" y="0"/>
                </a:lnTo>
                <a:lnTo>
                  <a:pt x="0" y="1454635"/>
                </a:lnTo>
                <a:lnTo>
                  <a:pt x="1134009" y="1454635"/>
                </a:lnTo>
                <a:lnTo>
                  <a:pt x="1134009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Freeform 15"/>
          <p:cNvSpPr/>
          <p:nvPr/>
        </p:nvSpPr>
        <p:spPr>
          <a:xfrm>
            <a:off x="2633312" y="3719344"/>
            <a:ext cx="1119352" cy="916469"/>
          </a:xfrm>
          <a:custGeom>
            <a:avLst/>
            <a:gdLst/>
            <a:ahLst/>
            <a:cxnLst/>
            <a:rect l="l" t="t" r="r" b="b"/>
            <a:pathLst>
              <a:path w="1119352" h="916469">
                <a:moveTo>
                  <a:pt x="0" y="0"/>
                </a:moveTo>
                <a:lnTo>
                  <a:pt x="1119352" y="0"/>
                </a:lnTo>
                <a:lnTo>
                  <a:pt x="1119352" y="916469"/>
                </a:lnTo>
                <a:lnTo>
                  <a:pt x="0" y="91646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 rot="892144">
            <a:off x="10328735" y="3331160"/>
            <a:ext cx="1263638" cy="1034604"/>
          </a:xfrm>
          <a:custGeom>
            <a:avLst/>
            <a:gdLst/>
            <a:ahLst/>
            <a:cxnLst/>
            <a:rect l="l" t="t" r="r" b="b"/>
            <a:pathLst>
              <a:path w="1263638" h="1034604">
                <a:moveTo>
                  <a:pt x="0" y="0"/>
                </a:moveTo>
                <a:lnTo>
                  <a:pt x="1263638" y="0"/>
                </a:lnTo>
                <a:lnTo>
                  <a:pt x="1263638" y="1034604"/>
                </a:lnTo>
                <a:lnTo>
                  <a:pt x="0" y="10346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 rot="-6473983">
            <a:off x="12124914" y="3010363"/>
            <a:ext cx="2178381" cy="2470329"/>
          </a:xfrm>
          <a:custGeom>
            <a:avLst/>
            <a:gdLst/>
            <a:ahLst/>
            <a:cxnLst/>
            <a:rect l="l" t="t" r="r" b="b"/>
            <a:pathLst>
              <a:path w="2178381" h="2470329">
                <a:moveTo>
                  <a:pt x="0" y="0"/>
                </a:moveTo>
                <a:lnTo>
                  <a:pt x="2178381" y="0"/>
                </a:lnTo>
                <a:lnTo>
                  <a:pt x="2178381" y="2470329"/>
                </a:lnTo>
                <a:lnTo>
                  <a:pt x="0" y="247032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Freeform 18"/>
          <p:cNvSpPr/>
          <p:nvPr/>
        </p:nvSpPr>
        <p:spPr>
          <a:xfrm rot="-6473983">
            <a:off x="3881385" y="3206658"/>
            <a:ext cx="2017098" cy="2287430"/>
          </a:xfrm>
          <a:custGeom>
            <a:avLst/>
            <a:gdLst/>
            <a:ahLst/>
            <a:cxnLst/>
            <a:rect l="l" t="t" r="r" b="b"/>
            <a:pathLst>
              <a:path w="2017098" h="2287430">
                <a:moveTo>
                  <a:pt x="0" y="0"/>
                </a:moveTo>
                <a:lnTo>
                  <a:pt x="2017097" y="0"/>
                </a:lnTo>
                <a:lnTo>
                  <a:pt x="2017097" y="2287430"/>
                </a:lnTo>
                <a:lnTo>
                  <a:pt x="0" y="228743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9" name="TextBox 19"/>
          <p:cNvSpPr txBox="1"/>
          <p:nvPr/>
        </p:nvSpPr>
        <p:spPr>
          <a:xfrm rot="1416274">
            <a:off x="4570616" y="3900660"/>
            <a:ext cx="1393321" cy="724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9"/>
              </a:lnSpc>
              <a:spcBef>
                <a:spcPct val="0"/>
              </a:spcBef>
            </a:pPr>
            <a:r>
              <a:rPr lang="en-US" sz="4342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3 €</a:t>
            </a:r>
          </a:p>
        </p:txBody>
      </p:sp>
      <p:sp>
        <p:nvSpPr>
          <p:cNvPr id="20" name="TextBox 20"/>
          <p:cNvSpPr txBox="1"/>
          <p:nvPr/>
        </p:nvSpPr>
        <p:spPr>
          <a:xfrm rot="1416274">
            <a:off x="12822273" y="3880386"/>
            <a:ext cx="1504728" cy="795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65"/>
              </a:lnSpc>
              <a:spcBef>
                <a:spcPct val="0"/>
              </a:spcBef>
            </a:pPr>
            <a:r>
              <a:rPr lang="en-US" sz="4689" dirty="0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 18 €</a:t>
            </a:r>
          </a:p>
        </p:txBody>
      </p:sp>
      <p:graphicFrame>
        <p:nvGraphicFramePr>
          <p:cNvPr id="21" name="Table 21"/>
          <p:cNvGraphicFramePr>
            <a:graphicFrameLocks noGrp="1"/>
          </p:cNvGraphicFramePr>
          <p:nvPr/>
        </p:nvGraphicFramePr>
        <p:xfrm>
          <a:off x="1185810" y="6625229"/>
          <a:ext cx="7651899" cy="2090060"/>
        </p:xfrm>
        <a:graphic>
          <a:graphicData uri="http://schemas.openxmlformats.org/drawingml/2006/table">
            <a:tbl>
              <a:tblPr/>
              <a:tblGrid>
                <a:gridCol w="2671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09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91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53099">
                <a:tc>
                  <a:txBody>
                    <a:bodyPr/>
                    <a:lstStyle/>
                    <a:p>
                      <a:pPr algn="ctr">
                        <a:lnSpc>
                          <a:spcPts val="2898"/>
                        </a:lnSpc>
                        <a:defRPr/>
                      </a:pPr>
                      <a:r>
                        <a:rPr lang="en-US" sz="2070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Nombre de bonbons</a:t>
                      </a:r>
                      <a:endParaRPr lang="en-US" sz="1100"/>
                    </a:p>
                  </a:txBody>
                  <a:tcPr marL="215093" marR="215093" marT="215093" marB="215093" anchor="ctr">
                    <a:lnL w="358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8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8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8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88"/>
                        </a:lnSpc>
                        <a:defRPr/>
                      </a:pPr>
                      <a:r>
                        <a:rPr lang="en-US" sz="2634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2</a:t>
                      </a:r>
                      <a:endParaRPr lang="en-US" sz="1100"/>
                    </a:p>
                  </a:txBody>
                  <a:tcPr marL="215093" marR="215093" marT="215093" marB="215093" anchor="ctr">
                    <a:lnL w="358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8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8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8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88"/>
                        </a:lnSpc>
                        <a:defRPr/>
                      </a:pPr>
                      <a:r>
                        <a:rPr lang="en-US" sz="2634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...</a:t>
                      </a:r>
                      <a:endParaRPr lang="en-US" sz="1100"/>
                    </a:p>
                  </a:txBody>
                  <a:tcPr marL="215093" marR="215093" marT="215093" marB="215093" anchor="ctr">
                    <a:lnL w="358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8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8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8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6961">
                <a:tc>
                  <a:txBody>
                    <a:bodyPr/>
                    <a:lstStyle/>
                    <a:p>
                      <a:pPr algn="ctr">
                        <a:lnSpc>
                          <a:spcPts val="3161"/>
                        </a:lnSpc>
                        <a:defRPr/>
                      </a:pPr>
                      <a:r>
                        <a:rPr lang="en-US" sz="2258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Prix en €</a:t>
                      </a:r>
                      <a:endParaRPr lang="en-US" sz="1100"/>
                    </a:p>
                  </a:txBody>
                  <a:tcPr marL="215093" marR="215093" marT="215093" marB="215093" anchor="ctr">
                    <a:lnL w="358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8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8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8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88"/>
                        </a:lnSpc>
                        <a:defRPr/>
                      </a:pPr>
                      <a:r>
                        <a:rPr lang="en-US" sz="2634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3</a:t>
                      </a:r>
                      <a:endParaRPr lang="en-US" sz="1100"/>
                    </a:p>
                  </a:txBody>
                  <a:tcPr marL="215093" marR="215093" marT="215093" marB="215093" anchor="ctr">
                    <a:lnL w="358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8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8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8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82"/>
                        </a:lnSpc>
                        <a:defRPr/>
                      </a:pPr>
                      <a:r>
                        <a:rPr lang="en-US" sz="2630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18</a:t>
                      </a:r>
                      <a:endParaRPr lang="en-US" sz="1100" dirty="0"/>
                    </a:p>
                  </a:txBody>
                  <a:tcPr marL="215093" marR="215093" marT="215093" marB="215093" anchor="ctr">
                    <a:lnL w="358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8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8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8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" name="Freeform 22"/>
          <p:cNvSpPr/>
          <p:nvPr/>
        </p:nvSpPr>
        <p:spPr>
          <a:xfrm rot="-1020171" flipH="1" flipV="1">
            <a:off x="5846530" y="6157723"/>
            <a:ext cx="1349618" cy="598893"/>
          </a:xfrm>
          <a:custGeom>
            <a:avLst/>
            <a:gdLst/>
            <a:ahLst/>
            <a:cxnLst/>
            <a:rect l="l" t="t" r="r" b="b"/>
            <a:pathLst>
              <a:path w="1349618" h="598893">
                <a:moveTo>
                  <a:pt x="1349618" y="598893"/>
                </a:moveTo>
                <a:lnTo>
                  <a:pt x="0" y="598893"/>
                </a:lnTo>
                <a:lnTo>
                  <a:pt x="0" y="0"/>
                </a:lnTo>
                <a:lnTo>
                  <a:pt x="1349618" y="0"/>
                </a:lnTo>
                <a:lnTo>
                  <a:pt x="1349618" y="598893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3" name="Freeform 23"/>
          <p:cNvSpPr/>
          <p:nvPr/>
        </p:nvSpPr>
        <p:spPr>
          <a:xfrm rot="1009980" flipH="1">
            <a:off x="5785854" y="8539464"/>
            <a:ext cx="1349618" cy="598893"/>
          </a:xfrm>
          <a:custGeom>
            <a:avLst/>
            <a:gdLst/>
            <a:ahLst/>
            <a:cxnLst/>
            <a:rect l="l" t="t" r="r" b="b"/>
            <a:pathLst>
              <a:path w="1349618" h="598893">
                <a:moveTo>
                  <a:pt x="1349618" y="0"/>
                </a:moveTo>
                <a:lnTo>
                  <a:pt x="0" y="0"/>
                </a:lnTo>
                <a:lnTo>
                  <a:pt x="0" y="598894"/>
                </a:lnTo>
                <a:lnTo>
                  <a:pt x="1349618" y="598894"/>
                </a:lnTo>
                <a:lnTo>
                  <a:pt x="1349618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4" name="TextBox 24"/>
          <p:cNvSpPr txBox="1"/>
          <p:nvPr/>
        </p:nvSpPr>
        <p:spPr>
          <a:xfrm>
            <a:off x="5788462" y="5594952"/>
            <a:ext cx="1649226" cy="54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8"/>
              </a:lnSpc>
            </a:pPr>
            <a:r>
              <a:rPr lang="en-US" sz="3199" dirty="0">
                <a:solidFill>
                  <a:srgbClr val="607096"/>
                </a:solidFill>
                <a:latin typeface="Sondos"/>
                <a:ea typeface="Sondos"/>
                <a:cs typeface="Sondos"/>
                <a:sym typeface="Sondos"/>
              </a:rPr>
              <a:t>x6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728053" y="9027541"/>
            <a:ext cx="1649226" cy="54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8"/>
              </a:lnSpc>
            </a:pPr>
            <a:r>
              <a:rPr lang="en-US" sz="3199" dirty="0">
                <a:solidFill>
                  <a:srgbClr val="607096"/>
                </a:solidFill>
                <a:latin typeface="Sondos"/>
                <a:ea typeface="Sondos"/>
                <a:cs typeface="Sondos"/>
                <a:sym typeface="Sondos"/>
              </a:rPr>
              <a:t>x6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377279" y="6688477"/>
            <a:ext cx="550121" cy="649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12</a:t>
            </a:r>
          </a:p>
        </p:txBody>
      </p:sp>
      <p:sp>
        <p:nvSpPr>
          <p:cNvPr id="27" name="TextBox 27"/>
          <p:cNvSpPr txBox="1"/>
          <p:nvPr/>
        </p:nvSpPr>
        <p:spPr>
          <a:xfrm rot="1416274">
            <a:off x="10303850" y="3451449"/>
            <a:ext cx="1393321" cy="724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9"/>
              </a:lnSpc>
              <a:spcBef>
                <a:spcPct val="0"/>
              </a:spcBef>
            </a:pPr>
            <a:r>
              <a:rPr lang="en-US" sz="4342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?</a:t>
            </a:r>
          </a:p>
        </p:txBody>
      </p:sp>
      <p:sp>
        <p:nvSpPr>
          <p:cNvPr id="28" name="Freeform 28"/>
          <p:cNvSpPr/>
          <p:nvPr/>
        </p:nvSpPr>
        <p:spPr>
          <a:xfrm>
            <a:off x="2931924" y="4177579"/>
            <a:ext cx="1119352" cy="916469"/>
          </a:xfrm>
          <a:custGeom>
            <a:avLst/>
            <a:gdLst/>
            <a:ahLst/>
            <a:cxnLst/>
            <a:rect l="l" t="t" r="r" b="b"/>
            <a:pathLst>
              <a:path w="1119352" h="916469">
                <a:moveTo>
                  <a:pt x="0" y="0"/>
                </a:moveTo>
                <a:lnTo>
                  <a:pt x="1119351" y="0"/>
                </a:lnTo>
                <a:lnTo>
                  <a:pt x="1119351" y="916469"/>
                </a:lnTo>
                <a:lnTo>
                  <a:pt x="0" y="91646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2" grpId="0" animBg="1"/>
      <p:bldP spid="23" grpId="0" animBg="1"/>
      <p:bldP spid="24" grpId="0"/>
      <p:bldP spid="25" grpId="0"/>
      <p:bldP spid="26" grpId="0"/>
      <p:bldP spid="27" grpId="0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770456" y="1927936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032178" y="27371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1325274" y="3509167"/>
            <a:ext cx="5044209" cy="393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9"/>
              </a:lnSpc>
            </a:pPr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19535" y="2397440"/>
            <a:ext cx="15397190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3 seaux d’eau contiennent 9 litres. Combien de litres contiennent 6 seaux ?</a:t>
            </a:r>
          </a:p>
        </p:txBody>
      </p:sp>
      <p:graphicFrame>
        <p:nvGraphicFramePr>
          <p:cNvPr id="14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2777570"/>
              </p:ext>
            </p:extLst>
          </p:nvPr>
        </p:nvGraphicFramePr>
        <p:xfrm>
          <a:off x="1619535" y="3717462"/>
          <a:ext cx="7753065" cy="2577732"/>
        </p:xfrm>
        <a:graphic>
          <a:graphicData uri="http://schemas.openxmlformats.org/drawingml/2006/table">
            <a:tbl>
              <a:tblPr/>
              <a:tblGrid>
                <a:gridCol w="4200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76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52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88866">
                <a:tc>
                  <a:txBody>
                    <a:bodyPr/>
                    <a:lstStyle/>
                    <a:p>
                      <a:pPr algn="ctr">
                        <a:lnSpc>
                          <a:spcPts val="3801"/>
                        </a:lnSpc>
                        <a:defRPr/>
                      </a:pPr>
                      <a:r>
                        <a:rPr lang="en-US" sz="2715">
                          <a:solidFill>
                            <a:srgbClr val="000000"/>
                          </a:solidFill>
                          <a:latin typeface="Sondos"/>
                          <a:ea typeface="Sondos"/>
                          <a:cs typeface="Sondos"/>
                          <a:sym typeface="Sondos"/>
                        </a:rPr>
                        <a:t>nombre de seaux</a:t>
                      </a:r>
                      <a:endParaRPr lang="en-US" sz="1100"/>
                    </a:p>
                  </a:txBody>
                  <a:tcPr marL="310359" marR="310359" marT="310359" marB="310359" anchor="ctr">
                    <a:lnL w="14045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045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045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045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941"/>
                        </a:lnSpc>
                        <a:defRPr/>
                      </a:pPr>
                      <a:r>
                        <a:rPr lang="en-US" sz="3529">
                          <a:solidFill>
                            <a:srgbClr val="000000"/>
                          </a:solidFill>
                          <a:latin typeface="Sondos"/>
                          <a:ea typeface="Sondos"/>
                          <a:cs typeface="Sondos"/>
                          <a:sym typeface="Sondos"/>
                        </a:rPr>
                        <a:t>3</a:t>
                      </a:r>
                      <a:endParaRPr lang="en-US" sz="1100"/>
                    </a:p>
                  </a:txBody>
                  <a:tcPr marL="310359" marR="310359" marT="310359" marB="310359" anchor="ctr">
                    <a:lnL w="14045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045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045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045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941"/>
                        </a:lnSpc>
                        <a:defRPr/>
                      </a:pPr>
                      <a:r>
                        <a:rPr lang="en-US" sz="3529">
                          <a:solidFill>
                            <a:srgbClr val="000000"/>
                          </a:solidFill>
                          <a:latin typeface="Sondos"/>
                          <a:ea typeface="Sondos"/>
                          <a:cs typeface="Sondos"/>
                          <a:sym typeface="Sondos"/>
                        </a:rPr>
                        <a:t>6</a:t>
                      </a:r>
                      <a:endParaRPr lang="en-US" sz="1100"/>
                    </a:p>
                  </a:txBody>
                  <a:tcPr marL="310359" marR="310359" marT="310359" marB="310359" anchor="ctr">
                    <a:lnL w="14045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045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045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045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8866">
                <a:tc>
                  <a:txBody>
                    <a:bodyPr/>
                    <a:lstStyle/>
                    <a:p>
                      <a:pPr algn="ctr">
                        <a:lnSpc>
                          <a:spcPts val="3801"/>
                        </a:lnSpc>
                        <a:defRPr/>
                      </a:pPr>
                      <a:r>
                        <a:rPr lang="en-US" sz="2715">
                          <a:solidFill>
                            <a:srgbClr val="000000"/>
                          </a:solidFill>
                          <a:latin typeface="Sondos"/>
                          <a:ea typeface="Sondos"/>
                          <a:cs typeface="Sondos"/>
                          <a:sym typeface="Sondos"/>
                        </a:rPr>
                        <a:t>nombre de litres</a:t>
                      </a:r>
                      <a:endParaRPr lang="en-US" sz="1100"/>
                    </a:p>
                  </a:txBody>
                  <a:tcPr marL="310359" marR="310359" marT="310359" marB="310359" anchor="ctr">
                    <a:lnL w="14045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045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045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045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941"/>
                        </a:lnSpc>
                        <a:defRPr/>
                      </a:pPr>
                      <a:r>
                        <a:rPr lang="en-US" sz="3529">
                          <a:solidFill>
                            <a:srgbClr val="000000"/>
                          </a:solidFill>
                          <a:latin typeface="Sondos"/>
                          <a:ea typeface="Sondos"/>
                          <a:cs typeface="Sondos"/>
                          <a:sym typeface="Sondos"/>
                        </a:rPr>
                        <a:t>9</a:t>
                      </a:r>
                      <a:endParaRPr lang="en-US" sz="1100"/>
                    </a:p>
                  </a:txBody>
                  <a:tcPr marL="310359" marR="310359" marT="310359" marB="310359" anchor="ctr">
                    <a:lnL w="14045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045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045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045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941"/>
                        </a:lnSpc>
                        <a:defRPr/>
                      </a:pPr>
                      <a:endParaRPr lang="en-US" sz="1100" dirty="0"/>
                    </a:p>
                  </a:txBody>
                  <a:tcPr marL="310359" marR="310359" marT="310359" marB="310359" anchor="ctr">
                    <a:lnL w="14045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045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045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045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Freeform 15"/>
          <p:cNvSpPr/>
          <p:nvPr/>
        </p:nvSpPr>
        <p:spPr>
          <a:xfrm rot="-1020171" flipH="1" flipV="1">
            <a:off x="7107988" y="3452575"/>
            <a:ext cx="1349618" cy="598893"/>
          </a:xfrm>
          <a:custGeom>
            <a:avLst/>
            <a:gdLst/>
            <a:ahLst/>
            <a:cxnLst/>
            <a:rect l="l" t="t" r="r" b="b"/>
            <a:pathLst>
              <a:path w="1349618" h="598893">
                <a:moveTo>
                  <a:pt x="1349618" y="598893"/>
                </a:moveTo>
                <a:lnTo>
                  <a:pt x="0" y="598893"/>
                </a:lnTo>
                <a:lnTo>
                  <a:pt x="0" y="0"/>
                </a:lnTo>
                <a:lnTo>
                  <a:pt x="1349618" y="0"/>
                </a:lnTo>
                <a:lnTo>
                  <a:pt x="1349618" y="598893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 rot="1009980" flipH="1">
            <a:off x="7107721" y="6199464"/>
            <a:ext cx="1349618" cy="598893"/>
          </a:xfrm>
          <a:custGeom>
            <a:avLst/>
            <a:gdLst/>
            <a:ahLst/>
            <a:cxnLst/>
            <a:rect l="l" t="t" r="r" b="b"/>
            <a:pathLst>
              <a:path w="1349618" h="598893">
                <a:moveTo>
                  <a:pt x="1349618" y="0"/>
                </a:moveTo>
                <a:lnTo>
                  <a:pt x="0" y="0"/>
                </a:lnTo>
                <a:lnTo>
                  <a:pt x="0" y="598893"/>
                </a:lnTo>
                <a:lnTo>
                  <a:pt x="1349618" y="598893"/>
                </a:lnTo>
                <a:lnTo>
                  <a:pt x="1349618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TextBox 17"/>
          <p:cNvSpPr txBox="1"/>
          <p:nvPr/>
        </p:nvSpPr>
        <p:spPr>
          <a:xfrm>
            <a:off x="7049920" y="2889804"/>
            <a:ext cx="1649226" cy="54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8"/>
              </a:lnSpc>
            </a:pPr>
            <a:r>
              <a:rPr lang="en-US" sz="3199">
                <a:solidFill>
                  <a:srgbClr val="607096"/>
                </a:solidFill>
                <a:latin typeface="Sondos"/>
                <a:ea typeface="Sondos"/>
                <a:cs typeface="Sondos"/>
                <a:sym typeface="Sondos"/>
              </a:rPr>
              <a:t>x...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049920" y="6628496"/>
            <a:ext cx="1649226" cy="54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8"/>
              </a:lnSpc>
            </a:pPr>
            <a:r>
              <a:rPr lang="en-US" sz="3199">
                <a:solidFill>
                  <a:srgbClr val="607096"/>
                </a:solidFill>
                <a:latin typeface="Sondos"/>
                <a:ea typeface="Sondos"/>
                <a:cs typeface="Sondos"/>
                <a:sym typeface="Sondos"/>
              </a:rPr>
              <a:t>x ...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45405" y="7283871"/>
            <a:ext cx="15397190" cy="208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Avec 6 pommes, on peut réaliser une tarte. Combien de pommes sont nécessaires pour faire 4 tartes ? </a:t>
            </a:r>
          </a:p>
          <a:p>
            <a:pPr algn="l">
              <a:lnSpc>
                <a:spcPts val="5599"/>
              </a:lnSpc>
            </a:pPr>
            <a:endParaRPr lang="en-US" sz="3999">
              <a:solidFill>
                <a:srgbClr val="000000"/>
              </a:solidFill>
              <a:latin typeface="Sondos"/>
              <a:ea typeface="Sondos"/>
              <a:cs typeface="Sondos"/>
              <a:sym typeface="Sondo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64791" y="1426287"/>
            <a:ext cx="13047897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606585" y="2014233"/>
            <a:ext cx="16905541" cy="7491201"/>
            <a:chOff x="0" y="0"/>
            <a:chExt cx="4452488" cy="19729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52488" cy="1972991"/>
            </a:xfrm>
            <a:custGeom>
              <a:avLst/>
              <a:gdLst/>
              <a:ahLst/>
              <a:cxnLst/>
              <a:rect l="l" t="t" r="r" b="b"/>
              <a:pathLst>
                <a:path w="4452488" h="1972991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7" name="Freeform 7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" name="Freeform 9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321607" y="187419"/>
            <a:ext cx="1730906" cy="1826814"/>
          </a:xfrm>
          <a:custGeom>
            <a:avLst/>
            <a:gdLst/>
            <a:ahLst/>
            <a:cxnLst/>
            <a:rect l="l" t="t" r="r" b="b"/>
            <a:pathLst>
              <a:path w="1730906" h="1826814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5265510" y="763793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308</Words>
  <Application>Microsoft Macintosh PowerPoint</Application>
  <PresentationFormat>Personnalisé</PresentationFormat>
  <Paragraphs>67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9" baseType="lpstr">
      <vt:lpstr>Calibri</vt:lpstr>
      <vt:lpstr>Handy Casual</vt:lpstr>
      <vt:lpstr>Sondos</vt:lpstr>
      <vt:lpstr>Sondos Bold</vt:lpstr>
      <vt:lpstr>Nunito Sans Condensed</vt:lpstr>
      <vt:lpstr>Arial</vt:lpstr>
      <vt:lpstr>Glacial Indifference Bold</vt:lpstr>
      <vt:lpstr>Glacial Indifference Italics</vt:lpstr>
      <vt:lpstr>Glacial Indifference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Nombres et calculs</dc:title>
  <cp:lastModifiedBy>Mallory Monhard</cp:lastModifiedBy>
  <cp:revision>2</cp:revision>
  <dcterms:created xsi:type="dcterms:W3CDTF">2006-08-16T00:00:00Z</dcterms:created>
  <dcterms:modified xsi:type="dcterms:W3CDTF">2025-08-26T16:51:31Z</dcterms:modified>
  <dc:identifier>DAGxJwWmdIM</dc:identifier>
</cp:coreProperties>
</file>