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andy Casual" charset="1" panose="00000500000000000000"/>
      <p:regular r:id="rId16"/>
    </p:embeddedFont>
    <p:embeddedFont>
      <p:font typeface="Glacial Indifference Bold" charset="1" panose="00000800000000000000"/>
      <p:regular r:id="rId17"/>
    </p:embeddedFont>
    <p:embeddedFont>
      <p:font typeface="Sondos Bold" charset="1" panose="00000800000000000000"/>
      <p:regular r:id="rId18"/>
    </p:embeddedFont>
    <p:embeddedFont>
      <p:font typeface="Glacial Indifference Italics" charset="1" panose="00000000000000000000"/>
      <p:regular r:id="rId19"/>
    </p:embeddedFont>
    <p:embeddedFont>
      <p:font typeface="Glacial Indifference Bold Italics" charset="1" panose="00000800000000000000"/>
      <p:regular r:id="rId20"/>
    </p:embeddedFont>
    <p:embeddedFont>
      <p:font typeface="Glacial Indifference" charset="1" panose="00000000000000000000"/>
      <p:regular r:id="rId21"/>
    </p:embeddedFont>
    <p:embeddedFont>
      <p:font typeface="Sondos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13" Target="../media/image23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30.png" Type="http://schemas.openxmlformats.org/officeDocument/2006/relationships/image"/><Relationship Id="rId14" Target="../media/image31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svg" Type="http://schemas.openxmlformats.org/officeDocument/2006/relationships/image"/><Relationship Id="rId11" Target="../media/image35.png" Type="http://schemas.openxmlformats.org/officeDocument/2006/relationships/image"/><Relationship Id="rId12" Target="../media/image36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32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0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37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png" Type="http://schemas.openxmlformats.org/officeDocument/2006/relationships/image"/><Relationship Id="rId12" Target="../media/image45.pn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svg" Type="http://schemas.openxmlformats.org/officeDocument/2006/relationships/image"/><Relationship Id="rId4" Target="../media/image48.png" Type="http://schemas.openxmlformats.org/officeDocument/2006/relationships/image"/><Relationship Id="rId5" Target="../media/image49.svg" Type="http://schemas.openxmlformats.org/officeDocument/2006/relationships/image"/><Relationship Id="rId6" Target="../media/image50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10432770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2165268" y="1408589"/>
            <a:ext cx="14324513" cy="4880532"/>
            <a:chOff x="0" y="0"/>
            <a:chExt cx="19099351" cy="650737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19099351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Résoudre des problèmes algébriques ou à 1 inconnue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464176" y="5714787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7431"/>
            <a:ext cx="12511528" cy="5352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Comprendre ce qu’est un problème algébrique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Trouver le nombre manquant dans une égalité à trous 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Déterminer la valeur d’un nombre inconnu en utilisant un symbole ou une lettre pour le représenter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Résoudre des problèmes algébriques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117458" y="8208372"/>
            <a:ext cx="1138556" cy="1208891"/>
          </a:xfrm>
          <a:custGeom>
            <a:avLst/>
            <a:gdLst/>
            <a:ahLst/>
            <a:cxnLst/>
            <a:rect r="r" b="b" t="t" l="l"/>
            <a:pathLst>
              <a:path h="1208891" w="1138556">
                <a:moveTo>
                  <a:pt x="0" y="0"/>
                </a:moveTo>
                <a:lnTo>
                  <a:pt x="1138556" y="0"/>
                </a:lnTo>
                <a:lnTo>
                  <a:pt x="1138556" y="1208891"/>
                </a:lnTo>
                <a:lnTo>
                  <a:pt x="0" y="12088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128425" y="7177088"/>
            <a:ext cx="1138556" cy="1208891"/>
          </a:xfrm>
          <a:custGeom>
            <a:avLst/>
            <a:gdLst/>
            <a:ahLst/>
            <a:cxnLst/>
            <a:rect r="r" b="b" t="t" l="l"/>
            <a:pathLst>
              <a:path h="1208891" w="1138556">
                <a:moveTo>
                  <a:pt x="0" y="0"/>
                </a:moveTo>
                <a:lnTo>
                  <a:pt x="1138556" y="0"/>
                </a:lnTo>
                <a:lnTo>
                  <a:pt x="1138556" y="1208891"/>
                </a:lnTo>
                <a:lnTo>
                  <a:pt x="0" y="12088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061410" y="7177088"/>
            <a:ext cx="2701925" cy="2340543"/>
          </a:xfrm>
          <a:custGeom>
            <a:avLst/>
            <a:gdLst/>
            <a:ahLst/>
            <a:cxnLst/>
            <a:rect r="r" b="b" t="t" l="l"/>
            <a:pathLst>
              <a:path h="2340543" w="2701925">
                <a:moveTo>
                  <a:pt x="0" y="0"/>
                </a:moveTo>
                <a:lnTo>
                  <a:pt x="2701925" y="0"/>
                </a:lnTo>
                <a:lnTo>
                  <a:pt x="2701925" y="2340542"/>
                </a:lnTo>
                <a:lnTo>
                  <a:pt x="0" y="234054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752664" y="6681788"/>
            <a:ext cx="996988" cy="865930"/>
          </a:xfrm>
          <a:custGeom>
            <a:avLst/>
            <a:gdLst/>
            <a:ahLst/>
            <a:cxnLst/>
            <a:rect r="r" b="b" t="t" l="l"/>
            <a:pathLst>
              <a:path h="865930" w="996988">
                <a:moveTo>
                  <a:pt x="0" y="0"/>
                </a:moveTo>
                <a:lnTo>
                  <a:pt x="996987" y="0"/>
                </a:lnTo>
                <a:lnTo>
                  <a:pt x="996987" y="865930"/>
                </a:lnTo>
                <a:lnTo>
                  <a:pt x="0" y="8659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-34896" b="-64907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86037" y="2199321"/>
            <a:ext cx="16426089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problème algébrique est un type de problème mathématique qui utilise des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équations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pour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trouver la valeur d’un ou de plusieurs nombres inconnues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Une équation est une écriture mathématique qui montre que deux choses sont égales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95795" y="5206026"/>
            <a:ext cx="16006573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quelques bonbons dans ma poche. Si j’en rachète 2, j’en aurai 7. Combien ai-je de bonbons 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PROBLÈME ALGÉBRIQUE 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120451" y="7700118"/>
            <a:ext cx="1642884" cy="1269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55"/>
              </a:lnSpc>
            </a:pPr>
            <a:r>
              <a:rPr lang="en-US" b="true" sz="7396" i="true" spc="147">
                <a:solidFill>
                  <a:srgbClr val="F3396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306983" y="7518418"/>
            <a:ext cx="1642884" cy="1269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55"/>
              </a:lnSpc>
            </a:pPr>
            <a:r>
              <a:rPr lang="en-US" b="true" sz="7396" i="true" spc="147">
                <a:solidFill>
                  <a:srgbClr val="F3396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+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657700" y="7502211"/>
            <a:ext cx="1642884" cy="1269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55"/>
              </a:lnSpc>
            </a:pPr>
            <a:r>
              <a:rPr lang="en-US" b="true" sz="7396" i="true" spc="147">
                <a:solidFill>
                  <a:srgbClr val="F3396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= 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297147" y="7057603"/>
            <a:ext cx="3514683" cy="1930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57"/>
              </a:lnSpc>
            </a:pPr>
            <a:r>
              <a:rPr lang="en-US" sz="2755" spc="5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Ici l’inconnue est le nombre de bonbons que j’ai dans ma poche.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778" y="2101566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31638"/>
            <a:ext cx="13912426" cy="930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4"/>
              </a:lnSpc>
            </a:pPr>
            <a:r>
              <a:rPr lang="en-US" sz="53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TROUVER LE NOMBRE MANQUANT DANS UNE ÉQUATION À TROUS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513669"/>
            <a:ext cx="15416017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Je souhaite trouver le nombre manquant des équation suivantes 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12534" y="5383506"/>
            <a:ext cx="16006573" cy="689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5"/>
              </a:lnSpc>
            </a:pPr>
            <a:r>
              <a:rPr lang="en-US" sz="3996" spc="79" b="true">
                <a:solidFill>
                  <a:srgbClr val="004AA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 x ? = 15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292719" y="5377831"/>
            <a:ext cx="12526387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quel nombre multiplié par 3 donne 15. </a:t>
            </a:r>
          </a:p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Il s’agit de 5 car 3x5 = 15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12534" y="7205440"/>
            <a:ext cx="16006573" cy="689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5"/>
              </a:lnSpc>
            </a:pPr>
            <a:r>
              <a:rPr lang="en-US" sz="3996" spc="79" b="true">
                <a:solidFill>
                  <a:srgbClr val="004AA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 x 6 = 10 + 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12534" y="3591615"/>
            <a:ext cx="16006573" cy="689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5"/>
              </a:lnSpc>
            </a:pPr>
            <a:r>
              <a:rPr lang="en-US" sz="3996" spc="79" b="true">
                <a:solidFill>
                  <a:srgbClr val="004AA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12 - ? = 8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292719" y="3585940"/>
            <a:ext cx="12526387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quel nombre soustraire à 12 pour obtenir 8. </a:t>
            </a:r>
          </a:p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Il s’agit de 4 car 12 - 8 = 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292719" y="7072090"/>
            <a:ext cx="12526387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calcule le côté complet de l’équation. 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18 = 10 + ? 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quel nombre ajouter à 10 pour obtenir 18</a:t>
            </a:r>
          </a:p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Il s’agit de 8 car 18 = 10 + 8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65170" y="2253639"/>
            <a:ext cx="1003949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Trouve les nombres manquants de ces équations.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65170" y="3452017"/>
            <a:ext cx="15794130" cy="5682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6 + ? = 14</a:t>
            </a:r>
          </a:p>
          <a:p>
            <a:pPr algn="l">
              <a:lnSpc>
                <a:spcPts val="7559"/>
              </a:lnSpc>
            </a:pPr>
          </a:p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23 - ? = 19</a:t>
            </a:r>
          </a:p>
          <a:p>
            <a:pPr algn="l">
              <a:lnSpc>
                <a:spcPts val="7559"/>
              </a:lnSpc>
            </a:pPr>
          </a:p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? x 7 = 21</a:t>
            </a:r>
          </a:p>
          <a:p>
            <a:pPr algn="l">
              <a:lnSpc>
                <a:spcPts val="755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9983045" y="3371239"/>
            <a:ext cx="15794130" cy="5682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2 + ? = 5 x 3</a:t>
            </a:r>
          </a:p>
          <a:p>
            <a:pPr algn="l">
              <a:lnSpc>
                <a:spcPts val="7559"/>
              </a:lnSpc>
            </a:pPr>
          </a:p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2 x 3 = 10 - ?</a:t>
            </a:r>
          </a:p>
          <a:p>
            <a:pPr algn="l">
              <a:lnSpc>
                <a:spcPts val="7559"/>
              </a:lnSpc>
            </a:pPr>
          </a:p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? x 2 = 3 x 6</a:t>
            </a:r>
          </a:p>
          <a:p>
            <a:pPr algn="l">
              <a:lnSpc>
                <a:spcPts val="755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778" y="2101566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17268" y="6131386"/>
            <a:ext cx="741052" cy="786831"/>
          </a:xfrm>
          <a:custGeom>
            <a:avLst/>
            <a:gdLst/>
            <a:ahLst/>
            <a:cxnLst/>
            <a:rect r="r" b="b" t="t" l="l"/>
            <a:pathLst>
              <a:path h="786831" w="741052">
                <a:moveTo>
                  <a:pt x="0" y="0"/>
                </a:moveTo>
                <a:lnTo>
                  <a:pt x="741052" y="0"/>
                </a:lnTo>
                <a:lnTo>
                  <a:pt x="741052" y="786831"/>
                </a:lnTo>
                <a:lnTo>
                  <a:pt x="0" y="7868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44343" y="5346327"/>
            <a:ext cx="741052" cy="786831"/>
          </a:xfrm>
          <a:custGeom>
            <a:avLst/>
            <a:gdLst/>
            <a:ahLst/>
            <a:cxnLst/>
            <a:rect r="r" b="b" t="t" l="l"/>
            <a:pathLst>
              <a:path h="786831" w="741052">
                <a:moveTo>
                  <a:pt x="0" y="0"/>
                </a:moveTo>
                <a:lnTo>
                  <a:pt x="741052" y="0"/>
                </a:lnTo>
                <a:lnTo>
                  <a:pt x="741052" y="786831"/>
                </a:lnTo>
                <a:lnTo>
                  <a:pt x="0" y="7868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526437" y="5460154"/>
            <a:ext cx="1758603" cy="1523389"/>
          </a:xfrm>
          <a:custGeom>
            <a:avLst/>
            <a:gdLst/>
            <a:ahLst/>
            <a:cxnLst/>
            <a:rect r="r" b="b" t="t" l="l"/>
            <a:pathLst>
              <a:path h="1523389" w="1758603">
                <a:moveTo>
                  <a:pt x="0" y="0"/>
                </a:moveTo>
                <a:lnTo>
                  <a:pt x="1758603" y="0"/>
                </a:lnTo>
                <a:lnTo>
                  <a:pt x="1758603" y="1523389"/>
                </a:lnTo>
                <a:lnTo>
                  <a:pt x="0" y="15233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976353" y="5137778"/>
            <a:ext cx="648910" cy="563608"/>
          </a:xfrm>
          <a:custGeom>
            <a:avLst/>
            <a:gdLst/>
            <a:ahLst/>
            <a:cxnLst/>
            <a:rect r="r" b="b" t="t" l="l"/>
            <a:pathLst>
              <a:path h="563608" w="648910">
                <a:moveTo>
                  <a:pt x="0" y="0"/>
                </a:moveTo>
                <a:lnTo>
                  <a:pt x="648910" y="0"/>
                </a:lnTo>
                <a:lnTo>
                  <a:pt x="648910" y="563608"/>
                </a:lnTo>
                <a:lnTo>
                  <a:pt x="0" y="5636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34896" b="-64907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637571" y="5661482"/>
            <a:ext cx="1340648" cy="768475"/>
          </a:xfrm>
          <a:custGeom>
            <a:avLst/>
            <a:gdLst/>
            <a:ahLst/>
            <a:cxnLst/>
            <a:rect r="r" b="b" t="t" l="l"/>
            <a:pathLst>
              <a:path h="768475" w="1340648">
                <a:moveTo>
                  <a:pt x="0" y="0"/>
                </a:moveTo>
                <a:lnTo>
                  <a:pt x="1340648" y="0"/>
                </a:lnTo>
                <a:lnTo>
                  <a:pt x="1340648" y="768474"/>
                </a:lnTo>
                <a:lnTo>
                  <a:pt x="0" y="76847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RÉSOUDRE UN PROBLÈME ALGÉBRIQUE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2180294"/>
            <a:ext cx="1590950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résoudre un problème algébrique, il faut le transformer en équation puis chercher la valeur de l’inconnue.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80165" y="3666165"/>
            <a:ext cx="16006573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quelques bonbons dans ma poche. Si j’en rachète 2, j’en aurai 7. Combien ai-je de bonbons 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159362" y="5759973"/>
            <a:ext cx="1069304" cy="8285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40"/>
              </a:lnSpc>
            </a:pPr>
            <a:r>
              <a:rPr lang="en-US" b="true" sz="4814" i="true" spc="96">
                <a:solidFill>
                  <a:srgbClr val="F3396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?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809691" y="5566232"/>
            <a:ext cx="1069304" cy="8285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40"/>
              </a:lnSpc>
            </a:pPr>
            <a:r>
              <a:rPr lang="en-US" b="true" sz="4814" i="true" spc="96">
                <a:solidFill>
                  <a:srgbClr val="F3396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+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990573" y="5555683"/>
            <a:ext cx="1069304" cy="8285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40"/>
              </a:lnSpc>
            </a:pPr>
            <a:r>
              <a:rPr lang="en-US" b="true" sz="4814" i="true" spc="96">
                <a:solidFill>
                  <a:srgbClr val="F3396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= 7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035494" y="5267182"/>
            <a:ext cx="5191361" cy="1295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519"/>
              </a:lnSpc>
            </a:pPr>
            <a:r>
              <a:rPr lang="en-US" b="true" sz="7514" i="true" spc="150">
                <a:solidFill>
                  <a:srgbClr val="F3396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? + 2 = 7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035494" y="6765817"/>
            <a:ext cx="5191361" cy="1295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519"/>
              </a:lnSpc>
            </a:pPr>
            <a:r>
              <a:rPr lang="en-US" b="true" sz="7514" i="true" spc="150">
                <a:solidFill>
                  <a:srgbClr val="110EF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5 </a:t>
            </a:r>
            <a:r>
              <a:rPr lang="en-US" b="true" sz="7514" i="true" spc="150">
                <a:solidFill>
                  <a:srgbClr val="F3396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+ 2 = 7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40714" y="8608814"/>
            <a:ext cx="16006573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donc 5 bonbons dans ma poche.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778" y="2101566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RÉSOUDRE UN PROBLÈME ALGÉBRIQUE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355662"/>
            <a:ext cx="16006573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Quel est le prix d’une sucette 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3182" y="5646178"/>
            <a:ext cx="16496118" cy="4685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le prix d’une sucette (S).</a:t>
            </a:r>
            <a:r>
              <a:rPr lang="en-US" sz="3796" i="true" spc="75" u="sng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Je sais qu’un bonbon (B) coûte 1€ et que deux bonbons et une sucette coutent 5€.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peux écrire l’équation suivante : </a:t>
            </a:r>
          </a:p>
          <a:p>
            <a:pPr algn="l">
              <a:lnSpc>
                <a:spcPts val="5595"/>
              </a:lnSpc>
            </a:pPr>
            <a:r>
              <a:rPr lang="en-US" b="true" sz="3996" i="true" spc="79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B + B + S = 5  =&gt;           1 + 1 + S = 5 =&gt;               2 + S = 5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quel nombre ajouter à 2 pour obtenir le prix d’une sucette. Il s’agit du nombre 3 car 2+3=5.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La sucette coûte donc 3€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140714" y="3543820"/>
            <a:ext cx="1506670" cy="1233586"/>
          </a:xfrm>
          <a:custGeom>
            <a:avLst/>
            <a:gdLst/>
            <a:ahLst/>
            <a:cxnLst/>
            <a:rect r="r" b="b" t="t" l="l"/>
            <a:pathLst>
              <a:path h="1233586" w="1506670">
                <a:moveTo>
                  <a:pt x="0" y="0"/>
                </a:moveTo>
                <a:lnTo>
                  <a:pt x="1506670" y="0"/>
                </a:lnTo>
                <a:lnTo>
                  <a:pt x="1506670" y="1233586"/>
                </a:lnTo>
                <a:lnTo>
                  <a:pt x="0" y="12335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6473983">
            <a:off x="2368109" y="3399001"/>
            <a:ext cx="2015962" cy="2286142"/>
          </a:xfrm>
          <a:custGeom>
            <a:avLst/>
            <a:gdLst/>
            <a:ahLst/>
            <a:cxnLst/>
            <a:rect r="r" b="b" t="t" l="l"/>
            <a:pathLst>
              <a:path h="2286142" w="2015962">
                <a:moveTo>
                  <a:pt x="0" y="0"/>
                </a:moveTo>
                <a:lnTo>
                  <a:pt x="2015962" y="0"/>
                </a:lnTo>
                <a:lnTo>
                  <a:pt x="2015962" y="2286142"/>
                </a:lnTo>
                <a:lnTo>
                  <a:pt x="0" y="22861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6473983">
            <a:off x="8669475" y="3563972"/>
            <a:ext cx="2015962" cy="2286142"/>
          </a:xfrm>
          <a:custGeom>
            <a:avLst/>
            <a:gdLst/>
            <a:ahLst/>
            <a:cxnLst/>
            <a:rect r="r" b="b" t="t" l="l"/>
            <a:pathLst>
              <a:path h="2286142" w="2015962">
                <a:moveTo>
                  <a:pt x="0" y="0"/>
                </a:moveTo>
                <a:lnTo>
                  <a:pt x="2015962" y="0"/>
                </a:lnTo>
                <a:lnTo>
                  <a:pt x="2015962" y="2286143"/>
                </a:lnTo>
                <a:lnTo>
                  <a:pt x="0" y="22861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515339">
            <a:off x="6853174" y="3396528"/>
            <a:ext cx="915349" cy="2237519"/>
          </a:xfrm>
          <a:custGeom>
            <a:avLst/>
            <a:gdLst/>
            <a:ahLst/>
            <a:cxnLst/>
            <a:rect r="r" b="b" t="t" l="l"/>
            <a:pathLst>
              <a:path h="2237519" w="915349">
                <a:moveTo>
                  <a:pt x="0" y="0"/>
                </a:moveTo>
                <a:lnTo>
                  <a:pt x="915348" y="0"/>
                </a:lnTo>
                <a:lnTo>
                  <a:pt x="915348" y="2237519"/>
                </a:lnTo>
                <a:lnTo>
                  <a:pt x="0" y="22375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1515339">
            <a:off x="12645346" y="3352411"/>
            <a:ext cx="915349" cy="2237519"/>
          </a:xfrm>
          <a:custGeom>
            <a:avLst/>
            <a:gdLst/>
            <a:ahLst/>
            <a:cxnLst/>
            <a:rect r="r" b="b" t="t" l="l"/>
            <a:pathLst>
              <a:path h="2237519" w="915349">
                <a:moveTo>
                  <a:pt x="0" y="0"/>
                </a:moveTo>
                <a:lnTo>
                  <a:pt x="915349" y="0"/>
                </a:lnTo>
                <a:lnTo>
                  <a:pt x="915349" y="2237519"/>
                </a:lnTo>
                <a:lnTo>
                  <a:pt x="0" y="22375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6473983">
            <a:off x="13500392" y="3563972"/>
            <a:ext cx="2015962" cy="2286142"/>
          </a:xfrm>
          <a:custGeom>
            <a:avLst/>
            <a:gdLst/>
            <a:ahLst/>
            <a:cxnLst/>
            <a:rect r="r" b="b" t="t" l="l"/>
            <a:pathLst>
              <a:path h="2286142" w="2015962">
                <a:moveTo>
                  <a:pt x="0" y="0"/>
                </a:moveTo>
                <a:lnTo>
                  <a:pt x="2015962" y="0"/>
                </a:lnTo>
                <a:lnTo>
                  <a:pt x="2015962" y="2286143"/>
                </a:lnTo>
                <a:lnTo>
                  <a:pt x="0" y="22861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1416274">
            <a:off x="9312448" y="4380575"/>
            <a:ext cx="1392536" cy="723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75"/>
              </a:lnSpc>
              <a:spcBef>
                <a:spcPct val="0"/>
              </a:spcBef>
            </a:pPr>
            <a:r>
              <a:rPr lang="en-US" sz="433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5€</a:t>
            </a:r>
          </a:p>
        </p:txBody>
      </p:sp>
      <p:sp>
        <p:nvSpPr>
          <p:cNvPr name="TextBox 21" id="21"/>
          <p:cNvSpPr txBox="true"/>
          <p:nvPr/>
        </p:nvSpPr>
        <p:spPr>
          <a:xfrm rot="1416274">
            <a:off x="2932556" y="4212543"/>
            <a:ext cx="1392536" cy="723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75"/>
              </a:lnSpc>
              <a:spcBef>
                <a:spcPct val="0"/>
              </a:spcBef>
            </a:pPr>
            <a:r>
              <a:rPr lang="en-US" sz="433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1 €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-5107296">
            <a:off x="7334510" y="3730085"/>
            <a:ext cx="1506670" cy="1233586"/>
          </a:xfrm>
          <a:custGeom>
            <a:avLst/>
            <a:gdLst/>
            <a:ahLst/>
            <a:cxnLst/>
            <a:rect r="r" b="b" t="t" l="l"/>
            <a:pathLst>
              <a:path h="1233586" w="1506670">
                <a:moveTo>
                  <a:pt x="0" y="0"/>
                </a:moveTo>
                <a:lnTo>
                  <a:pt x="1506670" y="0"/>
                </a:lnTo>
                <a:lnTo>
                  <a:pt x="1506670" y="1233587"/>
                </a:lnTo>
                <a:lnTo>
                  <a:pt x="0" y="12335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5107296">
            <a:off x="5520063" y="3992581"/>
            <a:ext cx="1506670" cy="1233586"/>
          </a:xfrm>
          <a:custGeom>
            <a:avLst/>
            <a:gdLst/>
            <a:ahLst/>
            <a:cxnLst/>
            <a:rect r="r" b="b" t="t" l="l"/>
            <a:pathLst>
              <a:path h="1233586" w="1506670">
                <a:moveTo>
                  <a:pt x="0" y="0"/>
                </a:moveTo>
                <a:lnTo>
                  <a:pt x="1506671" y="0"/>
                </a:lnTo>
                <a:lnTo>
                  <a:pt x="1506671" y="1233586"/>
                </a:lnTo>
                <a:lnTo>
                  <a:pt x="0" y="12335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922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6029" y="2578919"/>
            <a:ext cx="1116123" cy="1281060"/>
          </a:xfrm>
          <a:custGeom>
            <a:avLst/>
            <a:gdLst/>
            <a:ahLst/>
            <a:cxnLst/>
            <a:rect r="r" b="b" t="t" l="l"/>
            <a:pathLst>
              <a:path h="1281060" w="1116123">
                <a:moveTo>
                  <a:pt x="0" y="0"/>
                </a:moveTo>
                <a:lnTo>
                  <a:pt x="1116123" y="0"/>
                </a:lnTo>
                <a:lnTo>
                  <a:pt x="1116123" y="1281060"/>
                </a:lnTo>
                <a:lnTo>
                  <a:pt x="0" y="12810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009451" y="2578919"/>
            <a:ext cx="1116123" cy="1281060"/>
          </a:xfrm>
          <a:custGeom>
            <a:avLst/>
            <a:gdLst/>
            <a:ahLst/>
            <a:cxnLst/>
            <a:rect r="r" b="b" t="t" l="l"/>
            <a:pathLst>
              <a:path h="1281060" w="1116123">
                <a:moveTo>
                  <a:pt x="0" y="0"/>
                </a:moveTo>
                <a:lnTo>
                  <a:pt x="1116123" y="0"/>
                </a:lnTo>
                <a:lnTo>
                  <a:pt x="1116123" y="1281060"/>
                </a:lnTo>
                <a:lnTo>
                  <a:pt x="0" y="12810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49798" y="4502970"/>
            <a:ext cx="1116123" cy="1281060"/>
          </a:xfrm>
          <a:custGeom>
            <a:avLst/>
            <a:gdLst/>
            <a:ahLst/>
            <a:cxnLst/>
            <a:rect r="r" b="b" t="t" l="l"/>
            <a:pathLst>
              <a:path h="1281060" w="1116123">
                <a:moveTo>
                  <a:pt x="0" y="0"/>
                </a:moveTo>
                <a:lnTo>
                  <a:pt x="1116123" y="0"/>
                </a:lnTo>
                <a:lnTo>
                  <a:pt x="1116123" y="1281060"/>
                </a:lnTo>
                <a:lnTo>
                  <a:pt x="0" y="12810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831860" y="4527205"/>
            <a:ext cx="1525736" cy="1256825"/>
          </a:xfrm>
          <a:custGeom>
            <a:avLst/>
            <a:gdLst/>
            <a:ahLst/>
            <a:cxnLst/>
            <a:rect r="r" b="b" t="t" l="l"/>
            <a:pathLst>
              <a:path h="1256825" w="1525736">
                <a:moveTo>
                  <a:pt x="0" y="0"/>
                </a:moveTo>
                <a:lnTo>
                  <a:pt x="1525735" y="0"/>
                </a:lnTo>
                <a:lnTo>
                  <a:pt x="1525735" y="1256825"/>
                </a:lnTo>
                <a:lnTo>
                  <a:pt x="0" y="12568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91223" y="6431730"/>
            <a:ext cx="1525736" cy="1256825"/>
          </a:xfrm>
          <a:custGeom>
            <a:avLst/>
            <a:gdLst/>
            <a:ahLst/>
            <a:cxnLst/>
            <a:rect r="r" b="b" t="t" l="l"/>
            <a:pathLst>
              <a:path h="1256825" w="1525736">
                <a:moveTo>
                  <a:pt x="0" y="0"/>
                </a:moveTo>
                <a:lnTo>
                  <a:pt x="1525736" y="0"/>
                </a:lnTo>
                <a:lnTo>
                  <a:pt x="1525736" y="1256824"/>
                </a:lnTo>
                <a:lnTo>
                  <a:pt x="0" y="12568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175667" y="6306922"/>
            <a:ext cx="1181928" cy="1506441"/>
          </a:xfrm>
          <a:custGeom>
            <a:avLst/>
            <a:gdLst/>
            <a:ahLst/>
            <a:cxnLst/>
            <a:rect r="r" b="b" t="t" l="l"/>
            <a:pathLst>
              <a:path h="1506441" w="1181928">
                <a:moveTo>
                  <a:pt x="0" y="0"/>
                </a:moveTo>
                <a:lnTo>
                  <a:pt x="1181928" y="0"/>
                </a:lnTo>
                <a:lnTo>
                  <a:pt x="1181928" y="1506441"/>
                </a:lnTo>
                <a:lnTo>
                  <a:pt x="0" y="150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198396" y="3974279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RÉSOUDRE UN PROBLÈME ALGÉBRIQUE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525624" y="2923273"/>
            <a:ext cx="16496118" cy="93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496" i="true" spc="109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= 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719545" y="4634877"/>
            <a:ext cx="16496118" cy="93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496" i="true" spc="109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= 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719545" y="6539402"/>
            <a:ext cx="16496118" cy="93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496" i="true" spc="109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= 7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166045" y="8201555"/>
            <a:ext cx="1181928" cy="1506441"/>
          </a:xfrm>
          <a:custGeom>
            <a:avLst/>
            <a:gdLst/>
            <a:ahLst/>
            <a:cxnLst/>
            <a:rect r="r" b="b" t="t" l="l"/>
            <a:pathLst>
              <a:path h="1506441" w="1181928">
                <a:moveTo>
                  <a:pt x="0" y="0"/>
                </a:moveTo>
                <a:lnTo>
                  <a:pt x="1181928" y="0"/>
                </a:lnTo>
                <a:lnTo>
                  <a:pt x="1181928" y="1506441"/>
                </a:lnTo>
                <a:lnTo>
                  <a:pt x="0" y="150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748023" y="8672429"/>
            <a:ext cx="16496118" cy="93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496" i="true" spc="109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= ?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069967" y="2749284"/>
            <a:ext cx="9807935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la valeur d’une pomme : Pomme + Pomme = 4 =&gt;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Pomme =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4 : 2 =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069967" y="4473668"/>
            <a:ext cx="9807935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la valeur d’une banane : Pomme + Banane = 5 =&gt; 2 + Banane = 5 =&gt;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Banane = 3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069967" y="6396527"/>
            <a:ext cx="9807935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trouve la valeur d’une poire : Banane + Poire = 7 =&gt; 3 + Poire = 7 =&gt;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Poire = 4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033975" y="3987752"/>
            <a:ext cx="4173034" cy="1658493"/>
            <a:chOff x="0" y="0"/>
            <a:chExt cx="1099071" cy="4368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99071" cy="436805"/>
            </a:xfrm>
            <a:custGeom>
              <a:avLst/>
              <a:gdLst/>
              <a:ahLst/>
              <a:cxnLst/>
              <a:rect r="r" b="b" t="t" l="l"/>
              <a:pathLst>
                <a:path h="436805" w="1099071">
                  <a:moveTo>
                    <a:pt x="0" y="0"/>
                  </a:moveTo>
                  <a:lnTo>
                    <a:pt x="1099071" y="0"/>
                  </a:lnTo>
                  <a:lnTo>
                    <a:pt x="1099071" y="436805"/>
                  </a:lnTo>
                  <a:lnTo>
                    <a:pt x="0" y="436805"/>
                  </a:lnTo>
                  <a:close/>
                </a:path>
              </a:pathLst>
            </a:custGeom>
            <a:solidFill>
              <a:srgbClr val="15B5B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099071" cy="4749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397634" y="3995750"/>
            <a:ext cx="1919232" cy="1658493"/>
            <a:chOff x="0" y="0"/>
            <a:chExt cx="505477" cy="4368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05477" cy="436805"/>
            </a:xfrm>
            <a:custGeom>
              <a:avLst/>
              <a:gdLst/>
              <a:ahLst/>
              <a:cxnLst/>
              <a:rect r="r" b="b" t="t" l="l"/>
              <a:pathLst>
                <a:path h="436805" w="505477">
                  <a:moveTo>
                    <a:pt x="0" y="0"/>
                  </a:moveTo>
                  <a:lnTo>
                    <a:pt x="505477" y="0"/>
                  </a:lnTo>
                  <a:lnTo>
                    <a:pt x="505477" y="436805"/>
                  </a:lnTo>
                  <a:lnTo>
                    <a:pt x="0" y="436805"/>
                  </a:lnTo>
                  <a:close/>
                </a:path>
              </a:pathLst>
            </a:custGeom>
            <a:solidFill>
              <a:srgbClr val="15B5B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505477" cy="4749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688341" y="3981479"/>
            <a:ext cx="1919232" cy="1658493"/>
            <a:chOff x="0" y="0"/>
            <a:chExt cx="505477" cy="43680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05477" cy="436805"/>
            </a:xfrm>
            <a:custGeom>
              <a:avLst/>
              <a:gdLst/>
              <a:ahLst/>
              <a:cxnLst/>
              <a:rect r="r" b="b" t="t" l="l"/>
              <a:pathLst>
                <a:path h="436805" w="505477">
                  <a:moveTo>
                    <a:pt x="0" y="0"/>
                  </a:moveTo>
                  <a:lnTo>
                    <a:pt x="505477" y="0"/>
                  </a:lnTo>
                  <a:lnTo>
                    <a:pt x="505477" y="436805"/>
                  </a:lnTo>
                  <a:lnTo>
                    <a:pt x="0" y="436805"/>
                  </a:lnTo>
                  <a:close/>
                </a:path>
              </a:pathLst>
            </a:custGeom>
            <a:solidFill>
              <a:srgbClr val="15B5B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05477" cy="4749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54414" y="1927936"/>
            <a:ext cx="17095347" cy="7831986"/>
            <a:chOff x="0" y="0"/>
            <a:chExt cx="4502478" cy="206274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3144303" y="4401650"/>
            <a:ext cx="751991" cy="888616"/>
          </a:xfrm>
          <a:custGeom>
            <a:avLst/>
            <a:gdLst/>
            <a:ahLst/>
            <a:cxnLst/>
            <a:rect r="r" b="b" t="t" l="l"/>
            <a:pathLst>
              <a:path h="888616" w="751991">
                <a:moveTo>
                  <a:pt x="0" y="0"/>
                </a:moveTo>
                <a:lnTo>
                  <a:pt x="751991" y="0"/>
                </a:lnTo>
                <a:lnTo>
                  <a:pt x="751991" y="888616"/>
                </a:lnTo>
                <a:lnTo>
                  <a:pt x="0" y="8886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765548" y="4401650"/>
            <a:ext cx="751991" cy="888616"/>
          </a:xfrm>
          <a:custGeom>
            <a:avLst/>
            <a:gdLst/>
            <a:ahLst/>
            <a:cxnLst/>
            <a:rect r="r" b="b" t="t" l="l"/>
            <a:pathLst>
              <a:path h="888616" w="751991">
                <a:moveTo>
                  <a:pt x="0" y="0"/>
                </a:moveTo>
                <a:lnTo>
                  <a:pt x="751991" y="0"/>
                </a:lnTo>
                <a:lnTo>
                  <a:pt x="751991" y="888616"/>
                </a:lnTo>
                <a:lnTo>
                  <a:pt x="0" y="8886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5088006" y="4218642"/>
            <a:ext cx="1033503" cy="1254632"/>
          </a:xfrm>
          <a:custGeom>
            <a:avLst/>
            <a:gdLst/>
            <a:ahLst/>
            <a:cxnLst/>
            <a:rect r="r" b="b" t="t" l="l"/>
            <a:pathLst>
              <a:path h="1254632" w="1033503">
                <a:moveTo>
                  <a:pt x="0" y="0"/>
                </a:moveTo>
                <a:lnTo>
                  <a:pt x="1033503" y="0"/>
                </a:lnTo>
                <a:lnTo>
                  <a:pt x="1033503" y="1254632"/>
                </a:lnTo>
                <a:lnTo>
                  <a:pt x="0" y="12546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3092005"/>
            <a:ext cx="16230600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2 stylos et un carnet coûtent 10€. Le carnet seul coûte 6€. Quel est le prix d’un stylo ?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8485336" y="4197680"/>
            <a:ext cx="1033503" cy="1254632"/>
          </a:xfrm>
          <a:custGeom>
            <a:avLst/>
            <a:gdLst/>
            <a:ahLst/>
            <a:cxnLst/>
            <a:rect r="r" b="b" t="t" l="l"/>
            <a:pathLst>
              <a:path h="1254632" w="1033503">
                <a:moveTo>
                  <a:pt x="0" y="0"/>
                </a:moveTo>
                <a:lnTo>
                  <a:pt x="1033503" y="0"/>
                </a:lnTo>
                <a:lnTo>
                  <a:pt x="1033503" y="1254632"/>
                </a:lnTo>
                <a:lnTo>
                  <a:pt x="0" y="12546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0895965" y="4366417"/>
            <a:ext cx="751991" cy="888616"/>
          </a:xfrm>
          <a:custGeom>
            <a:avLst/>
            <a:gdLst/>
            <a:ahLst/>
            <a:cxnLst/>
            <a:rect r="r" b="b" t="t" l="l"/>
            <a:pathLst>
              <a:path h="888616" w="751991">
                <a:moveTo>
                  <a:pt x="0" y="0"/>
                </a:moveTo>
                <a:lnTo>
                  <a:pt x="751991" y="0"/>
                </a:lnTo>
                <a:lnTo>
                  <a:pt x="751991" y="888616"/>
                </a:lnTo>
                <a:lnTo>
                  <a:pt x="0" y="8886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028700" y="7283017"/>
            <a:ext cx="921607" cy="921607"/>
          </a:xfrm>
          <a:custGeom>
            <a:avLst/>
            <a:gdLst/>
            <a:ahLst/>
            <a:cxnLst/>
            <a:rect r="r" b="b" t="t" l="l"/>
            <a:pathLst>
              <a:path h="921607" w="921607">
                <a:moveTo>
                  <a:pt x="0" y="0"/>
                </a:moveTo>
                <a:lnTo>
                  <a:pt x="921607" y="0"/>
                </a:lnTo>
                <a:lnTo>
                  <a:pt x="921607" y="921607"/>
                </a:lnTo>
                <a:lnTo>
                  <a:pt x="0" y="9216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2210213" y="7283017"/>
            <a:ext cx="921607" cy="921607"/>
          </a:xfrm>
          <a:custGeom>
            <a:avLst/>
            <a:gdLst/>
            <a:ahLst/>
            <a:cxnLst/>
            <a:rect r="r" b="b" t="t" l="l"/>
            <a:pathLst>
              <a:path h="921607" w="921607">
                <a:moveTo>
                  <a:pt x="0" y="0"/>
                </a:moveTo>
                <a:lnTo>
                  <a:pt x="921607" y="0"/>
                </a:lnTo>
                <a:lnTo>
                  <a:pt x="921607" y="921607"/>
                </a:lnTo>
                <a:lnTo>
                  <a:pt x="0" y="9216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028700" y="8471324"/>
            <a:ext cx="921607" cy="921607"/>
          </a:xfrm>
          <a:custGeom>
            <a:avLst/>
            <a:gdLst/>
            <a:ahLst/>
            <a:cxnLst/>
            <a:rect r="r" b="b" t="t" l="l"/>
            <a:pathLst>
              <a:path h="921607" w="921607">
                <a:moveTo>
                  <a:pt x="0" y="0"/>
                </a:moveTo>
                <a:lnTo>
                  <a:pt x="921607" y="0"/>
                </a:lnTo>
                <a:lnTo>
                  <a:pt x="921607" y="921607"/>
                </a:lnTo>
                <a:lnTo>
                  <a:pt x="0" y="9216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2101067" y="8471324"/>
            <a:ext cx="1167837" cy="1012833"/>
          </a:xfrm>
          <a:custGeom>
            <a:avLst/>
            <a:gdLst/>
            <a:ahLst/>
            <a:cxnLst/>
            <a:rect r="r" b="b" t="t" l="l"/>
            <a:pathLst>
              <a:path h="1012833" w="1167837">
                <a:moveTo>
                  <a:pt x="0" y="0"/>
                </a:moveTo>
                <a:lnTo>
                  <a:pt x="1167837" y="0"/>
                </a:lnTo>
                <a:lnTo>
                  <a:pt x="1167837" y="1012834"/>
                </a:lnTo>
                <a:lnTo>
                  <a:pt x="0" y="10128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3668257" y="7365996"/>
            <a:ext cx="1623060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= 6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668257" y="8464546"/>
            <a:ext cx="1623060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= 5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5251310" y="7937087"/>
            <a:ext cx="1167837" cy="1012833"/>
          </a:xfrm>
          <a:custGeom>
            <a:avLst/>
            <a:gdLst/>
            <a:ahLst/>
            <a:cxnLst/>
            <a:rect r="r" b="b" t="t" l="l"/>
            <a:pathLst>
              <a:path h="1012833" w="1167837">
                <a:moveTo>
                  <a:pt x="0" y="0"/>
                </a:moveTo>
                <a:lnTo>
                  <a:pt x="1167838" y="0"/>
                </a:lnTo>
                <a:lnTo>
                  <a:pt x="1167838" y="1012833"/>
                </a:lnTo>
                <a:lnTo>
                  <a:pt x="0" y="101283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28700" y="2219640"/>
            <a:ext cx="1271327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Résous les problèmes algébriques suivants.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706264" y="4625684"/>
            <a:ext cx="898493" cy="495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2"/>
              </a:lnSpc>
            </a:pPr>
            <a:r>
              <a:rPr lang="en-US" sz="2908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+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308515" y="4569480"/>
            <a:ext cx="898493" cy="495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2"/>
              </a:lnSpc>
            </a:pPr>
            <a:r>
              <a:rPr lang="en-US" sz="2908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= 10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656497" y="4505849"/>
            <a:ext cx="898493" cy="495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2"/>
              </a:lnSpc>
            </a:pPr>
            <a:r>
              <a:rPr lang="en-US" sz="2908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= 6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1807597" y="4534247"/>
            <a:ext cx="898493" cy="495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2"/>
              </a:lnSpc>
            </a:pPr>
            <a:r>
              <a:rPr lang="en-US" sz="2908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= ?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733722" y="8054971"/>
            <a:ext cx="1623060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= ?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028700" y="6301942"/>
            <a:ext cx="1623060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Quel est le prix d’un croissant 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DAHG5iLvOkg</dc:identifier>
  <dcterms:modified xsi:type="dcterms:W3CDTF">2011-08-01T06:04:30Z</dcterms:modified>
  <cp:revision>1</cp:revision>
  <dc:title>Connaitre les nombres jusqu'à 999 999 partie 2.pptx</dc:title>
</cp:coreProperties>
</file>