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andy Casual" charset="1" panose="00000500000000000000"/>
      <p:regular r:id="rId16"/>
    </p:embeddedFont>
    <p:embeddedFont>
      <p:font typeface="Glacial Indifference Bold" charset="1" panose="00000800000000000000"/>
      <p:regular r:id="rId17"/>
    </p:embeddedFont>
    <p:embeddedFont>
      <p:font typeface="Sondos Bold" charset="1" panose="00000800000000000000"/>
      <p:regular r:id="rId18"/>
    </p:embeddedFont>
    <p:embeddedFont>
      <p:font typeface="Glacial Indifference Italics" charset="1" panose="00000000000000000000"/>
      <p:regular r:id="rId19"/>
    </p:embeddedFont>
    <p:embeddedFont>
      <p:font typeface="Glacial Indifference" charset="1" panose="00000000000000000000"/>
      <p:regular r:id="rId20"/>
    </p:embeddedFont>
    <p:embeddedFont>
      <p:font typeface="Glacial Indifference Bold Italics" charset="1" panose="00000800000000000000"/>
      <p:regular r:id="rId21"/>
    </p:embeddedFont>
    <p:embeddedFont>
      <p:font typeface="Sondo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9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33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0432770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2165268" y="1965802"/>
            <a:ext cx="14324513" cy="3766107"/>
            <a:chOff x="0" y="0"/>
            <a:chExt cx="19099351" cy="502147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19099351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Poursuivre une suite de nombres ou de motifs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464176" y="4228887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967431"/>
            <a:ext cx="12511528" cy="468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ALGEBRE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Savoir ce qu’est une suite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</a:t>
            </a: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entifier et formuler une règle de calcul p</a:t>
            </a: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our poursuivre une suite de nombres 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Identifier des régularités pour poursuivre une suite de motifs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19877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264091" y="476925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894933" y="7069992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6037" y="7140503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86037" y="2178266"/>
            <a:ext cx="1642608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 suite est une liste ordonnée de nombres ou de motifs (les termes). D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une 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it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 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xiste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règ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o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qui permet de déterminer chaque terme en fonction de sa position dans la suite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86037" y="4780657"/>
            <a:ext cx="16006573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2 - 4 - 6 - 8 - 10 -12  - 14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QU’EST-CE-QU’UNE SUITE 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66981" y="4683526"/>
            <a:ext cx="9741612" cy="746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7"/>
              </a:lnSpc>
            </a:pPr>
            <a:r>
              <a:rPr lang="en-US" sz="4355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Suite de nombres.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3904986" y="7069992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931006" y="7069992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846620" y="7069992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139643" y="8001420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055256" y="8001420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079305" y="6999481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994919" y="6999481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287942" y="7930909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203556" y="7930909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003483" y="6999481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919097" y="6999481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0"/>
                </a:lnTo>
                <a:lnTo>
                  <a:pt x="0" y="1072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1212120" y="7930909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127733" y="7930909"/>
            <a:ext cx="1010053" cy="1072450"/>
          </a:xfrm>
          <a:custGeom>
            <a:avLst/>
            <a:gdLst/>
            <a:ahLst/>
            <a:cxnLst/>
            <a:rect r="r" b="b" t="t" l="l"/>
            <a:pathLst>
              <a:path h="1072450" w="1010053">
                <a:moveTo>
                  <a:pt x="0" y="0"/>
                </a:moveTo>
                <a:lnTo>
                  <a:pt x="1010053" y="0"/>
                </a:lnTo>
                <a:lnTo>
                  <a:pt x="1010053" y="1072451"/>
                </a:lnTo>
                <a:lnTo>
                  <a:pt x="0" y="1072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2470064" y="7527727"/>
            <a:ext cx="41687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-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399828" y="7527727"/>
            <a:ext cx="41687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-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419381" y="7530017"/>
            <a:ext cx="41687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-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623561" y="7585250"/>
            <a:ext cx="6051580" cy="746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7"/>
              </a:lnSpc>
            </a:pPr>
            <a:r>
              <a:rPr lang="en-US" sz="4355" spc="87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Suite de motifs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31638"/>
            <a:ext cx="13912426" cy="930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53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POURSUIVRE UNE SUITE DE NOMBRES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8151" y="2254822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poursuivre une suite de nombres, il faut observer comment on passe d’un nombre à l’autre entre chacun des termes de la suite et trouver une constante.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8151" y="7336107"/>
            <a:ext cx="16391149" cy="26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Ici, on observe une constante.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Chaque nombre est le double du précédent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 </a:t>
            </a:r>
          </a:p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applique donc la constante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pour trouver le nombre suivant : 32 x 2 = 64</a:t>
            </a:r>
          </a:p>
          <a:p>
            <a:pPr algn="l">
              <a:lnSpc>
                <a:spcPts val="5175"/>
              </a:lnSpc>
            </a:pPr>
            <a:r>
              <a:rPr lang="en-US" b="true" sz="3696" i="true" spc="73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64 est le nombre qui poursuit cette suite.</a:t>
            </a:r>
          </a:p>
          <a:p>
            <a:pPr algn="l">
              <a:lnSpc>
                <a:spcPts val="517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00235" y="4215061"/>
            <a:ext cx="24785875" cy="96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3"/>
              </a:lnSpc>
            </a:pPr>
            <a:r>
              <a:rPr lang="en-US" sz="5580" b="true">
                <a:solidFill>
                  <a:srgbClr val="FF0000"/>
                </a:solidFill>
                <a:latin typeface="Sondos Bold"/>
                <a:ea typeface="Sondos Bold"/>
                <a:cs typeface="Sondos Bold"/>
                <a:sym typeface="Sondos Bold"/>
              </a:rPr>
              <a:t>2      -        4          -         8        -      16       -         32       -        ?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649663">
            <a:off x="1538015" y="4971764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68151" y="5683860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</a:t>
            </a:r>
          </a:p>
        </p:txBody>
      </p:sp>
      <p:sp>
        <p:nvSpPr>
          <p:cNvPr name="Freeform 17" id="17"/>
          <p:cNvSpPr/>
          <p:nvPr/>
        </p:nvSpPr>
        <p:spPr>
          <a:xfrm flipH="true" flipV="false" rot="649663">
            <a:off x="4450433" y="4971764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780569" y="5683860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</a:t>
            </a:r>
          </a:p>
        </p:txBody>
      </p:sp>
      <p:sp>
        <p:nvSpPr>
          <p:cNvPr name="Freeform 19" id="19"/>
          <p:cNvSpPr/>
          <p:nvPr/>
        </p:nvSpPr>
        <p:spPr>
          <a:xfrm flipH="true" flipV="false" rot="649663">
            <a:off x="7309112" y="5044385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639248" y="5756481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</a:t>
            </a:r>
          </a:p>
        </p:txBody>
      </p:sp>
      <p:sp>
        <p:nvSpPr>
          <p:cNvPr name="Freeform 21" id="21"/>
          <p:cNvSpPr/>
          <p:nvPr/>
        </p:nvSpPr>
        <p:spPr>
          <a:xfrm flipH="true" flipV="false" rot="649663">
            <a:off x="10480956" y="5044385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811092" y="5756481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</a:t>
            </a:r>
          </a:p>
        </p:txBody>
      </p:sp>
      <p:sp>
        <p:nvSpPr>
          <p:cNvPr name="Freeform 23" id="23"/>
          <p:cNvSpPr/>
          <p:nvPr/>
        </p:nvSpPr>
        <p:spPr>
          <a:xfrm flipH="true" flipV="false" rot="649663">
            <a:off x="13208893" y="5044385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0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0" y="1075016"/>
                </a:lnTo>
                <a:lnTo>
                  <a:pt x="242257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539029" y="5756481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31638"/>
            <a:ext cx="13912426" cy="930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53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POURSUIVRE UNE SUITE DE NOMBRES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8151" y="2254822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poursuivre une suite de nombres, il faut observer comment on passe d’un nombre à l’autre entre chacun des termes de la suite et trouver une constante.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8151" y="7007495"/>
            <a:ext cx="16391149" cy="325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Ici, on observe une constante.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Chaque nombre est le double du précédent augménté de 1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 </a:t>
            </a:r>
          </a:p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applique donc la constante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 23 x 2 + 1 = 47</a:t>
            </a:r>
          </a:p>
          <a:p>
            <a:pPr algn="l">
              <a:lnSpc>
                <a:spcPts val="5175"/>
              </a:lnSpc>
            </a:pPr>
            <a:r>
              <a:rPr lang="en-US" b="true" sz="3696" i="true" spc="73" u="sng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47 est le nombre qui poursuit cette suite.</a:t>
            </a:r>
          </a:p>
          <a:p>
            <a:pPr algn="l">
              <a:lnSpc>
                <a:spcPts val="517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300235" y="4215061"/>
            <a:ext cx="24785875" cy="96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3"/>
              </a:lnSpc>
            </a:pPr>
            <a:r>
              <a:rPr lang="en-US" sz="5580" b="true">
                <a:solidFill>
                  <a:srgbClr val="FF0000"/>
                </a:solidFill>
                <a:latin typeface="Sondos Bold"/>
                <a:ea typeface="Sondos Bold"/>
                <a:cs typeface="Sondos Bold"/>
                <a:sym typeface="Sondos Bold"/>
              </a:rPr>
              <a:t>2      -        5          -        11        -       23       -         ?      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649663">
            <a:off x="1538015" y="4971764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68151" y="5683860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x2 + 1</a:t>
            </a:r>
          </a:p>
        </p:txBody>
      </p:sp>
      <p:sp>
        <p:nvSpPr>
          <p:cNvPr name="Freeform 17" id="17"/>
          <p:cNvSpPr/>
          <p:nvPr/>
        </p:nvSpPr>
        <p:spPr>
          <a:xfrm flipH="true" flipV="false" rot="649663">
            <a:off x="4450433" y="4971764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780569" y="5683860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 + 1</a:t>
            </a:r>
          </a:p>
        </p:txBody>
      </p:sp>
      <p:sp>
        <p:nvSpPr>
          <p:cNvPr name="Freeform 19" id="19"/>
          <p:cNvSpPr/>
          <p:nvPr/>
        </p:nvSpPr>
        <p:spPr>
          <a:xfrm flipH="true" flipV="false" rot="649663">
            <a:off x="7309112" y="5044385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639248" y="5756481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 +1</a:t>
            </a:r>
          </a:p>
        </p:txBody>
      </p:sp>
      <p:sp>
        <p:nvSpPr>
          <p:cNvPr name="Freeform 21" id="21"/>
          <p:cNvSpPr/>
          <p:nvPr/>
        </p:nvSpPr>
        <p:spPr>
          <a:xfrm flipH="true" flipV="false" rot="649663">
            <a:off x="10480956" y="5044385"/>
            <a:ext cx="2422570" cy="1075016"/>
          </a:xfrm>
          <a:custGeom>
            <a:avLst/>
            <a:gdLst/>
            <a:ahLst/>
            <a:cxnLst/>
            <a:rect r="r" b="b" t="t" l="l"/>
            <a:pathLst>
              <a:path h="1075016" w="2422570">
                <a:moveTo>
                  <a:pt x="2422571" y="0"/>
                </a:moveTo>
                <a:lnTo>
                  <a:pt x="0" y="0"/>
                </a:lnTo>
                <a:lnTo>
                  <a:pt x="0" y="1075016"/>
                </a:lnTo>
                <a:lnTo>
                  <a:pt x="2422571" y="1075016"/>
                </a:lnTo>
                <a:lnTo>
                  <a:pt x="2422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811092" y="5756481"/>
            <a:ext cx="3762299" cy="103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3"/>
              </a:lnSpc>
            </a:pPr>
            <a:r>
              <a:rPr lang="en-US" b="true" sz="6009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2 +1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64539"/>
            <a:ext cx="1003949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Complète ces suites de nombres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426483"/>
            <a:ext cx="15794130" cy="473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1 - 6 - 11 - 16 - 21 - ?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1 - 2 - 3 - 5 - 8 - 13 - 21 - ?</a:t>
            </a:r>
          </a:p>
          <a:p>
            <a:pPr algn="l">
              <a:lnSpc>
                <a:spcPts val="7559"/>
              </a:lnSpc>
            </a:pPr>
          </a:p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5 - 9 - 17 - 33 - 49 -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31638"/>
            <a:ext cx="13912426" cy="930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53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POURSUIVRE UNE SUITE DE MOTIFS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8151" y="2272255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poursuivre une suite de motifs, il faut observer comment on passe d’un motif à l’autre et trouver une constante.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8151" y="7660491"/>
            <a:ext cx="10690073" cy="1944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Ici, on observe une constante.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On ajoute à chaque fois 4 carrés aux </a:t>
            </a:r>
            <a:r>
              <a:rPr lang="en-US" b="true" sz="3696" i="true" spc="73" u="none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 e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x</a:t>
            </a:r>
            <a:r>
              <a:rPr lang="en-US" b="true" sz="3696" i="true" spc="73" u="none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rémités.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 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m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tif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qui 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va 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sui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vre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ra donc l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 sui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van</a:t>
            </a:r>
            <a:r>
              <a:rPr lang="en-US" sz="3696" i="true" spc="73" u="none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</a:t>
            </a: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 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3656802"/>
            <a:ext cx="10938008" cy="3674692"/>
          </a:xfrm>
          <a:custGeom>
            <a:avLst/>
            <a:gdLst/>
            <a:ahLst/>
            <a:cxnLst/>
            <a:rect r="r" b="b" t="t" l="l"/>
            <a:pathLst>
              <a:path h="3674692" w="10938008">
                <a:moveTo>
                  <a:pt x="0" y="0"/>
                </a:moveTo>
                <a:lnTo>
                  <a:pt x="10938008" y="0"/>
                </a:lnTo>
                <a:lnTo>
                  <a:pt x="10938008" y="3674693"/>
                </a:lnTo>
                <a:lnTo>
                  <a:pt x="0" y="36746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062" t="0" r="-3062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649663">
            <a:off x="12002460" y="5645158"/>
            <a:ext cx="1678290" cy="744741"/>
          </a:xfrm>
          <a:custGeom>
            <a:avLst/>
            <a:gdLst/>
            <a:ahLst/>
            <a:cxnLst/>
            <a:rect r="r" b="b" t="t" l="l"/>
            <a:pathLst>
              <a:path h="744741" w="1678290">
                <a:moveTo>
                  <a:pt x="1678290" y="0"/>
                </a:moveTo>
                <a:lnTo>
                  <a:pt x="0" y="0"/>
                </a:lnTo>
                <a:lnTo>
                  <a:pt x="0" y="744741"/>
                </a:lnTo>
                <a:lnTo>
                  <a:pt x="1678290" y="744741"/>
                </a:lnTo>
                <a:lnTo>
                  <a:pt x="167829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841605" y="5006254"/>
            <a:ext cx="2606417" cy="79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61"/>
              </a:lnSpc>
            </a:pPr>
            <a:r>
              <a:rPr lang="en-US" sz="4758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?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474058" y="6193137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422464" y="5247580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74058" y="4306332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530883" y="5247580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147429" y="6674938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558224" y="5247580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735516" y="5247580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147429" y="3833436"/>
            <a:ext cx="408484" cy="408484"/>
          </a:xfrm>
          <a:custGeom>
            <a:avLst/>
            <a:gdLst/>
            <a:ahLst/>
            <a:cxnLst/>
            <a:rect r="r" b="b" t="t" l="l"/>
            <a:pathLst>
              <a:path h="408484" w="408484">
                <a:moveTo>
                  <a:pt x="0" y="0"/>
                </a:moveTo>
                <a:lnTo>
                  <a:pt x="408484" y="0"/>
                </a:lnTo>
                <a:lnTo>
                  <a:pt x="408484" y="408484"/>
                </a:lnTo>
                <a:lnTo>
                  <a:pt x="0" y="4084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102261" y="6786717"/>
            <a:ext cx="2817264" cy="2974450"/>
          </a:xfrm>
          <a:custGeom>
            <a:avLst/>
            <a:gdLst/>
            <a:ahLst/>
            <a:cxnLst/>
            <a:rect r="r" b="b" t="t" l="l"/>
            <a:pathLst>
              <a:path h="2974450" w="2817264">
                <a:moveTo>
                  <a:pt x="0" y="0"/>
                </a:moveTo>
                <a:lnTo>
                  <a:pt x="2817264" y="0"/>
                </a:lnTo>
                <a:lnTo>
                  <a:pt x="2817264" y="2974449"/>
                </a:lnTo>
                <a:lnTo>
                  <a:pt x="0" y="29744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-510" b="-656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778" y="2101566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3719012"/>
            <a:ext cx="7302993" cy="3550273"/>
          </a:xfrm>
          <a:custGeom>
            <a:avLst/>
            <a:gdLst/>
            <a:ahLst/>
            <a:cxnLst/>
            <a:rect r="r" b="b" t="t" l="l"/>
            <a:pathLst>
              <a:path h="3550273" w="7302993">
                <a:moveTo>
                  <a:pt x="0" y="0"/>
                </a:moveTo>
                <a:lnTo>
                  <a:pt x="7302993" y="0"/>
                </a:lnTo>
                <a:lnTo>
                  <a:pt x="7302993" y="3550273"/>
                </a:lnTo>
                <a:lnTo>
                  <a:pt x="0" y="35502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32258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371366" y="4110048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31638"/>
            <a:ext cx="13912426" cy="930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53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POURSUIVRE UNE SUITE DE MOTIFS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68151" y="2272255"/>
            <a:ext cx="16230600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poursuivre une suite de motifs, il faut observer comment on passe d’un motif à l’autre et trouver une constante.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110710"/>
            <a:ext cx="16023188" cy="128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3696" i="true" spc="73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Ici, on observe une constante. </a:t>
            </a:r>
            <a:r>
              <a:rPr lang="en-US" b="true" sz="3696" i="true" spc="73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On ajoute à chaque fois une ligne contenant une bille de plus que la précédente.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649663">
            <a:off x="8561058" y="6719659"/>
            <a:ext cx="1678290" cy="744741"/>
          </a:xfrm>
          <a:custGeom>
            <a:avLst/>
            <a:gdLst/>
            <a:ahLst/>
            <a:cxnLst/>
            <a:rect r="r" b="b" t="t" l="l"/>
            <a:pathLst>
              <a:path h="744741" w="1678290">
                <a:moveTo>
                  <a:pt x="1678291" y="0"/>
                </a:moveTo>
                <a:lnTo>
                  <a:pt x="0" y="0"/>
                </a:lnTo>
                <a:lnTo>
                  <a:pt x="0" y="744741"/>
                </a:lnTo>
                <a:lnTo>
                  <a:pt x="1678291" y="744741"/>
                </a:lnTo>
                <a:lnTo>
                  <a:pt x="167829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991153" y="5922309"/>
            <a:ext cx="2606417" cy="79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61"/>
              </a:lnSpc>
            </a:pPr>
            <a:r>
              <a:rPr lang="en-US" sz="4758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?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4035091" y="3781473"/>
            <a:ext cx="2324257" cy="3487812"/>
          </a:xfrm>
          <a:custGeom>
            <a:avLst/>
            <a:gdLst/>
            <a:ahLst/>
            <a:cxnLst/>
            <a:rect r="r" b="b" t="t" l="l"/>
            <a:pathLst>
              <a:path h="3487812" w="2324257">
                <a:moveTo>
                  <a:pt x="0" y="0"/>
                </a:moveTo>
                <a:lnTo>
                  <a:pt x="2324257" y="0"/>
                </a:lnTo>
                <a:lnTo>
                  <a:pt x="2324257" y="3487812"/>
                </a:lnTo>
                <a:lnTo>
                  <a:pt x="0" y="34878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5566" t="0" r="0" b="-179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103582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877229" y="3145943"/>
            <a:ext cx="7853002" cy="2412360"/>
          </a:xfrm>
          <a:custGeom>
            <a:avLst/>
            <a:gdLst/>
            <a:ahLst/>
            <a:cxnLst/>
            <a:rect r="r" b="b" t="t" l="l"/>
            <a:pathLst>
              <a:path h="2412360" w="7853002">
                <a:moveTo>
                  <a:pt x="0" y="0"/>
                </a:moveTo>
                <a:lnTo>
                  <a:pt x="7853002" y="0"/>
                </a:lnTo>
                <a:lnTo>
                  <a:pt x="7853002" y="2412360"/>
                </a:lnTo>
                <a:lnTo>
                  <a:pt x="0" y="24123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00779" y="6215528"/>
            <a:ext cx="6547583" cy="2702366"/>
          </a:xfrm>
          <a:custGeom>
            <a:avLst/>
            <a:gdLst/>
            <a:ahLst/>
            <a:cxnLst/>
            <a:rect r="r" b="b" t="t" l="l"/>
            <a:pathLst>
              <a:path h="2702366" w="6547583">
                <a:moveTo>
                  <a:pt x="0" y="0"/>
                </a:moveTo>
                <a:lnTo>
                  <a:pt x="6547583" y="0"/>
                </a:lnTo>
                <a:lnTo>
                  <a:pt x="6547583" y="2702366"/>
                </a:lnTo>
                <a:lnTo>
                  <a:pt x="0" y="2702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5669951"/>
            <a:ext cx="6619662" cy="3588349"/>
          </a:xfrm>
          <a:custGeom>
            <a:avLst/>
            <a:gdLst/>
            <a:ahLst/>
            <a:cxnLst/>
            <a:rect r="r" b="b" t="t" l="l"/>
            <a:pathLst>
              <a:path h="3588349" w="6619662">
                <a:moveTo>
                  <a:pt x="0" y="0"/>
                </a:moveTo>
                <a:lnTo>
                  <a:pt x="6619662" y="0"/>
                </a:lnTo>
                <a:lnTo>
                  <a:pt x="6619662" y="3588349"/>
                </a:lnTo>
                <a:lnTo>
                  <a:pt x="0" y="3588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955748" y="4739183"/>
            <a:ext cx="8303552" cy="3427102"/>
          </a:xfrm>
          <a:custGeom>
            <a:avLst/>
            <a:gdLst/>
            <a:ahLst/>
            <a:cxnLst/>
            <a:rect r="r" b="b" t="t" l="l"/>
            <a:pathLst>
              <a:path h="3427102" w="8303552">
                <a:moveTo>
                  <a:pt x="0" y="0"/>
                </a:moveTo>
                <a:lnTo>
                  <a:pt x="8303552" y="0"/>
                </a:lnTo>
                <a:lnTo>
                  <a:pt x="8303552" y="3427103"/>
                </a:lnTo>
                <a:lnTo>
                  <a:pt x="0" y="34271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126484" y="5669951"/>
            <a:ext cx="8132816" cy="1565567"/>
          </a:xfrm>
          <a:custGeom>
            <a:avLst/>
            <a:gdLst/>
            <a:ahLst/>
            <a:cxnLst/>
            <a:rect r="r" b="b" t="t" l="l"/>
            <a:pathLst>
              <a:path h="1565567" w="8132816">
                <a:moveTo>
                  <a:pt x="0" y="0"/>
                </a:moveTo>
                <a:lnTo>
                  <a:pt x="8132816" y="0"/>
                </a:lnTo>
                <a:lnTo>
                  <a:pt x="8132816" y="1565567"/>
                </a:lnTo>
                <a:lnTo>
                  <a:pt x="0" y="15655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2219640"/>
            <a:ext cx="1271327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ondos"/>
                <a:ea typeface="Sondos"/>
                <a:cs typeface="Sondos"/>
                <a:sym typeface="Sondos"/>
              </a:rPr>
              <a:t>Poursuis ces suites de motifs évolutives.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DAHG5iLvOkg</dc:identifier>
  <dcterms:modified xsi:type="dcterms:W3CDTF">2011-08-01T06:04:30Z</dcterms:modified>
  <cp:revision>1</cp:revision>
  <dc:title>Connaitre les nombres jusqu'à 999 999 partie 2.pptx</dc:title>
</cp:coreProperties>
</file>