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8288000" cy="10287000"/>
  <p:notesSz cx="6858000" cy="9144000"/>
  <p:embeddedFontLst>
    <p:embeddedFont>
      <p:font typeface="Handy Casual" charset="1" panose="00000500000000000000"/>
      <p:regular r:id="rId18"/>
    </p:embeddedFont>
    <p:embeddedFont>
      <p:font typeface="Glacial Indifference Bold" charset="1" panose="00000800000000000000"/>
      <p:regular r:id="rId19"/>
    </p:embeddedFont>
    <p:embeddedFont>
      <p:font typeface="Sondos Bold" charset="1" panose="00000800000000000000"/>
      <p:regular r:id="rId20"/>
    </p:embeddedFont>
    <p:embeddedFont>
      <p:font typeface="Glacial Indifference" charset="1" panose="0000000000000000000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Relationship Id="rId8" Target="../media/image1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.png" Type="http://schemas.openxmlformats.org/officeDocument/2006/relationships/image"/><Relationship Id="rId11" Target="../media/image21.png" Type="http://schemas.openxmlformats.org/officeDocument/2006/relationships/image"/><Relationship Id="rId12" Target="../media/image22.png" Type="http://schemas.openxmlformats.org/officeDocument/2006/relationships/image"/><Relationship Id="rId13" Target="../media/image23.png" Type="http://schemas.openxmlformats.org/officeDocument/2006/relationships/image"/><Relationship Id="rId14" Target="../media/image24.png" Type="http://schemas.openxmlformats.org/officeDocument/2006/relationships/image"/><Relationship Id="rId15" Target="../media/image25.png" Type="http://schemas.openxmlformats.org/officeDocument/2006/relationships/image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18.png" Type="http://schemas.openxmlformats.org/officeDocument/2006/relationships/image"/><Relationship Id="rId9" Target="../media/image19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26.jpeg" Type="http://schemas.openxmlformats.org/officeDocument/2006/relationships/image"/><Relationship Id="rId9" Target="https://www.youtube.com/watch?v=8zMgU_HrfH4" TargetMode="External" Type="http://schemas.openxmlformats.org/officeDocument/2006/relationships/video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4.png" Type="http://schemas.openxmlformats.org/officeDocument/2006/relationships/image"/><Relationship Id="rId2" Target="../media/image27.png" Type="http://schemas.openxmlformats.org/officeDocument/2006/relationships/image"/><Relationship Id="rId3" Target="../media/image28.svg" Type="http://schemas.openxmlformats.org/officeDocument/2006/relationships/image"/><Relationship Id="rId4" Target="../media/image29.png" Type="http://schemas.openxmlformats.org/officeDocument/2006/relationships/image"/><Relationship Id="rId5" Target="../media/image30.svg" Type="http://schemas.openxmlformats.org/officeDocument/2006/relationships/image"/><Relationship Id="rId6" Target="../media/image31.png" Type="http://schemas.openxmlformats.org/officeDocument/2006/relationships/image"/><Relationship Id="rId7" Target="../media/image32.svg" Type="http://schemas.openxmlformats.org/officeDocument/2006/relationships/image"/><Relationship Id="rId8" Target="../media/image18.png" Type="http://schemas.openxmlformats.org/officeDocument/2006/relationships/image"/><Relationship Id="rId9" Target="../media/image33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37.svg" Type="http://schemas.openxmlformats.org/officeDocument/2006/relationships/image"/><Relationship Id="rId2" Target="../media/image27.png" Type="http://schemas.openxmlformats.org/officeDocument/2006/relationships/image"/><Relationship Id="rId3" Target="../media/image28.svg" Type="http://schemas.openxmlformats.org/officeDocument/2006/relationships/image"/><Relationship Id="rId4" Target="../media/image29.png" Type="http://schemas.openxmlformats.org/officeDocument/2006/relationships/image"/><Relationship Id="rId5" Target="../media/image30.svg" Type="http://schemas.openxmlformats.org/officeDocument/2006/relationships/image"/><Relationship Id="rId6" Target="../media/image31.png" Type="http://schemas.openxmlformats.org/officeDocument/2006/relationships/image"/><Relationship Id="rId7" Target="../media/image32.svg" Type="http://schemas.openxmlformats.org/officeDocument/2006/relationships/image"/><Relationship Id="rId8" Target="../media/image18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7.png" Type="http://schemas.openxmlformats.org/officeDocument/2006/relationships/image"/><Relationship Id="rId3" Target="../media/image28.svg" Type="http://schemas.openxmlformats.org/officeDocument/2006/relationships/image"/><Relationship Id="rId4" Target="../media/image29.png" Type="http://schemas.openxmlformats.org/officeDocument/2006/relationships/image"/><Relationship Id="rId5" Target="../media/image30.svg" Type="http://schemas.openxmlformats.org/officeDocument/2006/relationships/image"/><Relationship Id="rId6" Target="../media/image31.png" Type="http://schemas.openxmlformats.org/officeDocument/2006/relationships/image"/><Relationship Id="rId7" Target="../media/image32.svg" Type="http://schemas.openxmlformats.org/officeDocument/2006/relationships/image"/><Relationship Id="rId8" Target="../media/image18.png" Type="http://schemas.openxmlformats.org/officeDocument/2006/relationships/image"/><Relationship Id="rId9" Target="../media/image38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6.png" Type="http://schemas.openxmlformats.org/officeDocument/2006/relationships/image"/><Relationship Id="rId11" Target="../media/image47.png" Type="http://schemas.openxmlformats.org/officeDocument/2006/relationships/image"/><Relationship Id="rId12" Target="../media/image48.png" Type="http://schemas.openxmlformats.org/officeDocument/2006/relationships/image"/><Relationship Id="rId13" Target="../media/image49.png" Type="http://schemas.openxmlformats.org/officeDocument/2006/relationships/image"/><Relationship Id="rId14" Target="../media/image50.png" Type="http://schemas.openxmlformats.org/officeDocument/2006/relationships/image"/><Relationship Id="rId15" Target="../media/image36.png" Type="http://schemas.openxmlformats.org/officeDocument/2006/relationships/image"/><Relationship Id="rId16" Target="../media/image37.svg" Type="http://schemas.openxmlformats.org/officeDocument/2006/relationships/image"/><Relationship Id="rId2" Target="../media/image39.png" Type="http://schemas.openxmlformats.org/officeDocument/2006/relationships/image"/><Relationship Id="rId3" Target="../media/image40.svg" Type="http://schemas.openxmlformats.org/officeDocument/2006/relationships/image"/><Relationship Id="rId4" Target="../media/image41.png" Type="http://schemas.openxmlformats.org/officeDocument/2006/relationships/image"/><Relationship Id="rId5" Target="../media/image42.svg" Type="http://schemas.openxmlformats.org/officeDocument/2006/relationships/image"/><Relationship Id="rId6" Target="../media/image43.png" Type="http://schemas.openxmlformats.org/officeDocument/2006/relationships/image"/><Relationship Id="rId7" Target="../media/image44.svg" Type="http://schemas.openxmlformats.org/officeDocument/2006/relationships/image"/><Relationship Id="rId8" Target="../media/image11.png" Type="http://schemas.openxmlformats.org/officeDocument/2006/relationships/image"/><Relationship Id="rId9" Target="../media/image45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37.svg" Type="http://schemas.openxmlformats.org/officeDocument/2006/relationships/image"/><Relationship Id="rId2" Target="../media/image27.png" Type="http://schemas.openxmlformats.org/officeDocument/2006/relationships/image"/><Relationship Id="rId3" Target="../media/image28.svg" Type="http://schemas.openxmlformats.org/officeDocument/2006/relationships/image"/><Relationship Id="rId4" Target="../media/image29.png" Type="http://schemas.openxmlformats.org/officeDocument/2006/relationships/image"/><Relationship Id="rId5" Target="../media/image30.svg" Type="http://schemas.openxmlformats.org/officeDocument/2006/relationships/image"/><Relationship Id="rId6" Target="../media/image31.png" Type="http://schemas.openxmlformats.org/officeDocument/2006/relationships/image"/><Relationship Id="rId7" Target="../media/image32.svg" Type="http://schemas.openxmlformats.org/officeDocument/2006/relationships/image"/><Relationship Id="rId8" Target="../media/image18.png" Type="http://schemas.openxmlformats.org/officeDocument/2006/relationships/image"/><Relationship Id="rId9" Target="../media/image51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3.png" Type="http://schemas.openxmlformats.org/officeDocument/2006/relationships/image"/><Relationship Id="rId2" Target="../media/image27.png" Type="http://schemas.openxmlformats.org/officeDocument/2006/relationships/image"/><Relationship Id="rId3" Target="../media/image28.svg" Type="http://schemas.openxmlformats.org/officeDocument/2006/relationships/image"/><Relationship Id="rId4" Target="../media/image29.png" Type="http://schemas.openxmlformats.org/officeDocument/2006/relationships/image"/><Relationship Id="rId5" Target="../media/image30.svg" Type="http://schemas.openxmlformats.org/officeDocument/2006/relationships/image"/><Relationship Id="rId6" Target="../media/image31.png" Type="http://schemas.openxmlformats.org/officeDocument/2006/relationships/image"/><Relationship Id="rId7" Target="../media/image32.svg" Type="http://schemas.openxmlformats.org/officeDocument/2006/relationships/image"/><Relationship Id="rId8" Target="../media/image18.png" Type="http://schemas.openxmlformats.org/officeDocument/2006/relationships/image"/><Relationship Id="rId9" Target="../media/image52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37.svg" Type="http://schemas.openxmlformats.org/officeDocument/2006/relationships/image"/><Relationship Id="rId12" Target="../media/image55.png" Type="http://schemas.openxmlformats.org/officeDocument/2006/relationships/image"/><Relationship Id="rId13" Target="../media/image56.png" Type="http://schemas.openxmlformats.org/officeDocument/2006/relationships/image"/><Relationship Id="rId14" Target="../media/image57.png" Type="http://schemas.openxmlformats.org/officeDocument/2006/relationships/image"/><Relationship Id="rId15" Target="../media/image58.png" Type="http://schemas.openxmlformats.org/officeDocument/2006/relationships/image"/><Relationship Id="rId16" Target="../media/image59.png" Type="http://schemas.openxmlformats.org/officeDocument/2006/relationships/image"/><Relationship Id="rId2" Target="../media/image39.png" Type="http://schemas.openxmlformats.org/officeDocument/2006/relationships/image"/><Relationship Id="rId3" Target="../media/image40.svg" Type="http://schemas.openxmlformats.org/officeDocument/2006/relationships/image"/><Relationship Id="rId4" Target="../media/image41.png" Type="http://schemas.openxmlformats.org/officeDocument/2006/relationships/image"/><Relationship Id="rId5" Target="../media/image42.svg" Type="http://schemas.openxmlformats.org/officeDocument/2006/relationships/image"/><Relationship Id="rId6" Target="../media/image43.png" Type="http://schemas.openxmlformats.org/officeDocument/2006/relationships/image"/><Relationship Id="rId7" Target="../media/image44.svg" Type="http://schemas.openxmlformats.org/officeDocument/2006/relationships/image"/><Relationship Id="rId8" Target="../media/image11.png" Type="http://schemas.openxmlformats.org/officeDocument/2006/relationships/image"/><Relationship Id="rId9" Target="../media/image54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0.png" Type="http://schemas.openxmlformats.org/officeDocument/2006/relationships/image"/><Relationship Id="rId3" Target="../media/image61.svg" Type="http://schemas.openxmlformats.org/officeDocument/2006/relationships/image"/><Relationship Id="rId4" Target="../media/image62.png" Type="http://schemas.openxmlformats.org/officeDocument/2006/relationships/image"/><Relationship Id="rId5" Target="../media/image63.svg" Type="http://schemas.openxmlformats.org/officeDocument/2006/relationships/image"/><Relationship Id="rId6" Target="../media/image64.png" Type="http://schemas.openxmlformats.org/officeDocument/2006/relationships/image"/><Relationship Id="rId7" Target="../media/image1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4982374"/>
            <a:ext cx="18288000" cy="14794421"/>
          </a:xfrm>
          <a:custGeom>
            <a:avLst/>
            <a:gdLst/>
            <a:ahLst/>
            <a:cxnLst/>
            <a:rect r="r" b="b" t="t" l="l"/>
            <a:pathLst>
              <a:path h="14794421" w="18288000">
                <a:moveTo>
                  <a:pt x="18288000" y="14794421"/>
                </a:moveTo>
                <a:lnTo>
                  <a:pt x="0" y="14794421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4794421"/>
                </a:lnTo>
                <a:close/>
              </a:path>
            </a:pathLst>
          </a:custGeom>
          <a:blipFill>
            <a:blip r:embed="rId2"/>
            <a:stretch>
              <a:fillRect l="-3397" t="0" r="-3397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257635" y="5567924"/>
            <a:ext cx="5772730" cy="4719076"/>
          </a:xfrm>
          <a:custGeom>
            <a:avLst/>
            <a:gdLst/>
            <a:ahLst/>
            <a:cxnLst/>
            <a:rect r="r" b="b" t="t" l="l"/>
            <a:pathLst>
              <a:path h="4719076" w="5772730">
                <a:moveTo>
                  <a:pt x="0" y="0"/>
                </a:moveTo>
                <a:lnTo>
                  <a:pt x="5772730" y="0"/>
                </a:lnTo>
                <a:lnTo>
                  <a:pt x="5772730" y="4719076"/>
                </a:lnTo>
                <a:lnTo>
                  <a:pt x="0" y="47190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581" b="-18886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3446665" y="267799"/>
            <a:ext cx="11761719" cy="917261"/>
            <a:chOff x="0" y="0"/>
            <a:chExt cx="15682292" cy="1223014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0" y="4631"/>
              <a:ext cx="2943469" cy="1218383"/>
              <a:chOff x="0" y="0"/>
              <a:chExt cx="543288" cy="224882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2626B"/>
              </a:soli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Nombres</a:t>
                </a:r>
              </a:p>
            </p:txBody>
          </p:sp>
        </p:grpSp>
        <p:grpSp>
          <p:nvGrpSpPr>
            <p:cNvPr name="Group 8" id="8"/>
            <p:cNvGrpSpPr/>
            <p:nvPr/>
          </p:nvGrpSpPr>
          <p:grpSpPr>
            <a:xfrm rot="0">
              <a:off x="3185309" y="0"/>
              <a:ext cx="2943469" cy="1218383"/>
              <a:chOff x="0" y="0"/>
              <a:chExt cx="543288" cy="224882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0095B0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Calcul</a:t>
                </a:r>
              </a:p>
            </p:txBody>
          </p:sp>
        </p:grpSp>
        <p:grpSp>
          <p:nvGrpSpPr>
            <p:cNvPr name="Group 11" id="11"/>
            <p:cNvGrpSpPr/>
            <p:nvPr/>
          </p:nvGrpSpPr>
          <p:grpSpPr>
            <a:xfrm rot="0">
              <a:off x="6369814" y="0"/>
              <a:ext cx="2943469" cy="1218383"/>
              <a:chOff x="0" y="0"/>
              <a:chExt cx="543288" cy="224882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F9E83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Géométrie</a:t>
                </a: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0">
              <a:off x="12738823" y="4631"/>
              <a:ext cx="2943469" cy="1218383"/>
              <a:chOff x="0" y="0"/>
              <a:chExt cx="543288" cy="224882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DEA827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Mesure</a:t>
                </a: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9554318" y="4631"/>
              <a:ext cx="2943469" cy="1213752"/>
              <a:chOff x="0" y="0"/>
              <a:chExt cx="545361" cy="224882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545361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5361">
                    <a:moveTo>
                      <a:pt x="112441" y="0"/>
                    </a:moveTo>
                    <a:lnTo>
                      <a:pt x="432920" y="0"/>
                    </a:lnTo>
                    <a:cubicBezTo>
                      <a:pt x="462741" y="0"/>
                      <a:pt x="491341" y="11846"/>
                      <a:pt x="512428" y="32933"/>
                    </a:cubicBezTo>
                    <a:cubicBezTo>
                      <a:pt x="533515" y="54020"/>
                      <a:pt x="545361" y="82620"/>
                      <a:pt x="545361" y="112441"/>
                    </a:cubicBezTo>
                    <a:lnTo>
                      <a:pt x="545361" y="112441"/>
                    </a:lnTo>
                    <a:cubicBezTo>
                      <a:pt x="545361" y="142262"/>
                      <a:pt x="533515" y="170862"/>
                      <a:pt x="512428" y="191949"/>
                    </a:cubicBezTo>
                    <a:cubicBezTo>
                      <a:pt x="491341" y="213036"/>
                      <a:pt x="462741" y="224882"/>
                      <a:pt x="432920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15B5B0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-57150"/>
                <a:ext cx="545361" cy="28203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486"/>
                  </a:lnSpc>
                </a:pPr>
                <a:r>
                  <a:rPr lang="en-US" sz="24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OGD/ALG/PROBA</a:t>
                </a:r>
              </a:p>
            </p:txBody>
          </p:sp>
        </p:grpSp>
      </p:grpSp>
      <p:sp>
        <p:nvSpPr>
          <p:cNvPr name="Freeform 20" id="20"/>
          <p:cNvSpPr/>
          <p:nvPr/>
        </p:nvSpPr>
        <p:spPr>
          <a:xfrm flipH="false" flipV="false" rot="0">
            <a:off x="3069685" y="797917"/>
            <a:ext cx="753960" cy="774285"/>
          </a:xfrm>
          <a:custGeom>
            <a:avLst/>
            <a:gdLst/>
            <a:ahLst/>
            <a:cxnLst/>
            <a:rect r="r" b="b" t="t" l="l"/>
            <a:pathLst>
              <a:path h="774285" w="753960">
                <a:moveTo>
                  <a:pt x="0" y="0"/>
                </a:moveTo>
                <a:lnTo>
                  <a:pt x="753959" y="0"/>
                </a:lnTo>
                <a:lnTo>
                  <a:pt x="753959" y="774285"/>
                </a:lnTo>
                <a:lnTo>
                  <a:pt x="0" y="7742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554053" y="1472067"/>
            <a:ext cx="17422424" cy="4323320"/>
            <a:chOff x="0" y="0"/>
            <a:chExt cx="23229898" cy="5764426"/>
          </a:xfrm>
        </p:grpSpPr>
        <p:sp>
          <p:nvSpPr>
            <p:cNvPr name="TextBox 22" id="22"/>
            <p:cNvSpPr txBox="true"/>
            <p:nvPr/>
          </p:nvSpPr>
          <p:spPr>
            <a:xfrm rot="0">
              <a:off x="0" y="161925"/>
              <a:ext cx="23229898" cy="45948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32"/>
                </a:lnSpc>
              </a:pPr>
              <a:r>
                <a:rPr lang="en-US" sz="8832" b="true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Passer de la fraction décimale au nombre décimal</a:t>
              </a:r>
            </a:p>
            <a:p>
              <a:pPr algn="ctr">
                <a:lnSpc>
                  <a:spcPts val="8832"/>
                </a:lnSpc>
              </a:pPr>
              <a:r>
                <a:rPr lang="en-US" sz="8832" b="true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CM2</a:t>
              </a: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2994001" y="4971837"/>
              <a:ext cx="17241895" cy="7925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965"/>
                </a:lnSpc>
              </a:pP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13450" y="151797"/>
            <a:ext cx="1332349" cy="1332349"/>
          </a:xfrm>
          <a:custGeom>
            <a:avLst/>
            <a:gdLst/>
            <a:ahLst/>
            <a:cxnLst/>
            <a:rect r="r" b="b" t="t" l="l"/>
            <a:pathLst>
              <a:path h="1332349" w="1332349">
                <a:moveTo>
                  <a:pt x="0" y="0"/>
                </a:moveTo>
                <a:lnTo>
                  <a:pt x="1332349" y="0"/>
                </a:lnTo>
                <a:lnTo>
                  <a:pt x="1332349" y="1332350"/>
                </a:lnTo>
                <a:lnTo>
                  <a:pt x="0" y="13323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06585" y="2014233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FF9E83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3302933" y="2775044"/>
            <a:ext cx="12511528" cy="46471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18411" indent="-409206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NUMERATION</a:t>
            </a:r>
          </a:p>
          <a:p>
            <a:pPr algn="l" marL="818411" indent="-409206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Revoir les fractions décimales</a:t>
            </a:r>
          </a:p>
          <a:p>
            <a:pPr algn="l" marL="818411" indent="-409206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Passer de la fraction décimale au nombre décimal</a:t>
            </a:r>
          </a:p>
          <a:p>
            <a:pPr algn="l" marL="818411" indent="-409206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Passer du nombre décimal à la fraction décimale</a:t>
            </a:r>
          </a:p>
          <a:p>
            <a:pPr algn="l">
              <a:lnSpc>
                <a:spcPts val="5306"/>
              </a:lnSpc>
            </a:pPr>
          </a:p>
          <a:p>
            <a:pPr algn="l">
              <a:lnSpc>
                <a:spcPts val="5306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14070710" y="1365462"/>
            <a:ext cx="2927073" cy="2087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752"/>
              </a:lnSpc>
            </a:pPr>
            <a:r>
              <a:rPr lang="en-US" b="true" sz="1252">
                <a:solidFill>
                  <a:srgbClr val="000000"/>
                </a:solidFill>
                <a:latin typeface="Sondos Bold"/>
                <a:ea typeface="Sondos Bold"/>
                <a:cs typeface="Sondos Bold"/>
                <a:sym typeface="Sondos Bold"/>
              </a:rPr>
              <a:t>©www.laclassedemallory.net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OBJECTIF(S) DE LA SÉANCE</a:t>
            </a:r>
          </a:p>
        </p:txBody>
      </p:sp>
      <p:sp>
        <p:nvSpPr>
          <p:cNvPr name="Freeform 13" id="13"/>
          <p:cNvSpPr/>
          <p:nvPr/>
        </p:nvSpPr>
        <p:spPr>
          <a:xfrm flipH="true" flipV="false" rot="0">
            <a:off x="1056316" y="2851244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2246617" y="0"/>
                </a:moveTo>
                <a:lnTo>
                  <a:pt x="0" y="0"/>
                </a:lnTo>
                <a:lnTo>
                  <a:pt x="0" y="1867500"/>
                </a:lnTo>
                <a:lnTo>
                  <a:pt x="2246617" y="1867500"/>
                </a:lnTo>
                <a:lnTo>
                  <a:pt x="2246617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2014233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94A4C8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84007" y="92726"/>
            <a:ext cx="1272036" cy="1430715"/>
          </a:xfrm>
          <a:custGeom>
            <a:avLst/>
            <a:gdLst/>
            <a:ahLst/>
            <a:cxnLst/>
            <a:rect r="r" b="b" t="t" l="l"/>
            <a:pathLst>
              <a:path h="1430715" w="1272036">
                <a:moveTo>
                  <a:pt x="0" y="0"/>
                </a:moveTo>
                <a:lnTo>
                  <a:pt x="1272036" y="0"/>
                </a:lnTo>
                <a:lnTo>
                  <a:pt x="1272036" y="1430715"/>
                </a:lnTo>
                <a:lnTo>
                  <a:pt x="0" y="143071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028700" y="71584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0" y="0"/>
                </a:moveTo>
                <a:lnTo>
                  <a:pt x="1637012" y="0"/>
                </a:lnTo>
                <a:lnTo>
                  <a:pt x="1637012" y="2099856"/>
                </a:lnTo>
                <a:lnTo>
                  <a:pt x="0" y="209985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pic>
        <p:nvPicPr>
          <p:cNvPr name="Picture 11" id="11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6380670" y="7039677"/>
            <a:ext cx="1487807" cy="1990445"/>
          </a:xfrm>
          <a:prstGeom prst="rect">
            <a:avLst/>
          </a:prstGeom>
        </p:spPr>
      </p:pic>
      <p:pic>
        <p:nvPicPr>
          <p:cNvPr name="Picture 12" id="12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5283724" y="6970776"/>
            <a:ext cx="1940181" cy="1990445"/>
          </a:xfrm>
          <a:prstGeom prst="rect">
            <a:avLst/>
          </a:prstGeom>
        </p:spPr>
      </p:pic>
      <p:sp>
        <p:nvSpPr>
          <p:cNvPr name="TextBox 13" id="13"/>
          <p:cNvSpPr txBox="true"/>
          <p:nvPr/>
        </p:nvSpPr>
        <p:spPr>
          <a:xfrm rot="0">
            <a:off x="1336075" y="6355546"/>
            <a:ext cx="14371064" cy="6418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Représente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1384007" y="3969275"/>
            <a:ext cx="5467736" cy="2300546"/>
          </a:xfrm>
          <a:custGeom>
            <a:avLst/>
            <a:gdLst/>
            <a:ahLst/>
            <a:cxnLst/>
            <a:rect r="r" b="b" t="t" l="l"/>
            <a:pathLst>
              <a:path h="2300546" w="5467736">
                <a:moveTo>
                  <a:pt x="0" y="0"/>
                </a:moveTo>
                <a:lnTo>
                  <a:pt x="5467736" y="0"/>
                </a:lnTo>
                <a:lnTo>
                  <a:pt x="5467736" y="2300546"/>
                </a:lnTo>
                <a:lnTo>
                  <a:pt x="0" y="230054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8187610" y="4034793"/>
            <a:ext cx="2207620" cy="2163171"/>
          </a:xfrm>
          <a:custGeom>
            <a:avLst/>
            <a:gdLst/>
            <a:ahLst/>
            <a:cxnLst/>
            <a:rect r="r" b="b" t="t" l="l"/>
            <a:pathLst>
              <a:path h="2163171" w="2207620">
                <a:moveTo>
                  <a:pt x="0" y="0"/>
                </a:moveTo>
                <a:lnTo>
                  <a:pt x="2207620" y="0"/>
                </a:lnTo>
                <a:lnTo>
                  <a:pt x="2207620" y="2163171"/>
                </a:lnTo>
                <a:lnTo>
                  <a:pt x="0" y="2163171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3582222" y="6714580"/>
            <a:ext cx="2733868" cy="2752986"/>
          </a:xfrm>
          <a:custGeom>
            <a:avLst/>
            <a:gdLst/>
            <a:ahLst/>
            <a:cxnLst/>
            <a:rect r="r" b="b" t="t" l="l"/>
            <a:pathLst>
              <a:path h="2752986" w="2733868">
                <a:moveTo>
                  <a:pt x="0" y="0"/>
                </a:moveTo>
                <a:lnTo>
                  <a:pt x="2733867" y="0"/>
                </a:lnTo>
                <a:lnTo>
                  <a:pt x="2733867" y="2752985"/>
                </a:lnTo>
                <a:lnTo>
                  <a:pt x="0" y="275298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9291420" y="6811497"/>
            <a:ext cx="5777174" cy="2446803"/>
          </a:xfrm>
          <a:custGeom>
            <a:avLst/>
            <a:gdLst/>
            <a:ahLst/>
            <a:cxnLst/>
            <a:rect r="r" b="b" t="t" l="l"/>
            <a:pathLst>
              <a:path h="2446803" w="5777174">
                <a:moveTo>
                  <a:pt x="0" y="0"/>
                </a:moveTo>
                <a:lnTo>
                  <a:pt x="5777174" y="0"/>
                </a:lnTo>
                <a:lnTo>
                  <a:pt x="5777174" y="2446803"/>
                </a:lnTo>
                <a:lnTo>
                  <a:pt x="0" y="2446803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2888236" y="3634267"/>
            <a:ext cx="13047897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9"/>
              </a:lnSpc>
            </a:pPr>
          </a:p>
        </p:txBody>
      </p:sp>
      <p:sp>
        <p:nvSpPr>
          <p:cNvPr name="TextBox 19" id="19"/>
          <p:cNvSpPr txBox="true"/>
          <p:nvPr/>
        </p:nvSpPr>
        <p:spPr>
          <a:xfrm rot="0">
            <a:off x="1260360" y="2236375"/>
            <a:ext cx="14371064" cy="6418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Qu’est-ce-qu’une fraction décimale ?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PRÉ-REQUIS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336075" y="3184534"/>
            <a:ext cx="14371064" cy="6418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Quelles fractions sont représentées ?</a:t>
            </a:r>
          </a:p>
        </p:txBody>
      </p:sp>
      <p:grpSp>
        <p:nvGrpSpPr>
          <p:cNvPr name="Group 22" id="22"/>
          <p:cNvGrpSpPr/>
          <p:nvPr/>
        </p:nvGrpSpPr>
        <p:grpSpPr>
          <a:xfrm rot="0">
            <a:off x="11608671" y="4983320"/>
            <a:ext cx="5650629" cy="684494"/>
            <a:chOff x="0" y="0"/>
            <a:chExt cx="7534173" cy="912659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213573"/>
              <a:ext cx="7534173" cy="699086"/>
            </a:xfrm>
            <a:custGeom>
              <a:avLst/>
              <a:gdLst/>
              <a:ahLst/>
              <a:cxnLst/>
              <a:rect r="r" b="b" t="t" l="l"/>
              <a:pathLst>
                <a:path h="699086" w="7534173">
                  <a:moveTo>
                    <a:pt x="0" y="0"/>
                  </a:moveTo>
                  <a:lnTo>
                    <a:pt x="7534173" y="0"/>
                  </a:lnTo>
                  <a:lnTo>
                    <a:pt x="7534173" y="699086"/>
                  </a:lnTo>
                  <a:lnTo>
                    <a:pt x="0" y="6990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l="0" t="0" r="0" b="-9118"/>
              </a:stretch>
            </a:blipFill>
          </p:spPr>
        </p:sp>
        <p:sp>
          <p:nvSpPr>
            <p:cNvPr name="TextBox 24" id="24"/>
            <p:cNvSpPr txBox="true"/>
            <p:nvPr/>
          </p:nvSpPr>
          <p:spPr>
            <a:xfrm rot="0">
              <a:off x="103846" y="1211"/>
              <a:ext cx="269668" cy="60696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843"/>
                </a:lnSpc>
                <a:spcBef>
                  <a:spcPct val="0"/>
                </a:spcBef>
              </a:pPr>
              <a:r>
                <a:rPr lang="en-US" sz="2745" spc="54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0</a:t>
              </a:r>
            </a:p>
          </p:txBody>
        </p:sp>
        <p:sp>
          <p:nvSpPr>
            <p:cNvPr name="AutoShape 25" id="25"/>
            <p:cNvSpPr/>
            <p:nvPr/>
          </p:nvSpPr>
          <p:spPr>
            <a:xfrm>
              <a:off x="238680" y="690721"/>
              <a:ext cx="4044058" cy="0"/>
            </a:xfrm>
            <a:prstGeom prst="line">
              <a:avLst/>
            </a:prstGeom>
            <a:ln cap="flat" w="165100">
              <a:solidFill>
                <a:srgbClr val="15B5B0">
                  <a:alpha val="69804"/>
                </a:srgbClr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TextBox 26" id="26"/>
            <p:cNvSpPr txBox="true"/>
            <p:nvPr/>
          </p:nvSpPr>
          <p:spPr>
            <a:xfrm rot="0">
              <a:off x="1882734" y="-43843"/>
              <a:ext cx="142761" cy="60696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843"/>
                </a:lnSpc>
                <a:spcBef>
                  <a:spcPct val="0"/>
                </a:spcBef>
              </a:pPr>
              <a:r>
                <a:rPr lang="en-US" sz="2745" spc="54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1</a:t>
              </a:r>
            </a:p>
          </p:txBody>
        </p:sp>
        <p:sp>
          <p:nvSpPr>
            <p:cNvPr name="TextBox 27" id="27"/>
            <p:cNvSpPr txBox="true"/>
            <p:nvPr/>
          </p:nvSpPr>
          <p:spPr>
            <a:xfrm rot="0">
              <a:off x="3619483" y="-57150"/>
              <a:ext cx="295207" cy="60696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843"/>
                </a:lnSpc>
                <a:spcBef>
                  <a:spcPct val="0"/>
                </a:spcBef>
              </a:pPr>
              <a:r>
                <a:rPr lang="en-US" sz="2745" spc="54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2</a:t>
              </a:r>
            </a:p>
          </p:txBody>
        </p:sp>
        <p:sp>
          <p:nvSpPr>
            <p:cNvPr name="TextBox 28" id="28"/>
            <p:cNvSpPr txBox="true"/>
            <p:nvPr/>
          </p:nvSpPr>
          <p:spPr>
            <a:xfrm rot="0">
              <a:off x="5339081" y="-43843"/>
              <a:ext cx="251087" cy="60696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843"/>
                </a:lnSpc>
                <a:spcBef>
                  <a:spcPct val="0"/>
                </a:spcBef>
              </a:pPr>
              <a:r>
                <a:rPr lang="en-US" sz="2745" spc="54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3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2014233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94A4C8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2888236" y="3634267"/>
            <a:ext cx="13047897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9"/>
              </a:lnSpc>
            </a:pPr>
          </a:p>
        </p:txBody>
      </p:sp>
      <p:grpSp>
        <p:nvGrpSpPr>
          <p:cNvPr name="Group 6" id="6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84007" y="92726"/>
            <a:ext cx="1272036" cy="1430715"/>
          </a:xfrm>
          <a:custGeom>
            <a:avLst/>
            <a:gdLst/>
            <a:ahLst/>
            <a:cxnLst/>
            <a:rect r="r" b="b" t="t" l="l"/>
            <a:pathLst>
              <a:path h="1430715" w="1272036">
                <a:moveTo>
                  <a:pt x="0" y="0"/>
                </a:moveTo>
                <a:lnTo>
                  <a:pt x="1272036" y="0"/>
                </a:lnTo>
                <a:lnTo>
                  <a:pt x="1272036" y="1430715"/>
                </a:lnTo>
                <a:lnTo>
                  <a:pt x="0" y="143071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PRÉ-REQUIS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484041" y="2180120"/>
            <a:ext cx="14889959" cy="6763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Histoire de la virgule</a:t>
            </a:r>
          </a:p>
        </p:txBody>
      </p:sp>
      <p:pic>
        <p:nvPicPr>
          <p:cNvPr name="Picture 13" id="13"/>
          <p:cNvPicPr>
            <a:picLocks noChangeAspect="true"/>
          </p:cNvPicPr>
          <p:nvPr>
            <a:videoFile r:link="rId9"/>
          </p:nvPr>
        </p:nvPicPr>
        <p:blipFill>
          <a:blip r:embed="rId8"/>
          <a:stretch>
            <a:fillRect/>
          </a:stretch>
        </p:blipFill>
        <p:spPr>
          <a:xfrm rot="0">
            <a:off x="1484041" y="3156860"/>
            <a:ext cx="10855478" cy="610144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6326" y="2067442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482371" y="7322439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3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3" y="2099856"/>
                </a:lnTo>
                <a:lnTo>
                  <a:pt x="1637013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218242" y="2136861"/>
            <a:ext cx="15082635" cy="8647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Toutes les fractions décimales peuvent être écrites sous la forme d’un nombre à virgule que l’on appelle nombre décimal.</a:t>
            </a:r>
          </a:p>
          <a:p>
            <a:pPr algn="l">
              <a:lnSpc>
                <a:spcPts val="5315"/>
              </a:lnSpc>
            </a:pPr>
          </a:p>
          <a:p>
            <a:pPr algn="l" marL="819745" indent="-409873" lvl="1">
              <a:lnSpc>
                <a:spcPts val="5315"/>
              </a:lnSpc>
              <a:buFont typeface="Arial"/>
              <a:buChar char="•"/>
            </a:pPr>
            <a:r>
              <a:rPr lang="en-US" b="true" sz="3796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Ici,</a:t>
            </a:r>
            <a:r>
              <a:rPr lang="en-US" b="true" sz="3796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nous avons la fraction : 15/10</a:t>
            </a: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</a:p>
          <a:p>
            <a:pPr algn="l" marL="819745" indent="-409873" lvl="1">
              <a:lnSpc>
                <a:spcPts val="5315"/>
              </a:lnSpc>
              <a:buFont typeface="Arial"/>
              <a:buChar char="•"/>
            </a:pPr>
          </a:p>
          <a:p>
            <a:pPr algn="l">
              <a:lnSpc>
                <a:spcPts val="5315"/>
              </a:lnSpc>
            </a:pPr>
          </a:p>
          <a:p>
            <a:pPr algn="l" marL="819745" indent="-409873" lvl="1">
              <a:lnSpc>
                <a:spcPts val="5315"/>
              </a:lnSpc>
              <a:buFont typeface="Arial"/>
              <a:buChar char="•"/>
            </a:pPr>
            <a:r>
              <a:rPr lang="en-US" b="true" sz="3796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On peut écrire cette fraction sous la forme d’un nombre décimal : 1,5</a:t>
            </a: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297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44"/>
              </a:lnSpc>
            </a:pPr>
            <a:r>
              <a:rPr lang="en-US" sz="59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PASSER DE LA FRACTION DÉCIMALE AU NOMBRE DÉCIMAL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1349798" y="4988192"/>
            <a:ext cx="10396245" cy="1159238"/>
            <a:chOff x="0" y="0"/>
            <a:chExt cx="13861660" cy="154565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684825" y="0"/>
              <a:ext cx="12617553" cy="1545650"/>
            </a:xfrm>
            <a:custGeom>
              <a:avLst/>
              <a:gdLst/>
              <a:ahLst/>
              <a:cxnLst/>
              <a:rect r="r" b="b" t="t" l="l"/>
              <a:pathLst>
                <a:path h="1545650" w="12617553">
                  <a:moveTo>
                    <a:pt x="0" y="0"/>
                  </a:moveTo>
                  <a:lnTo>
                    <a:pt x="12617554" y="0"/>
                  </a:lnTo>
                  <a:lnTo>
                    <a:pt x="12617554" y="1545650"/>
                  </a:lnTo>
                  <a:lnTo>
                    <a:pt x="0" y="15456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  <p:sp>
          <p:nvSpPr>
            <p:cNvPr name="AutoShape 15" id="15"/>
            <p:cNvSpPr/>
            <p:nvPr/>
          </p:nvSpPr>
          <p:spPr>
            <a:xfrm flipV="true">
              <a:off x="1027558" y="1079637"/>
              <a:ext cx="5966044" cy="0"/>
            </a:xfrm>
            <a:prstGeom prst="line">
              <a:avLst/>
            </a:prstGeom>
            <a:ln cap="flat" w="165100">
              <a:solidFill>
                <a:srgbClr val="15B5B0">
                  <a:alpha val="69804"/>
                </a:srgbClr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TextBox 16" id="16"/>
            <p:cNvSpPr txBox="true"/>
            <p:nvPr/>
          </p:nvSpPr>
          <p:spPr>
            <a:xfrm rot="0">
              <a:off x="0" y="-76200"/>
              <a:ext cx="2055117" cy="8366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315"/>
                </a:lnSpc>
                <a:spcBef>
                  <a:spcPct val="0"/>
                </a:spcBef>
              </a:pPr>
              <a:r>
                <a:rPr lang="en-US" sz="3796" spc="75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0</a:t>
              </a:r>
            </a:p>
          </p:txBody>
        </p:sp>
        <p:sp>
          <p:nvSpPr>
            <p:cNvPr name="TextBox 17" id="17"/>
            <p:cNvSpPr txBox="true"/>
            <p:nvPr/>
          </p:nvSpPr>
          <p:spPr>
            <a:xfrm rot="0">
              <a:off x="3937110" y="-76200"/>
              <a:ext cx="2055117" cy="8366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315"/>
                </a:lnSpc>
                <a:spcBef>
                  <a:spcPct val="0"/>
                </a:spcBef>
              </a:pPr>
              <a:r>
                <a:rPr lang="en-US" sz="3796" spc="75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1</a:t>
              </a:r>
            </a:p>
          </p:txBody>
        </p:sp>
        <p:sp>
          <p:nvSpPr>
            <p:cNvPr name="TextBox 18" id="18"/>
            <p:cNvSpPr txBox="true"/>
            <p:nvPr/>
          </p:nvSpPr>
          <p:spPr>
            <a:xfrm rot="0">
              <a:off x="7871826" y="-76200"/>
              <a:ext cx="2055117" cy="8366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315"/>
                </a:lnSpc>
                <a:spcBef>
                  <a:spcPct val="0"/>
                </a:spcBef>
              </a:pPr>
              <a:r>
                <a:rPr lang="en-US" sz="3796" spc="75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2</a:t>
              </a:r>
            </a:p>
          </p:txBody>
        </p:sp>
        <p:sp>
          <p:nvSpPr>
            <p:cNvPr name="TextBox 19" id="19"/>
            <p:cNvSpPr txBox="true"/>
            <p:nvPr/>
          </p:nvSpPr>
          <p:spPr>
            <a:xfrm rot="0">
              <a:off x="11806543" y="-63787"/>
              <a:ext cx="2055117" cy="8366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315"/>
                </a:lnSpc>
                <a:spcBef>
                  <a:spcPct val="0"/>
                </a:spcBef>
              </a:pPr>
              <a:r>
                <a:rPr lang="en-US" sz="3796" spc="75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3</a:t>
              </a:r>
            </a:p>
          </p:txBody>
        </p:sp>
      </p:grpSp>
      <p:pic>
        <p:nvPicPr>
          <p:cNvPr name="Picture 20" id="20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758270" y="6247488"/>
            <a:ext cx="5056253" cy="182191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6326" y="2067442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482371" y="7322439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3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3" y="2099856"/>
                </a:lnTo>
                <a:lnTo>
                  <a:pt x="1637013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028700" y="2142246"/>
            <a:ext cx="16041058" cy="7980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Pour passer de l’écriture fractionnaire à l’écriture décimale, je peux utiliser le tableau de numération.</a:t>
            </a: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</a:p>
        </p:txBody>
      </p:sp>
      <p:pic>
        <p:nvPicPr>
          <p:cNvPr name="Picture 12" id="12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570705" y="3359696"/>
            <a:ext cx="5495942" cy="2412410"/>
          </a:xfrm>
          <a:prstGeom prst="rect">
            <a:avLst/>
          </a:prstGeom>
        </p:spPr>
      </p:pic>
      <p:grpSp>
        <p:nvGrpSpPr>
          <p:cNvPr name="Group 13" id="13"/>
          <p:cNvGrpSpPr/>
          <p:nvPr/>
        </p:nvGrpSpPr>
        <p:grpSpPr>
          <a:xfrm rot="0">
            <a:off x="1028700" y="5582597"/>
            <a:ext cx="11093492" cy="3051486"/>
            <a:chOff x="0" y="0"/>
            <a:chExt cx="14791323" cy="4068648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6907562" y="2569687"/>
              <a:ext cx="976198" cy="1498961"/>
            </a:xfrm>
            <a:custGeom>
              <a:avLst/>
              <a:gdLst/>
              <a:ahLst/>
              <a:cxnLst/>
              <a:rect r="r" b="b" t="t" l="l"/>
              <a:pathLst>
                <a:path h="1498961" w="976198">
                  <a:moveTo>
                    <a:pt x="0" y="0"/>
                  </a:moveTo>
                  <a:lnTo>
                    <a:pt x="976199" y="0"/>
                  </a:lnTo>
                  <a:lnTo>
                    <a:pt x="976199" y="1498961"/>
                  </a:lnTo>
                  <a:lnTo>
                    <a:pt x="0" y="14989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aphicFrame>
        <p:nvGraphicFramePr>
          <p:cNvPr name="Table 14" id="14"/>
          <p:cNvGraphicFramePr>
            <a:graphicFrameLocks noGrp="true"/>
          </p:cNvGraphicFramePr>
          <p:nvPr/>
        </p:nvGraphicFramePr>
        <p:xfrm>
          <a:off x="0" y="0"/>
          <a:ext cx="11093492" cy="2644893"/>
        </p:xfrm>
        <a:graphic>
          <a:graphicData uri="http://schemas.openxmlformats.org/drawingml/2006/table">
            <a:tbl>
              <a:tblPr/>
              <a:tblGrid>
                <a:gridCol w="1848915"/>
                <a:gridCol w="1848915"/>
                <a:gridCol w="1848915"/>
                <a:gridCol w="1848915"/>
                <a:gridCol w="1848915"/>
                <a:gridCol w="1848915"/>
              </a:tblGrid>
              <a:tr h="13015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C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centaines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D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dizaines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U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unités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1/1000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millièmes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1/100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centièmes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1/10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dixièmes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</a:tr>
              <a:tr h="1343326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6999"/>
                        </a:lnSpc>
                        <a:defRPr/>
                      </a:pPr>
                      <a:r>
                        <a:rPr lang="en-US" sz="4999">
                          <a:solidFill>
                            <a:srgbClr val="000000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3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7000"/>
                        </a:lnSpc>
                        <a:defRPr/>
                      </a:pPr>
                      <a:r>
                        <a:rPr lang="en-US" sz="5000">
                          <a:solidFill>
                            <a:srgbClr val="000000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7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7000"/>
                        </a:lnSpc>
                        <a:defRPr/>
                      </a:pPr>
                      <a:r>
                        <a:rPr lang="en-US" sz="5000">
                          <a:solidFill>
                            <a:srgbClr val="000000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5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7000"/>
                        </a:lnSpc>
                        <a:defRPr/>
                      </a:pPr>
                      <a:r>
                        <a:rPr lang="en-US" sz="5000">
                          <a:solidFill>
                            <a:srgbClr val="000000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6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name="TextBox 16" id="16"/>
          <p:cNvSpPr txBox="true"/>
          <p:nvPr/>
        </p:nvSpPr>
        <p:spPr>
          <a:xfrm rot="0">
            <a:off x="3599700" y="422113"/>
            <a:ext cx="13912426" cy="10297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44"/>
              </a:lnSpc>
            </a:pPr>
            <a:r>
              <a:rPr lang="en-US" sz="59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PASSER DE LA FRACTION DÉCIMALE AU NOMBRE DÉCIMAL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2604829" y="3751016"/>
            <a:ext cx="4514555" cy="33573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75"/>
              </a:lnSpc>
            </a:pPr>
            <a:r>
              <a:rPr lang="en-US" sz="3196" spc="63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Je lis trois-mille-six-cent-cinquante-sept-millièmes. </a:t>
            </a:r>
          </a:p>
          <a:p>
            <a:pPr algn="l">
              <a:lnSpc>
                <a:spcPts val="4475"/>
              </a:lnSpc>
            </a:pPr>
            <a:r>
              <a:rPr lang="en-US" sz="3196" spc="63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J’écris 3657 en partant des millièmes. (Je mets le 7 dans les millièmes)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6326" y="2067442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482371" y="7322439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3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3" y="2099856"/>
                </a:lnTo>
                <a:lnTo>
                  <a:pt x="1637013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028700" y="2142246"/>
            <a:ext cx="16041058" cy="7980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Pour passer de l’écriture fractionnaire à l’écriture décimale, je peux observer le dénominateur.</a:t>
            </a: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</a:p>
        </p:txBody>
      </p:sp>
      <p:pic>
        <p:nvPicPr>
          <p:cNvPr name="Picture 12" id="12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1006026" y="4849784"/>
            <a:ext cx="4625298" cy="2267303"/>
          </a:xfrm>
          <a:prstGeom prst="rect">
            <a:avLst/>
          </a:prstGeom>
        </p:spPr>
      </p:pic>
      <p:sp>
        <p:nvSpPr>
          <p:cNvPr name="TextBox 13" id="13"/>
          <p:cNvSpPr txBox="true"/>
          <p:nvPr/>
        </p:nvSpPr>
        <p:spPr>
          <a:xfrm rot="0">
            <a:off x="3599700" y="422113"/>
            <a:ext cx="13912426" cy="10297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44"/>
              </a:lnSpc>
            </a:pPr>
            <a:r>
              <a:rPr lang="en-US" sz="59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PASSER DE LA FRACTION DÉCIMALE AU NOMBRE DÉCIMAL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6279309" y="4280348"/>
            <a:ext cx="10418374" cy="40920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55"/>
              </a:lnSpc>
            </a:pPr>
            <a:r>
              <a:rPr lang="en-US" sz="3896" spc="7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J’ai une fraction en </a:t>
            </a:r>
            <a:r>
              <a:rPr lang="en-US" sz="3896" spc="77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centième</a:t>
            </a:r>
            <a:r>
              <a:rPr lang="en-US" sz="3896" spc="7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(</a:t>
            </a:r>
            <a:r>
              <a:rPr lang="en-US" sz="3896" spc="77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2 zéros au dénominateur</a:t>
            </a:r>
            <a:r>
              <a:rPr lang="en-US" sz="3896" spc="7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) cela signifie que j’ aurai </a:t>
            </a:r>
            <a:r>
              <a:rPr lang="en-US" sz="3896" spc="77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2 chiffres après la virgule</a:t>
            </a:r>
            <a:r>
              <a:rPr lang="en-US" sz="3896" spc="7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. </a:t>
            </a:r>
            <a:r>
              <a:rPr lang="en-US" sz="3896" spc="7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J’écris mon numérateur de manière à ce qu’il n’y ait 2 chiffres après la virgule. </a:t>
            </a:r>
            <a:r>
              <a:rPr lang="en-US" sz="3896" spc="77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Cela donne 3,65</a:t>
            </a:r>
          </a:p>
          <a:p>
            <a:pPr algn="l">
              <a:lnSpc>
                <a:spcPts val="5455"/>
              </a:lnSpc>
            </a:pP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06585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5969187" y="6880398"/>
            <a:ext cx="1732746" cy="1440345"/>
          </a:xfrm>
          <a:custGeom>
            <a:avLst/>
            <a:gdLst/>
            <a:ahLst/>
            <a:cxnLst/>
            <a:rect r="r" b="b" t="t" l="l"/>
            <a:pathLst>
              <a:path h="1440345" w="1732746">
                <a:moveTo>
                  <a:pt x="0" y="0"/>
                </a:moveTo>
                <a:lnTo>
                  <a:pt x="1732745" y="0"/>
                </a:lnTo>
                <a:lnTo>
                  <a:pt x="1732745" y="1440345"/>
                </a:lnTo>
                <a:lnTo>
                  <a:pt x="0" y="144034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pic>
        <p:nvPicPr>
          <p:cNvPr name="Picture 12" id="12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1408790" y="2740324"/>
            <a:ext cx="3687175" cy="1984763"/>
          </a:xfrm>
          <a:prstGeom prst="rect">
            <a:avLst/>
          </a:prstGeom>
        </p:spPr>
      </p:pic>
      <p:sp>
        <p:nvSpPr>
          <p:cNvPr name="TextBox 13" id="13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325274" y="2180120"/>
            <a:ext cx="14889959" cy="6763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Transforme les fractions décimales en nombres décimaux</a:t>
            </a:r>
          </a:p>
        </p:txBody>
      </p:sp>
      <p:pic>
        <p:nvPicPr>
          <p:cNvPr name="Picture 15" id="15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5575042" y="2664234"/>
            <a:ext cx="4085789" cy="2051199"/>
          </a:xfrm>
          <a:prstGeom prst="rect">
            <a:avLst/>
          </a:prstGeom>
        </p:spPr>
      </p:pic>
      <p:pic>
        <p:nvPicPr>
          <p:cNvPr name="Picture 16" id="16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10799401" y="2631016"/>
            <a:ext cx="4484402" cy="2117634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209484" y="4593168"/>
            <a:ext cx="4085789" cy="2051199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5575042" y="4550295"/>
            <a:ext cx="4085789" cy="2051199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10799401" y="4517077"/>
            <a:ext cx="4484402" cy="2117634"/>
          </a:xfrm>
          <a:prstGeom prst="rect">
            <a:avLst/>
          </a:prstGeom>
        </p:spPr>
      </p:pic>
      <p:graphicFrame>
        <p:nvGraphicFramePr>
          <p:cNvPr name="Table 20" id="20"/>
          <p:cNvGraphicFramePr>
            <a:graphicFrameLocks noGrp="true"/>
          </p:cNvGraphicFramePr>
          <p:nvPr/>
        </p:nvGraphicFramePr>
        <p:xfrm>
          <a:off x="3252378" y="6818234"/>
          <a:ext cx="11093492" cy="2644893"/>
        </p:xfrm>
        <a:graphic>
          <a:graphicData uri="http://schemas.openxmlformats.org/drawingml/2006/table">
            <a:tbl>
              <a:tblPr/>
              <a:tblGrid>
                <a:gridCol w="1848915"/>
                <a:gridCol w="1848915"/>
                <a:gridCol w="1819945"/>
                <a:gridCol w="1877886"/>
                <a:gridCol w="1848915"/>
                <a:gridCol w="1848915"/>
              </a:tblGrid>
              <a:tr h="13015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C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centaines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D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dizaines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U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unités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1/1000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millièmes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1/100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centièmes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1/10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dixièmes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</a:tr>
              <a:tr h="1343326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699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70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70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70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name="Freeform 21" id="21"/>
          <p:cNvSpPr/>
          <p:nvPr/>
        </p:nvSpPr>
        <p:spPr>
          <a:xfrm flipH="false" flipV="false" rot="0">
            <a:off x="8404179" y="8635701"/>
            <a:ext cx="732149" cy="1124221"/>
          </a:xfrm>
          <a:custGeom>
            <a:avLst/>
            <a:gdLst/>
            <a:ahLst/>
            <a:cxnLst/>
            <a:rect r="r" b="b" t="t" l="l"/>
            <a:pathLst>
              <a:path h="1124221" w="732149">
                <a:moveTo>
                  <a:pt x="0" y="0"/>
                </a:moveTo>
                <a:lnTo>
                  <a:pt x="732149" y="0"/>
                </a:lnTo>
                <a:lnTo>
                  <a:pt x="732149" y="1124221"/>
                </a:lnTo>
                <a:lnTo>
                  <a:pt x="0" y="1124221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6326" y="2067442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482371" y="7322439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3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3" y="2099856"/>
                </a:lnTo>
                <a:lnTo>
                  <a:pt x="1637013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028700" y="2142246"/>
            <a:ext cx="16041058" cy="7980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Pour passer de l’écriture décimale à l’écriture fractionnaire, je peux utiliser le tableau de numération.</a:t>
            </a: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</a:p>
        </p:txBody>
      </p:sp>
      <p:pic>
        <p:nvPicPr>
          <p:cNvPr name="Picture 12" id="12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1006026" y="3432250"/>
            <a:ext cx="4625298" cy="2267303"/>
          </a:xfrm>
          <a:prstGeom prst="rect">
            <a:avLst/>
          </a:prstGeom>
        </p:spPr>
      </p:pic>
      <p:grpSp>
        <p:nvGrpSpPr>
          <p:cNvPr name="Group 13" id="13"/>
          <p:cNvGrpSpPr/>
          <p:nvPr/>
        </p:nvGrpSpPr>
        <p:grpSpPr>
          <a:xfrm rot="0">
            <a:off x="1028700" y="5582597"/>
            <a:ext cx="11093492" cy="3051486"/>
            <a:chOff x="0" y="0"/>
            <a:chExt cx="14791323" cy="4068648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6907562" y="2569687"/>
              <a:ext cx="976198" cy="1498961"/>
            </a:xfrm>
            <a:custGeom>
              <a:avLst/>
              <a:gdLst/>
              <a:ahLst/>
              <a:cxnLst/>
              <a:rect r="r" b="b" t="t" l="l"/>
              <a:pathLst>
                <a:path h="1498961" w="976198">
                  <a:moveTo>
                    <a:pt x="0" y="0"/>
                  </a:moveTo>
                  <a:lnTo>
                    <a:pt x="976199" y="0"/>
                  </a:lnTo>
                  <a:lnTo>
                    <a:pt x="976199" y="1498961"/>
                  </a:lnTo>
                  <a:lnTo>
                    <a:pt x="0" y="14989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aphicFrame>
        <p:nvGraphicFramePr>
          <p:cNvPr name="Table 14" id="14"/>
          <p:cNvGraphicFramePr>
            <a:graphicFrameLocks noGrp="true"/>
          </p:cNvGraphicFramePr>
          <p:nvPr/>
        </p:nvGraphicFramePr>
        <p:xfrm>
          <a:off x="0" y="0"/>
          <a:ext cx="11093492" cy="2644893"/>
        </p:xfrm>
        <a:graphic>
          <a:graphicData uri="http://schemas.openxmlformats.org/drawingml/2006/table">
            <a:tbl>
              <a:tblPr/>
              <a:tblGrid>
                <a:gridCol w="1848915"/>
                <a:gridCol w="1848915"/>
                <a:gridCol w="1848915"/>
                <a:gridCol w="1848915"/>
                <a:gridCol w="1848915"/>
                <a:gridCol w="1848915"/>
              </a:tblGrid>
              <a:tr h="13015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C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centaines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D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dizaines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U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unités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1/1000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millièmes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1/100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centièmes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1/10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dixièmes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</a:tr>
              <a:tr h="1343326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6999"/>
                        </a:lnSpc>
                        <a:defRPr/>
                      </a:pPr>
                      <a:r>
                        <a:rPr lang="en-US" sz="4999">
                          <a:solidFill>
                            <a:srgbClr val="000000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2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70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7000"/>
                        </a:lnSpc>
                        <a:defRPr/>
                      </a:pPr>
                      <a:r>
                        <a:rPr lang="en-US" sz="5000">
                          <a:solidFill>
                            <a:srgbClr val="000000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6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7000"/>
                        </a:lnSpc>
                        <a:defRPr/>
                      </a:pPr>
                      <a:r>
                        <a:rPr lang="en-US" sz="5000">
                          <a:solidFill>
                            <a:srgbClr val="000000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7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name="TextBox 16" id="16"/>
          <p:cNvSpPr txBox="true"/>
          <p:nvPr/>
        </p:nvSpPr>
        <p:spPr>
          <a:xfrm rot="0">
            <a:off x="3599700" y="422113"/>
            <a:ext cx="13912426" cy="10297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44"/>
              </a:lnSpc>
            </a:pPr>
            <a:r>
              <a:rPr lang="en-US" sz="59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PASSER DU NOMBRE DÉCIMAL À LA FRACTION DÉCIMALE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2604829" y="4032004"/>
            <a:ext cx="4514555" cy="27953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75"/>
              </a:lnSpc>
            </a:pPr>
            <a:r>
              <a:rPr lang="en-US" sz="3196" spc="63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Je rentre 2,76 dans le tableau, </a:t>
            </a:r>
            <a:r>
              <a:rPr lang="en-US" sz="3196" spc="63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cela va jusqu’aux centièmes. Je lis donc 276 centièmes.</a:t>
            </a:r>
          </a:p>
          <a:p>
            <a:pPr algn="l">
              <a:lnSpc>
                <a:spcPts val="4475"/>
              </a:lnSpc>
            </a:pP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6326" y="2067442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482371" y="7322439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3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3" y="2099856"/>
                </a:lnTo>
                <a:lnTo>
                  <a:pt x="1637013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028700" y="2142246"/>
            <a:ext cx="16041058" cy="7980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Pour passer de l’écriture décimale à l’écriture fractionnaire, je peux observer le nombre de chiffres après la virgule.</a:t>
            </a: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</a:p>
        </p:txBody>
      </p:sp>
      <p:pic>
        <p:nvPicPr>
          <p:cNvPr name="Picture 12" id="12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570705" y="4777230"/>
            <a:ext cx="5495942" cy="2412410"/>
          </a:xfrm>
          <a:prstGeom prst="rect">
            <a:avLst/>
          </a:prstGeom>
        </p:spPr>
      </p:pic>
      <p:sp>
        <p:nvSpPr>
          <p:cNvPr name="TextBox 13" id="13"/>
          <p:cNvSpPr txBox="true"/>
          <p:nvPr/>
        </p:nvSpPr>
        <p:spPr>
          <a:xfrm rot="0">
            <a:off x="3599700" y="422113"/>
            <a:ext cx="13912426" cy="10297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44"/>
              </a:lnSpc>
            </a:pPr>
            <a:r>
              <a:rPr lang="en-US" sz="59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PASSER DU NOMBRE DÉCIMAL À LA FRACTION DÉCIMALE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6279309" y="4280348"/>
            <a:ext cx="10418374" cy="40920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55"/>
              </a:lnSpc>
            </a:pPr>
            <a:r>
              <a:rPr lang="en-US" sz="3896" spc="7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J’ai </a:t>
            </a:r>
            <a:r>
              <a:rPr lang="en-US" sz="3896" spc="77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3 chiffres après la virgule</a:t>
            </a:r>
            <a:r>
              <a:rPr lang="en-US" sz="3896" spc="7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: ma fra</a:t>
            </a:r>
            <a:r>
              <a:rPr lang="en-US" sz="3896" spc="7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ction sera alors en </a:t>
            </a:r>
            <a:r>
              <a:rPr lang="en-US" sz="3896" spc="77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millièmes (3 zéros)</a:t>
            </a:r>
            <a:r>
              <a:rPr lang="en-US" sz="3896" spc="7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. </a:t>
            </a:r>
          </a:p>
          <a:p>
            <a:pPr algn="l">
              <a:lnSpc>
                <a:spcPts val="5455"/>
              </a:lnSpc>
            </a:pPr>
            <a:r>
              <a:rPr lang="en-US" sz="3896" spc="7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Je mets donc </a:t>
            </a:r>
            <a:r>
              <a:rPr lang="en-US" sz="3896" spc="77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1000 au dénominateur</a:t>
            </a:r>
            <a:r>
              <a:rPr lang="en-US" sz="3896" spc="7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</a:p>
          <a:p>
            <a:pPr algn="l">
              <a:lnSpc>
                <a:spcPts val="5455"/>
              </a:lnSpc>
            </a:pPr>
            <a:r>
              <a:rPr lang="en-US" sz="3896" spc="7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Je </a:t>
            </a:r>
            <a:r>
              <a:rPr lang="en-US" sz="3896" spc="77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recopie le nombre au numérateur sans la virgule</a:t>
            </a:r>
            <a:r>
              <a:rPr lang="en-US" sz="3896" spc="7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.</a:t>
            </a:r>
          </a:p>
          <a:p>
            <a:pPr algn="l">
              <a:lnSpc>
                <a:spcPts val="5455"/>
              </a:lnSpc>
            </a:pPr>
            <a:r>
              <a:rPr lang="en-US" sz="3896" spc="7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Cela donne : </a:t>
            </a:r>
          </a:p>
        </p:txBody>
      </p:sp>
      <p:pic>
        <p:nvPicPr>
          <p:cNvPr name="Picture 15" id="15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9129992" y="7141055"/>
            <a:ext cx="2176610" cy="185918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06585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5969187" y="6880398"/>
            <a:ext cx="1732746" cy="1440345"/>
          </a:xfrm>
          <a:custGeom>
            <a:avLst/>
            <a:gdLst/>
            <a:ahLst/>
            <a:cxnLst/>
            <a:rect r="r" b="b" t="t" l="l"/>
            <a:pathLst>
              <a:path h="1440345" w="1732746">
                <a:moveTo>
                  <a:pt x="0" y="0"/>
                </a:moveTo>
                <a:lnTo>
                  <a:pt x="1732745" y="0"/>
                </a:lnTo>
                <a:lnTo>
                  <a:pt x="1732745" y="1440345"/>
                </a:lnTo>
                <a:lnTo>
                  <a:pt x="0" y="144034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pic>
        <p:nvPicPr>
          <p:cNvPr name="Picture 12" id="12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1179849" y="3000979"/>
            <a:ext cx="4495201" cy="1457903"/>
          </a:xfrm>
          <a:prstGeom prst="rect">
            <a:avLst/>
          </a:prstGeom>
        </p:spPr>
      </p:pic>
      <p:sp>
        <p:nvSpPr>
          <p:cNvPr name="TextBox 13" id="13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325274" y="2180120"/>
            <a:ext cx="14889959" cy="6763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Transforme les nombres décimaux en fractions décimales</a:t>
            </a:r>
          </a:p>
        </p:txBody>
      </p:sp>
      <p:graphicFrame>
        <p:nvGraphicFramePr>
          <p:cNvPr name="Table 15" id="15"/>
          <p:cNvGraphicFramePr>
            <a:graphicFrameLocks noGrp="true"/>
          </p:cNvGraphicFramePr>
          <p:nvPr/>
        </p:nvGraphicFramePr>
        <p:xfrm>
          <a:off x="3252378" y="6818234"/>
          <a:ext cx="11093492" cy="2644893"/>
        </p:xfrm>
        <a:graphic>
          <a:graphicData uri="http://schemas.openxmlformats.org/drawingml/2006/table">
            <a:tbl>
              <a:tblPr/>
              <a:tblGrid>
                <a:gridCol w="1848915"/>
                <a:gridCol w="1848915"/>
                <a:gridCol w="1819945"/>
                <a:gridCol w="1877886"/>
                <a:gridCol w="1848915"/>
                <a:gridCol w="1848915"/>
              </a:tblGrid>
              <a:tr h="13015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C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centaines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D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dizaines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U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unités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1/1000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millièmes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1/100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centièmes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1/10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dixièmes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</a:tr>
              <a:tr h="1343326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699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70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70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70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name="Freeform 16" id="16"/>
          <p:cNvSpPr/>
          <p:nvPr/>
        </p:nvSpPr>
        <p:spPr>
          <a:xfrm flipH="false" flipV="false" rot="0">
            <a:off x="8404179" y="8635701"/>
            <a:ext cx="732149" cy="1124221"/>
          </a:xfrm>
          <a:custGeom>
            <a:avLst/>
            <a:gdLst/>
            <a:ahLst/>
            <a:cxnLst/>
            <a:rect r="r" b="b" t="t" l="l"/>
            <a:pathLst>
              <a:path h="1124221" w="732149">
                <a:moveTo>
                  <a:pt x="0" y="0"/>
                </a:moveTo>
                <a:lnTo>
                  <a:pt x="732149" y="0"/>
                </a:lnTo>
                <a:lnTo>
                  <a:pt x="732149" y="1124221"/>
                </a:lnTo>
                <a:lnTo>
                  <a:pt x="0" y="112422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7" id="17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5913595" y="2960481"/>
            <a:ext cx="4981170" cy="1538898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1362617" y="2919984"/>
            <a:ext cx="5467138" cy="1619893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1179849" y="4414549"/>
            <a:ext cx="4495201" cy="1457903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5913595" y="4374052"/>
            <a:ext cx="4981170" cy="1538898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11362617" y="4333554"/>
            <a:ext cx="5467138" cy="1619893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664791" y="1426287"/>
            <a:ext cx="13047897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9"/>
              </a:lnSpc>
            </a:pPr>
          </a:p>
        </p:txBody>
      </p:sp>
      <p:grpSp>
        <p:nvGrpSpPr>
          <p:cNvPr name="Group 3" id="3"/>
          <p:cNvGrpSpPr/>
          <p:nvPr/>
        </p:nvGrpSpPr>
        <p:grpSpPr>
          <a:xfrm rot="0">
            <a:off x="606585" y="2014233"/>
            <a:ext cx="16905541" cy="7491201"/>
            <a:chOff x="0" y="0"/>
            <a:chExt cx="4452488" cy="197299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52488" cy="1972991"/>
            </a:xfrm>
            <a:custGeom>
              <a:avLst/>
              <a:gdLst/>
              <a:ahLst/>
              <a:cxnLst/>
              <a:rect r="r" b="b" t="t" l="l"/>
              <a:pathLst>
                <a:path h="1972991" w="4452488">
                  <a:moveTo>
                    <a:pt x="26103" y="0"/>
                  </a:moveTo>
                  <a:lnTo>
                    <a:pt x="4426385" y="0"/>
                  </a:lnTo>
                  <a:cubicBezTo>
                    <a:pt x="4433308" y="0"/>
                    <a:pt x="4439948" y="2750"/>
                    <a:pt x="4444843" y="7645"/>
                  </a:cubicBezTo>
                  <a:cubicBezTo>
                    <a:pt x="4449738" y="12541"/>
                    <a:pt x="4452488" y="19180"/>
                    <a:pt x="4452488" y="26103"/>
                  </a:cubicBezTo>
                  <a:lnTo>
                    <a:pt x="4452488" y="1946888"/>
                  </a:lnTo>
                  <a:cubicBezTo>
                    <a:pt x="4452488" y="1961305"/>
                    <a:pt x="4440801" y="1972991"/>
                    <a:pt x="4426385" y="1972991"/>
                  </a:cubicBezTo>
                  <a:lnTo>
                    <a:pt x="26103" y="1972991"/>
                  </a:lnTo>
                  <a:cubicBezTo>
                    <a:pt x="11687" y="1972991"/>
                    <a:pt x="0" y="1961305"/>
                    <a:pt x="0" y="1946888"/>
                  </a:cubicBezTo>
                  <a:lnTo>
                    <a:pt x="0" y="26103"/>
                  </a:lnTo>
                  <a:cubicBezTo>
                    <a:pt x="0" y="11687"/>
                    <a:pt x="11687" y="0"/>
                    <a:pt x="26103" y="0"/>
                  </a:cubicBezTo>
                  <a:close/>
                </a:path>
              </a:pathLst>
            </a:custGeom>
            <a:solidFill>
              <a:srgbClr val="DC3C4D">
                <a:alpha val="7843"/>
              </a:srgbClr>
            </a:solidFill>
            <a:ln w="66675" cap="rnd">
              <a:solidFill>
                <a:srgbClr val="000000">
                  <a:alpha val="7843"/>
                </a:srgbClr>
              </a:solidFill>
              <a:prstDash val="sysDot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452488" cy="20110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21607" y="187419"/>
            <a:ext cx="1730906" cy="1826814"/>
          </a:xfrm>
          <a:custGeom>
            <a:avLst/>
            <a:gdLst/>
            <a:ahLst/>
            <a:cxnLst/>
            <a:rect r="r" b="b" t="t" l="l"/>
            <a:pathLst>
              <a:path h="1826814" w="1730906">
                <a:moveTo>
                  <a:pt x="0" y="0"/>
                </a:moveTo>
                <a:lnTo>
                  <a:pt x="1730905" y="0"/>
                </a:lnTo>
                <a:lnTo>
                  <a:pt x="1730905" y="1826814"/>
                </a:lnTo>
                <a:lnTo>
                  <a:pt x="0" y="182681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5265510" y="7637934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0" y="0"/>
                </a:moveTo>
                <a:lnTo>
                  <a:pt x="2246616" y="0"/>
                </a:lnTo>
                <a:lnTo>
                  <a:pt x="2246616" y="1867500"/>
                </a:lnTo>
                <a:lnTo>
                  <a:pt x="0" y="18675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L’ESSENTIEL À RETENIR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DAGxJwWmdIM</dc:identifier>
  <dcterms:modified xsi:type="dcterms:W3CDTF">2011-08-01T06:04:30Z</dcterms:modified>
  <cp:revision>1</cp:revision>
  <dc:title>Nombres et calculs</dc:title>
</cp:coreProperties>
</file>