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6.jpeg" Type="http://schemas.openxmlformats.org/officeDocument/2006/relationships/image"/><Relationship Id="rId9" Target="https://www.youtube.com/watch?v=8zMgU_HrfH4" TargetMode="External" Type="http://schemas.openxmlformats.org/officeDocument/2006/relationships/video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png" Type="http://schemas.openxmlformats.org/officeDocument/2006/relationships/image"/><Relationship Id="rId12" Target="../media/image48.png" Type="http://schemas.openxmlformats.org/officeDocument/2006/relationships/image"/><Relationship Id="rId13" Target="../media/image49.png" Type="http://schemas.openxmlformats.org/officeDocument/2006/relationships/image"/><Relationship Id="rId14" Target="../media/image50.png" Type="http://schemas.openxmlformats.org/officeDocument/2006/relationships/image"/><Relationship Id="rId15" Target="../media/image36.png" Type="http://schemas.openxmlformats.org/officeDocument/2006/relationships/image"/><Relationship Id="rId16" Target="../media/image37.svg" Type="http://schemas.openxmlformats.org/officeDocument/2006/relationships/image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11.pn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55.png" Type="http://schemas.openxmlformats.org/officeDocument/2006/relationships/image"/><Relationship Id="rId13" Target="../media/image56.png" Type="http://schemas.openxmlformats.org/officeDocument/2006/relationships/image"/><Relationship Id="rId14" Target="../media/image57.png" Type="http://schemas.openxmlformats.org/officeDocument/2006/relationships/image"/><Relationship Id="rId15" Target="../media/image58.png" Type="http://schemas.openxmlformats.org/officeDocument/2006/relationships/image"/><Relationship Id="rId16" Target="../media/image59.png" Type="http://schemas.openxmlformats.org/officeDocument/2006/relationships/image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11.pn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Relationship Id="rId6" Target="../media/image64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1472067"/>
            <a:ext cx="17422424" cy="4323320"/>
            <a:chOff x="0" y="0"/>
            <a:chExt cx="23229898" cy="57644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Passer de la fraction décimale au nombre décimal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49718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47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les fractions décimales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Passer de la fraction décimale au nombre décimal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Passer du nombre décimal à la fraction décimale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380670" y="7039677"/>
            <a:ext cx="1487807" cy="1990445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5283724" y="6970776"/>
            <a:ext cx="1940181" cy="1990445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84007" y="3969275"/>
            <a:ext cx="5467736" cy="2300546"/>
          </a:xfrm>
          <a:custGeom>
            <a:avLst/>
            <a:gdLst/>
            <a:ahLst/>
            <a:cxnLst/>
            <a:rect r="r" b="b" t="t" l="l"/>
            <a:pathLst>
              <a:path h="2300546" w="5467736">
                <a:moveTo>
                  <a:pt x="0" y="0"/>
                </a:moveTo>
                <a:lnTo>
                  <a:pt x="5467736" y="0"/>
                </a:lnTo>
                <a:lnTo>
                  <a:pt x="5467736" y="2300546"/>
                </a:lnTo>
                <a:lnTo>
                  <a:pt x="0" y="2300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87610" y="4034793"/>
            <a:ext cx="2207620" cy="2163171"/>
          </a:xfrm>
          <a:custGeom>
            <a:avLst/>
            <a:gdLst/>
            <a:ahLst/>
            <a:cxnLst/>
            <a:rect r="r" b="b" t="t" l="l"/>
            <a:pathLst>
              <a:path h="2163171" w="2207620">
                <a:moveTo>
                  <a:pt x="0" y="0"/>
                </a:moveTo>
                <a:lnTo>
                  <a:pt x="2207620" y="0"/>
                </a:lnTo>
                <a:lnTo>
                  <a:pt x="2207620" y="2163171"/>
                </a:lnTo>
                <a:lnTo>
                  <a:pt x="0" y="21631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582222" y="6714580"/>
            <a:ext cx="2733868" cy="2752986"/>
          </a:xfrm>
          <a:custGeom>
            <a:avLst/>
            <a:gdLst/>
            <a:ahLst/>
            <a:cxnLst/>
            <a:rect r="r" b="b" t="t" l="l"/>
            <a:pathLst>
              <a:path h="2752986" w="2733868">
                <a:moveTo>
                  <a:pt x="0" y="0"/>
                </a:moveTo>
                <a:lnTo>
                  <a:pt x="2733867" y="0"/>
                </a:lnTo>
                <a:lnTo>
                  <a:pt x="2733867" y="2752985"/>
                </a:lnTo>
                <a:lnTo>
                  <a:pt x="0" y="27529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91420" y="6811497"/>
            <a:ext cx="5777174" cy="2446803"/>
          </a:xfrm>
          <a:custGeom>
            <a:avLst/>
            <a:gdLst/>
            <a:ahLst/>
            <a:cxnLst/>
            <a:rect r="r" b="b" t="t" l="l"/>
            <a:pathLst>
              <a:path h="2446803" w="5777174">
                <a:moveTo>
                  <a:pt x="0" y="0"/>
                </a:moveTo>
                <a:lnTo>
                  <a:pt x="5777174" y="0"/>
                </a:lnTo>
                <a:lnTo>
                  <a:pt x="5777174" y="2446803"/>
                </a:lnTo>
                <a:lnTo>
                  <a:pt x="0" y="24468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Qu’est-ce-qu’une fraction décimale 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6075" y="3184534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fractions sont représentées 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608671" y="4983320"/>
            <a:ext cx="5650629" cy="684494"/>
            <a:chOff x="0" y="0"/>
            <a:chExt cx="7534173" cy="91265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213573"/>
              <a:ext cx="7534173" cy="699086"/>
            </a:xfrm>
            <a:custGeom>
              <a:avLst/>
              <a:gdLst/>
              <a:ahLst/>
              <a:cxnLst/>
              <a:rect r="r" b="b" t="t" l="l"/>
              <a:pathLst>
                <a:path h="699086" w="7534173">
                  <a:moveTo>
                    <a:pt x="0" y="0"/>
                  </a:moveTo>
                  <a:lnTo>
                    <a:pt x="7534173" y="0"/>
                  </a:lnTo>
                  <a:lnTo>
                    <a:pt x="7534173" y="699086"/>
                  </a:lnTo>
                  <a:lnTo>
                    <a:pt x="0" y="699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-9118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03846" y="1211"/>
              <a:ext cx="269668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0</a:t>
              </a:r>
            </a:p>
          </p:txBody>
        </p:sp>
        <p:sp>
          <p:nvSpPr>
            <p:cNvPr name="AutoShape 25" id="25"/>
            <p:cNvSpPr/>
            <p:nvPr/>
          </p:nvSpPr>
          <p:spPr>
            <a:xfrm>
              <a:off x="238680" y="690721"/>
              <a:ext cx="4044058" cy="0"/>
            </a:xfrm>
            <a:prstGeom prst="line">
              <a:avLst/>
            </a:prstGeom>
            <a:ln cap="flat" w="165100">
              <a:solidFill>
                <a:srgbClr val="15B5B0">
                  <a:alpha val="6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6" id="26"/>
            <p:cNvSpPr txBox="true"/>
            <p:nvPr/>
          </p:nvSpPr>
          <p:spPr>
            <a:xfrm rot="0">
              <a:off x="1882734" y="-43843"/>
              <a:ext cx="142761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1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3619483" y="-57150"/>
              <a:ext cx="295207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2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5339081" y="-43843"/>
              <a:ext cx="251087" cy="606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3"/>
                </a:lnSpc>
                <a:spcBef>
                  <a:spcPct val="0"/>
                </a:spcBef>
              </a:pPr>
              <a:r>
                <a:rPr lang="en-US" sz="2745" spc="5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4041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Histoire de la virgule</a:t>
            </a:r>
          </a:p>
        </p:txBody>
      </p:sp>
      <p:pic>
        <p:nvPicPr>
          <p:cNvPr name="Picture 13" id="13"/>
          <p:cNvPicPr>
            <a:picLocks noChangeAspect="true"/>
          </p:cNvPicPr>
          <p:nvPr>
            <a:videoFile r:link="rId9"/>
          </p:nvPr>
        </p:nvPicPr>
        <p:blipFill>
          <a:blip r:embed="rId8"/>
          <a:stretch>
            <a:fillRect/>
          </a:stretch>
        </p:blipFill>
        <p:spPr>
          <a:xfrm rot="0">
            <a:off x="1484041" y="3156860"/>
            <a:ext cx="10855478" cy="6101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18242" y="2136861"/>
            <a:ext cx="15082635" cy="8647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Toutes les fractions décimales peuvent être écrites sous la forme d’un nombre à virgule que l’on appelle nombre décimal.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Ici,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nous avons la fraction : 15/10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écrire cette fraction sous la forme d’un nombre décimal : 1,5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49798" y="4988192"/>
            <a:ext cx="10396245" cy="1159238"/>
            <a:chOff x="0" y="0"/>
            <a:chExt cx="13861660" cy="15456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84825" y="0"/>
              <a:ext cx="12617553" cy="1545650"/>
            </a:xfrm>
            <a:custGeom>
              <a:avLst/>
              <a:gdLst/>
              <a:ahLst/>
              <a:cxnLst/>
              <a:rect r="r" b="b" t="t" l="l"/>
              <a:pathLst>
                <a:path h="1545650" w="12617553">
                  <a:moveTo>
                    <a:pt x="0" y="0"/>
                  </a:moveTo>
                  <a:lnTo>
                    <a:pt x="12617554" y="0"/>
                  </a:lnTo>
                  <a:lnTo>
                    <a:pt x="12617554" y="1545650"/>
                  </a:lnTo>
                  <a:lnTo>
                    <a:pt x="0" y="1545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AutoShape 15" id="15"/>
            <p:cNvSpPr/>
            <p:nvPr/>
          </p:nvSpPr>
          <p:spPr>
            <a:xfrm flipV="true">
              <a:off x="1027558" y="1079637"/>
              <a:ext cx="5966044" cy="0"/>
            </a:xfrm>
            <a:prstGeom prst="line">
              <a:avLst/>
            </a:prstGeom>
            <a:ln cap="flat" w="165100">
              <a:solidFill>
                <a:srgbClr val="15B5B0">
                  <a:alpha val="6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0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937110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7871826" y="-76200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1806543" y="-63787"/>
              <a:ext cx="2055117" cy="83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15"/>
                </a:lnSpc>
                <a:spcBef>
                  <a:spcPct val="0"/>
                </a:spcBef>
              </a:pPr>
              <a:r>
                <a:rPr lang="en-US" sz="3796" spc="75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</a:t>
              </a:r>
            </a:p>
          </p:txBody>
        </p:sp>
      </p:grpSp>
      <p:pic>
        <p:nvPicPr>
          <p:cNvPr name="Picture 20" id="2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758270" y="6247488"/>
            <a:ext cx="5056253" cy="18219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fractionnaire à l’écriture décimale, je peux utiliser le tableau de numération.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3432250"/>
            <a:ext cx="4625298" cy="2267303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1028700" y="5582597"/>
            <a:ext cx="11093492" cy="3004630"/>
            <a:chOff x="0" y="0"/>
            <a:chExt cx="14791323" cy="400617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8281996" y="2507212"/>
              <a:ext cx="976198" cy="1498961"/>
            </a:xfrm>
            <a:custGeom>
              <a:avLst/>
              <a:gdLst/>
              <a:ahLst/>
              <a:cxnLst/>
              <a:rect r="r" b="b" t="t" l="l"/>
              <a:pathLst>
                <a:path h="1498961" w="976198">
                  <a:moveTo>
                    <a:pt x="0" y="0"/>
                  </a:moveTo>
                  <a:lnTo>
                    <a:pt x="976199" y="0"/>
                  </a:lnTo>
                  <a:lnTo>
                    <a:pt x="976199" y="1498961"/>
                  </a:lnTo>
                  <a:lnTo>
                    <a:pt x="0" y="1498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0" y="0"/>
          <a:ext cx="11093492" cy="26448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218698"/>
                <a:gridCol w="2218698"/>
                <a:gridCol w="2218698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04829" y="3751016"/>
            <a:ext cx="4514555" cy="3357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lis trois-cent-soixante-cinq-centièmes. </a:t>
            </a:r>
          </a:p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J’écris 365 en partant des centièmes. (Je mets le 5 dans les centièmes)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fractionnaire à l’écriture décimale, je peux observer le dénominateur.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4849784"/>
            <a:ext cx="4625298" cy="226730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DE LA FRACTION DÉCIMALE AU NOMBRE DÉCIMAL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79309" y="4280348"/>
            <a:ext cx="10418374" cy="4092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J’ai une fraction en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centième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zéros au dénominateur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cela signifie que j’ aurai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chiffres après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J’écris mon numérateur de manière à ce qu’il n’y ait 2 chiffres après la virgule.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Cela donne 3,65</a:t>
            </a:r>
          </a:p>
          <a:p>
            <a:pPr algn="l">
              <a:lnSpc>
                <a:spcPts val="5455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408790" y="2740324"/>
            <a:ext cx="3687175" cy="198476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fractions décimales en nombres décimaux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575042" y="2664234"/>
            <a:ext cx="4085789" cy="2051199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998708" y="2664234"/>
            <a:ext cx="4085789" cy="205119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209484" y="4593168"/>
            <a:ext cx="4085789" cy="2051199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575042" y="4550295"/>
            <a:ext cx="4085789" cy="2051199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0998708" y="4550295"/>
            <a:ext cx="4085789" cy="2051199"/>
          </a:xfrm>
          <a:prstGeom prst="rect">
            <a:avLst/>
          </a:prstGeom>
        </p:spPr>
      </p:pic>
      <p:graphicFrame>
        <p:nvGraphicFramePr>
          <p:cNvPr name="Table 20" id="20"/>
          <p:cNvGraphicFramePr>
            <a:graphicFrameLocks noGrp="true"/>
          </p:cNvGraphicFramePr>
          <p:nvPr/>
        </p:nvGraphicFramePr>
        <p:xfrm>
          <a:off x="3252378" y="6818234"/>
          <a:ext cx="11093492" cy="26448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21" id="21"/>
          <p:cNvSpPr/>
          <p:nvPr/>
        </p:nvSpPr>
        <p:spPr>
          <a:xfrm flipH="false" flipV="false" rot="0">
            <a:off x="9499669" y="8635701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décimale à l’écriture fractionnaire, je peux utiliser le tableau de numération.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3432250"/>
            <a:ext cx="4625298" cy="2267303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1028700" y="5582597"/>
            <a:ext cx="11093492" cy="3004630"/>
            <a:chOff x="0" y="0"/>
            <a:chExt cx="14791323" cy="400617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8313233" y="2507212"/>
              <a:ext cx="976198" cy="1498961"/>
            </a:xfrm>
            <a:custGeom>
              <a:avLst/>
              <a:gdLst/>
              <a:ahLst/>
              <a:cxnLst/>
              <a:rect r="r" b="b" t="t" l="l"/>
              <a:pathLst>
                <a:path h="1498961" w="976198">
                  <a:moveTo>
                    <a:pt x="0" y="0"/>
                  </a:moveTo>
                  <a:lnTo>
                    <a:pt x="976199" y="0"/>
                  </a:lnTo>
                  <a:lnTo>
                    <a:pt x="976199" y="1498961"/>
                  </a:lnTo>
                  <a:lnTo>
                    <a:pt x="0" y="1498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0" y="0"/>
          <a:ext cx="11093492" cy="26448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218698"/>
                <a:gridCol w="2218698"/>
                <a:gridCol w="2218698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DU NOMBRE DÉCIMAL À LA FRACTION DÉCIMALE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04829" y="4032004"/>
            <a:ext cx="4514555" cy="2795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rentre 2,76 dans le tableau, </a:t>
            </a:r>
            <a:r>
              <a:rPr lang="en-US" sz="3196" spc="6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cela va jusqu’aux centièmes. Je lis donc 276 centièmes.</a:t>
            </a:r>
          </a:p>
          <a:p>
            <a:pPr algn="l">
              <a:lnSpc>
                <a:spcPts val="447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42246"/>
            <a:ext cx="16041058" cy="798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passer de l’écriture décimale à l’écriture fractionnaire, je peux observer le nombre de chiffres après la virgule.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06026" y="4849784"/>
            <a:ext cx="4625298" cy="226730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PASSER DU NOMBRE DÉCIMAL À LA FRACTION DÉCIMALE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79309" y="4280348"/>
            <a:ext cx="10418374" cy="4092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J’ai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2chiffres après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ma fra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ction sera alors en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centièmes (2 zéros)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mets donc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100 au dénominateur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</a:t>
            </a:r>
            <a:r>
              <a:rPr lang="en-US" sz="3896" spc="7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recopie le nombre au numérateur sans la virgule</a:t>
            </a: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Cela donne :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9343118" y="7172797"/>
            <a:ext cx="1750358" cy="17957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79849" y="3000979"/>
            <a:ext cx="4495201" cy="145790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nombres décimaux en fractions décimales</a:t>
            </a:r>
          </a:p>
        </p:txBody>
      </p: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3252378" y="6818234"/>
          <a:ext cx="11093492" cy="26448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6" id="16"/>
          <p:cNvSpPr/>
          <p:nvPr/>
        </p:nvSpPr>
        <p:spPr>
          <a:xfrm flipH="false" flipV="false" rot="0">
            <a:off x="9499669" y="8696190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0"/>
                </a:lnTo>
                <a:lnTo>
                  <a:pt x="0" y="1124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5913595" y="2960481"/>
            <a:ext cx="4981170" cy="1538898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1605602" y="2960481"/>
            <a:ext cx="4981170" cy="1538898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36865" y="4374052"/>
            <a:ext cx="4981170" cy="153889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5913595" y="4374052"/>
            <a:ext cx="4981170" cy="1538898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1605602" y="4374052"/>
            <a:ext cx="4981170" cy="15388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