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Handy Casual" charset="1" panose="00000500000000000000"/>
      <p:regular r:id="rId14"/>
    </p:embeddedFont>
    <p:embeddedFont>
      <p:font typeface="Glacial Indifference Bold" charset="1" panose="00000800000000000000"/>
      <p:regular r:id="rId15"/>
    </p:embeddedFont>
    <p:embeddedFont>
      <p:font typeface="Sondos Bold" charset="1" panose="00000800000000000000"/>
      <p:regular r:id="rId16"/>
    </p:embeddedFont>
    <p:embeddedFont>
      <p:font typeface="Glacial Indifference" charset="1" panose="00000000000000000000"/>
      <p:regular r:id="rId17"/>
    </p:embeddedFont>
    <p:embeddedFont>
      <p:font typeface="Glacial Indifference Italics" charset="1" panose="000000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1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29.png" Type="http://schemas.openxmlformats.org/officeDocument/2006/relationships/image"/><Relationship Id="rId7" Target="../media/image3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1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29.png" Type="http://schemas.openxmlformats.org/officeDocument/2006/relationships/image"/><Relationship Id="rId7" Target="../media/image3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33.png" Type="http://schemas.openxmlformats.org/officeDocument/2006/relationships/image"/><Relationship Id="rId5" Target="../media/image34.svg" Type="http://schemas.openxmlformats.org/officeDocument/2006/relationships/image"/><Relationship Id="rId6" Target="../media/image35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5503675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60" y="0"/>
                </a:lnTo>
                <a:lnTo>
                  <a:pt x="753960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3446665" y="2558120"/>
            <a:ext cx="11739425" cy="2165966"/>
            <a:chOff x="0" y="0"/>
            <a:chExt cx="15652567" cy="2887954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257253"/>
              <a:ext cx="15652567" cy="16230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Multiplier des entiers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017392" y="2095365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775044"/>
            <a:ext cx="12511528" cy="4008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CALCUL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Multiplier un nombre entier par un nombre à un chiffre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Mult</a:t>
            </a: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iplier un nombre entier par un nombre à plusieurs chiffres</a:t>
            </a: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04750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2622439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0" y="0"/>
                </a:moveTo>
                <a:lnTo>
                  <a:pt x="1637012" y="0"/>
                </a:lnTo>
                <a:lnTo>
                  <a:pt x="1637012" y="2099855"/>
                </a:lnTo>
                <a:lnTo>
                  <a:pt x="0" y="20998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001408" y="2546239"/>
            <a:ext cx="5902935" cy="39516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Calcul mental 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 x 10 = .........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23 x 10 = .........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567 x 100 = .........</a:t>
            </a: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001408" y="5844543"/>
            <a:ext cx="5902935" cy="3289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 x 30 = .........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23 x 20 = .........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50 x 40  = .........</a:t>
            </a: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2656043" y="2515784"/>
            <a:ext cx="5902935" cy="46135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Multiplier par 20, c’est multiplier par 2 et ajouter un 0 (qui correspond à la multiplication par 10).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7 x 20 = 140 </a:t>
            </a:r>
          </a:p>
          <a:p>
            <a:pPr algn="l">
              <a:lnSpc>
                <a:spcPts val="5306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860771" y="2423356"/>
            <a:ext cx="15280798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Multiplication = calcul du PRODUIT de deux nombres.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84706" y="3488133"/>
            <a:ext cx="16673232" cy="649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Poser une multiplication =&gt; nombre avec le plus de chiffres en haut.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MULTIPLIER DES ENTIERS PAR UN NOMBRE À UN CHIFFRE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4271564"/>
            <a:ext cx="632154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287 x 3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982184" y="4664251"/>
            <a:ext cx="3990219" cy="1314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   2   8   7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44449" y="6272798"/>
            <a:ext cx="4727955" cy="1314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x               3</a:t>
            </a:r>
          </a:p>
        </p:txBody>
      </p:sp>
      <p:sp>
        <p:nvSpPr>
          <p:cNvPr name="AutoShape 17" id="17"/>
          <p:cNvSpPr/>
          <p:nvPr/>
        </p:nvSpPr>
        <p:spPr>
          <a:xfrm>
            <a:off x="10982046" y="8104869"/>
            <a:ext cx="3990496" cy="0"/>
          </a:xfrm>
          <a:prstGeom prst="line">
            <a:avLst/>
          </a:prstGeom>
          <a:ln cap="flat" w="95250">
            <a:solidFill>
              <a:srgbClr val="60709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8" id="18"/>
          <p:cNvSpPr txBox="true"/>
          <p:nvPr/>
        </p:nvSpPr>
        <p:spPr>
          <a:xfrm rot="0">
            <a:off x="13678759" y="7952469"/>
            <a:ext cx="1196636" cy="1314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220584" y="5271128"/>
            <a:ext cx="3503917" cy="703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en-US" b="true" sz="410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      2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31339" y="5509842"/>
            <a:ext cx="7157374" cy="1724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06"/>
              </a:lnSpc>
            </a:pPr>
            <a:r>
              <a:rPr lang="en-US" sz="3290" spc="6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Faire le produite de 7 par 3</a:t>
            </a:r>
          </a:p>
          <a:p>
            <a:pPr algn="l">
              <a:lnSpc>
                <a:spcPts val="4606"/>
              </a:lnSpc>
            </a:pPr>
            <a:r>
              <a:rPr lang="en-US" sz="3290" spc="6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=&gt; 7 x 3 = 21</a:t>
            </a:r>
          </a:p>
          <a:p>
            <a:pPr algn="l">
              <a:lnSpc>
                <a:spcPts val="4606"/>
              </a:lnSpc>
            </a:pPr>
            <a:r>
              <a:rPr lang="en-US" sz="3290" spc="6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pose 1 et on retient 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162773" y="7952469"/>
            <a:ext cx="2114305" cy="1314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483980" y="7952469"/>
            <a:ext cx="1124446" cy="1314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8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140229" y="7294064"/>
            <a:ext cx="7157374" cy="2304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06"/>
              </a:lnSpc>
            </a:pPr>
            <a:r>
              <a:rPr lang="en-US" sz="3290" spc="6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Faire le produite de 8 par 3</a:t>
            </a:r>
          </a:p>
          <a:p>
            <a:pPr algn="l">
              <a:lnSpc>
                <a:spcPts val="4606"/>
              </a:lnSpc>
            </a:pPr>
            <a:r>
              <a:rPr lang="en-US" sz="3290" spc="6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=&gt; 8 x 3 = 24 PLUS 2 = 26</a:t>
            </a:r>
          </a:p>
          <a:p>
            <a:pPr algn="l">
              <a:lnSpc>
                <a:spcPts val="4606"/>
              </a:lnSpc>
            </a:pPr>
            <a:r>
              <a:rPr lang="en-US" sz="3290" spc="6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pose 6 et on retient 2</a:t>
            </a:r>
          </a:p>
          <a:p>
            <a:pPr algn="l">
              <a:lnSpc>
                <a:spcPts val="4606"/>
              </a:lnSpc>
            </a:pPr>
            <a:r>
              <a:rPr lang="en-US" sz="3290" spc="6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...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260113" y="5911244"/>
            <a:ext cx="3424859" cy="689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11"/>
              </a:lnSpc>
              <a:spcBef>
                <a:spcPct val="0"/>
              </a:spcBef>
            </a:pPr>
            <a:r>
              <a:rPr lang="en-US" b="true" sz="4007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      2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7045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246033" y="2365629"/>
            <a:ext cx="14889959" cy="27497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Pose et effectue les calculs suivants.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a) 6 x 87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b) 324 x 2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c) 786 x 5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25274" y="3509167"/>
            <a:ext cx="5044209" cy="39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9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884706" y="2266551"/>
            <a:ext cx="15280798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Distributivité de la multiplication :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27 x 24 = (27x20) + (27x4)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41163"/>
            <a:ext cx="13912426" cy="904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64"/>
              </a:lnSpc>
            </a:pPr>
            <a:r>
              <a:rPr lang="en-US" sz="5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MULTIPLIER DES ENTIERS PAR UN NOMBRE À PLUSIEURS CHIFFRES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06585" y="3730411"/>
            <a:ext cx="632154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287 x 23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423187" y="2330818"/>
            <a:ext cx="3990219" cy="1314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   2   8   7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685452" y="3939366"/>
            <a:ext cx="4727955" cy="1352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x           </a:t>
            </a:r>
            <a:r>
              <a:rPr lang="en-US" b="true" sz="7894">
                <a:solidFill>
                  <a:srgbClr val="CC1006"/>
                </a:solidFill>
                <a:latin typeface="Sondos Bold"/>
                <a:ea typeface="Sondos Bold"/>
                <a:cs typeface="Sondos Bold"/>
                <a:sym typeface="Sondos Bold"/>
              </a:rPr>
              <a:t>2</a:t>
            </a:r>
            <a:r>
              <a:rPr lang="en-US" b="true" sz="7894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  3</a:t>
            </a:r>
          </a:p>
        </p:txBody>
      </p:sp>
      <p:sp>
        <p:nvSpPr>
          <p:cNvPr name="AutoShape 16" id="16"/>
          <p:cNvSpPr/>
          <p:nvPr/>
        </p:nvSpPr>
        <p:spPr>
          <a:xfrm>
            <a:off x="10423049" y="5771437"/>
            <a:ext cx="3990496" cy="0"/>
          </a:xfrm>
          <a:prstGeom prst="line">
            <a:avLst/>
          </a:prstGeom>
          <a:ln cap="flat" w="95250">
            <a:solidFill>
              <a:srgbClr val="60709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7" id="17"/>
          <p:cNvSpPr txBox="true"/>
          <p:nvPr/>
        </p:nvSpPr>
        <p:spPr>
          <a:xfrm rot="0">
            <a:off x="13119762" y="5619037"/>
            <a:ext cx="1196636" cy="1314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661587" y="2937696"/>
            <a:ext cx="3503917" cy="703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en-US" b="true" sz="4100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      2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84706" y="4628408"/>
            <a:ext cx="7157374" cy="1724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06"/>
              </a:lnSpc>
            </a:pPr>
            <a:r>
              <a:rPr lang="en-US" sz="3290" spc="6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commence par faire le produit de 287 x 3 = 861</a:t>
            </a:r>
          </a:p>
          <a:p>
            <a:pPr algn="l">
              <a:lnSpc>
                <a:spcPts val="4606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11603776" y="5619037"/>
            <a:ext cx="2114305" cy="1314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6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924983" y="5619037"/>
            <a:ext cx="1124446" cy="1314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8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84706" y="6213924"/>
            <a:ext cx="7157374" cy="114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06"/>
              </a:lnSpc>
            </a:pPr>
            <a:r>
              <a:rPr lang="en-US" sz="3290" spc="6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fait le produit de 287 x 20. On met un 0 puis on fait 287 x 2.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701116" y="3577812"/>
            <a:ext cx="3424859" cy="689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11"/>
              </a:lnSpc>
              <a:spcBef>
                <a:spcPct val="0"/>
              </a:spcBef>
            </a:pPr>
            <a:r>
              <a:rPr lang="en-US" b="true" sz="4007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      2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216910" y="6666787"/>
            <a:ext cx="1196636" cy="1352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F33969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1643964" y="6704054"/>
            <a:ext cx="2114305" cy="1314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DC3C4D"/>
                </a:solidFill>
                <a:latin typeface="Sondos Bold"/>
                <a:ea typeface="Sondos Bold"/>
                <a:cs typeface="Sondos Bold"/>
                <a:sym typeface="Sondos Bold"/>
              </a:rPr>
              <a:t>4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3447309" y="2937696"/>
            <a:ext cx="3503917" cy="705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en-US" b="true" sz="4100">
                <a:solidFill>
                  <a:srgbClr val="DC3C4D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546623" y="6704054"/>
            <a:ext cx="2114305" cy="1314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DC3C4D"/>
                </a:solidFill>
                <a:latin typeface="Sondos Bold"/>
                <a:ea typeface="Sondos Bold"/>
                <a:cs typeface="Sondos Bold"/>
                <a:sym typeface="Sondos Bold"/>
              </a:rPr>
              <a:t>7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3447309" y="3577812"/>
            <a:ext cx="3503917" cy="705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en-US" b="true" sz="4100">
                <a:solidFill>
                  <a:srgbClr val="DC3C4D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372902" y="6704054"/>
            <a:ext cx="2114305" cy="1314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DC3C4D"/>
                </a:solidFill>
                <a:latin typeface="Sondos Bold"/>
                <a:ea typeface="Sondos Bold"/>
                <a:cs typeface="Sondos Bold"/>
                <a:sym typeface="Sondos Bold"/>
              </a:rPr>
              <a:t>5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884706" y="7801354"/>
            <a:ext cx="7157374" cy="1724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06"/>
              </a:lnSpc>
            </a:pPr>
            <a:r>
              <a:rPr lang="en-US" sz="3290" spc="6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ajoute le produit de 287 x 3 et celui de 287 x 20 et on obtient le résultat de 287 x 23</a:t>
            </a:r>
          </a:p>
        </p:txBody>
      </p:sp>
      <p:sp>
        <p:nvSpPr>
          <p:cNvPr name="AutoShape 31" id="31"/>
          <p:cNvSpPr/>
          <p:nvPr/>
        </p:nvSpPr>
        <p:spPr>
          <a:xfrm>
            <a:off x="9480572" y="8274343"/>
            <a:ext cx="4836726" cy="0"/>
          </a:xfrm>
          <a:prstGeom prst="line">
            <a:avLst/>
          </a:prstGeom>
          <a:ln cap="flat" w="95250">
            <a:solidFill>
              <a:srgbClr val="60709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2" id="32"/>
          <p:cNvSpPr txBox="true"/>
          <p:nvPr/>
        </p:nvSpPr>
        <p:spPr>
          <a:xfrm rot="0">
            <a:off x="8710064" y="6704054"/>
            <a:ext cx="1836559" cy="1352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607096"/>
                </a:solidFill>
                <a:latin typeface="Sondos Bold"/>
                <a:ea typeface="Sondos Bold"/>
                <a:cs typeface="Sondos Bold"/>
                <a:sym typeface="Sondos Bold"/>
              </a:rPr>
              <a:t>+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3159950" y="8121943"/>
            <a:ext cx="1196636" cy="1352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971660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2102798" y="8121943"/>
            <a:ext cx="1196636" cy="1352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971660"/>
                </a:solidFill>
                <a:latin typeface="Sondos Bold"/>
                <a:ea typeface="Sondos Bold"/>
                <a:cs typeface="Sondos Bold"/>
                <a:sym typeface="Sondos Bold"/>
              </a:rPr>
              <a:t>0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9615845" y="5575126"/>
            <a:ext cx="3503917" cy="705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en-US" b="true" sz="4100">
                <a:solidFill>
                  <a:srgbClr val="9E1C20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1005458" y="8121943"/>
            <a:ext cx="1196636" cy="1352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971660"/>
                </a:solidFill>
                <a:latin typeface="Sondos Bold"/>
                <a:ea typeface="Sondos Bold"/>
                <a:cs typeface="Sondos Bold"/>
                <a:sym typeface="Sondos Bold"/>
              </a:rPr>
              <a:t>6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8598881" y="6363472"/>
            <a:ext cx="3503917" cy="705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en-US" b="true" sz="4100">
                <a:solidFill>
                  <a:srgbClr val="9E1C20"/>
                </a:solidFill>
                <a:latin typeface="Sondos Bold"/>
                <a:ea typeface="Sondos Bold"/>
                <a:cs typeface="Sondos Bold"/>
                <a:sym typeface="Sondos Bold"/>
              </a:rPr>
              <a:t>1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9948305" y="8121943"/>
            <a:ext cx="1196636" cy="1352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2"/>
              </a:lnSpc>
              <a:spcBef>
                <a:spcPct val="0"/>
              </a:spcBef>
            </a:pPr>
            <a:r>
              <a:rPr lang="en-US" b="true" sz="7894">
                <a:solidFill>
                  <a:srgbClr val="971660"/>
                </a:solidFill>
                <a:latin typeface="Sondos Bold"/>
                <a:ea typeface="Sondos Bold"/>
                <a:cs typeface="Sondos Bold"/>
                <a:sym typeface="Sondos Bold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7045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246033" y="2365629"/>
            <a:ext cx="14889959" cy="27497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Pose et effectue les calculs suivants.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a) 375 x 12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b) 265 x 24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c) 651 x 35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