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Handy Casual" charset="1" panose="00000500000000000000"/>
      <p:regular r:id="rId13"/>
    </p:embeddedFont>
    <p:embeddedFont>
      <p:font typeface="Glacial Indifference Bold" charset="1" panose="00000800000000000000"/>
      <p:regular r:id="rId14"/>
    </p:embeddedFont>
    <p:embeddedFont>
      <p:font typeface="Sondos Bold" charset="1" panose="00000800000000000000"/>
      <p:regular r:id="rId15"/>
    </p:embeddedFont>
    <p:embeddedFont>
      <p:font typeface="Glacial Indifference" charset="1" panose="00000000000000000000"/>
      <p:regular r:id="rId16"/>
    </p:embeddedFont>
    <p:embeddedFont>
      <p:font typeface="Glacial Indifference Italics" charset="1" panose="00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50367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Multiplier des décimaux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266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Multiplier des nombres décimaux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04750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26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027796" y="2515784"/>
            <a:ext cx="5902935" cy="1303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Multiplier des entiers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56043" y="5844543"/>
            <a:ext cx="5902935" cy="328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x 30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 x 20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50 x 40  = .........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888236" y="2415627"/>
            <a:ext cx="5902935" cy="4613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Multiplier par 20, c’est multiplier par 2 et ajouter un 0 (qui correspond à la multiplication par 10).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x 20 = 140 </a:t>
            </a:r>
          </a:p>
          <a:p>
            <a:pPr algn="l">
              <a:lnSpc>
                <a:spcPts val="5306"/>
              </a:lnSpc>
            </a:pPr>
          </a:p>
        </p:txBody>
      </p:sp>
      <p:grpSp>
        <p:nvGrpSpPr>
          <p:cNvPr name="Group 16" id="16"/>
          <p:cNvGrpSpPr/>
          <p:nvPr/>
        </p:nvGrpSpPr>
        <p:grpSpPr>
          <a:xfrm rot="0">
            <a:off x="11027796" y="3205792"/>
            <a:ext cx="4527315" cy="3109437"/>
            <a:chOff x="0" y="0"/>
            <a:chExt cx="6036420" cy="4145916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687230" y="-114300"/>
              <a:ext cx="3717044" cy="11971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721"/>
                </a:lnSpc>
                <a:spcBef>
                  <a:spcPct val="0"/>
                </a:spcBef>
              </a:pPr>
              <a:r>
                <a:rPr lang="en-US" b="true" sz="5515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   2   8   7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1384124"/>
              <a:ext cx="4404274" cy="11971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721"/>
                </a:lnSpc>
                <a:spcBef>
                  <a:spcPct val="0"/>
                </a:spcBef>
              </a:pPr>
              <a:r>
                <a:rPr lang="en-US" b="true" sz="5515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x               3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3199194" y="2948803"/>
              <a:ext cx="1114713" cy="11971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721"/>
                </a:lnSpc>
                <a:spcBef>
                  <a:spcPct val="0"/>
                </a:spcBef>
              </a:pPr>
              <a:r>
                <a:rPr lang="en-US" b="true" sz="5515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1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2772385" y="436545"/>
              <a:ext cx="3264035" cy="6425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10"/>
                </a:lnSpc>
                <a:spcBef>
                  <a:spcPct val="0"/>
                </a:spcBef>
              </a:pPr>
              <a:r>
                <a:rPr lang="en-US" b="true" sz="2864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      2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786993" y="2948803"/>
              <a:ext cx="1969557" cy="11971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721"/>
                </a:lnSpc>
                <a:spcBef>
                  <a:spcPct val="0"/>
                </a:spcBef>
              </a:pPr>
              <a:r>
                <a:rPr lang="en-US" b="true" sz="5515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6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154672" y="2948803"/>
              <a:ext cx="1047465" cy="11971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721"/>
                </a:lnSpc>
                <a:spcBef>
                  <a:spcPct val="0"/>
                </a:spcBef>
              </a:pPr>
              <a:r>
                <a:rPr lang="en-US" b="true" sz="5515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8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809208" y="1032838"/>
              <a:ext cx="3190389" cy="6295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20"/>
                </a:lnSpc>
                <a:spcBef>
                  <a:spcPct val="0"/>
                </a:spcBef>
              </a:pPr>
              <a:r>
                <a:rPr lang="en-US" b="true" sz="2800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      2</a:t>
              </a:r>
            </a:p>
          </p:txBody>
        </p:sp>
      </p:grpSp>
      <p:sp>
        <p:nvSpPr>
          <p:cNvPr name="AutoShape 24" id="24"/>
          <p:cNvSpPr/>
          <p:nvPr/>
        </p:nvSpPr>
        <p:spPr>
          <a:xfrm flipV="true">
            <a:off x="11099408" y="5503559"/>
            <a:ext cx="3755171" cy="0"/>
          </a:xfrm>
          <a:prstGeom prst="line">
            <a:avLst/>
          </a:prstGeom>
          <a:ln cap="flat" w="952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 flipV="true">
            <a:off x="9393135" y="2674623"/>
            <a:ext cx="0" cy="6492240"/>
          </a:xfrm>
          <a:prstGeom prst="line">
            <a:avLst/>
          </a:prstGeom>
          <a:ln cap="flat" w="3810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6" id="26"/>
          <p:cNvSpPr txBox="true"/>
          <p:nvPr/>
        </p:nvSpPr>
        <p:spPr>
          <a:xfrm rot="0">
            <a:off x="9652177" y="6628344"/>
            <a:ext cx="5902935" cy="1303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68 x 7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25 x 32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>
            <a:off x="10982046" y="8104869"/>
            <a:ext cx="3990496" cy="0"/>
          </a:xfrm>
          <a:prstGeom prst="line">
            <a:avLst/>
          </a:prstGeom>
          <a:ln cap="flat" w="952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2878983" y="4404914"/>
            <a:ext cx="2093559" cy="1881586"/>
          </a:xfrm>
          <a:custGeom>
            <a:avLst/>
            <a:gdLst/>
            <a:ahLst/>
            <a:cxnLst/>
            <a:rect r="r" b="b" t="t" l="l"/>
            <a:pathLst>
              <a:path h="1881586" w="2093559">
                <a:moveTo>
                  <a:pt x="0" y="0"/>
                </a:moveTo>
                <a:lnTo>
                  <a:pt x="2093559" y="0"/>
                </a:lnTo>
                <a:lnTo>
                  <a:pt x="2093559" y="1881586"/>
                </a:lnTo>
                <a:lnTo>
                  <a:pt x="0" y="18815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Multiplication = calcul du PRODUIT de deux nombres.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5610" y="3041053"/>
            <a:ext cx="16673232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une multiplication =&gt; nombre avec le plus de chiffres en haut.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MULTIPLIER DES DÉCIMAUX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75610" y="3963325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2,87 x 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60771" y="5213510"/>
            <a:ext cx="7157374" cy="56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fait le produit de 287 x 3.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60771" y="5910678"/>
            <a:ext cx="7157374" cy="2888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place la virgule en suivant cette règle : </a:t>
            </a:r>
            <a:r>
              <a:rPr lang="en-US" sz="3290" spc="65" b="true">
                <a:solidFill>
                  <a:srgbClr val="ED1C2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 chiffres après une virgule dans l’opération = nombre de chiffres après la virgule dans le résultat.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0244449" y="4816651"/>
            <a:ext cx="6480052" cy="4487877"/>
            <a:chOff x="0" y="0"/>
            <a:chExt cx="8640070" cy="5983836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983648" y="-152400"/>
              <a:ext cx="5320293" cy="1702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052"/>
                </a:lnSpc>
                <a:spcBef>
                  <a:spcPct val="0"/>
                </a:spcBef>
              </a:pPr>
              <a:r>
                <a:rPr lang="en-US" b="true" sz="7894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   2 , 8   7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1992330"/>
              <a:ext cx="6303940" cy="1702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052"/>
                </a:lnSpc>
                <a:spcBef>
                  <a:spcPct val="0"/>
                </a:spcBef>
              </a:pPr>
              <a:r>
                <a:rPr lang="en-US" b="true" sz="7894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x               3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4579081" y="4231891"/>
              <a:ext cx="1595514" cy="1702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052"/>
                </a:lnSpc>
                <a:spcBef>
                  <a:spcPct val="0"/>
                </a:spcBef>
              </a:pPr>
              <a:r>
                <a:rPr lang="en-US" b="true" sz="7894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1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3968180" y="634545"/>
              <a:ext cx="4671890" cy="9100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740"/>
                </a:lnSpc>
                <a:spcBef>
                  <a:spcPct val="0"/>
                </a:spcBef>
              </a:pPr>
              <a:r>
                <a:rPr lang="en-US" b="true" sz="4100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      2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2557765" y="4231891"/>
              <a:ext cx="2819073" cy="1702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052"/>
                </a:lnSpc>
                <a:spcBef>
                  <a:spcPct val="0"/>
                </a:spcBef>
              </a:pPr>
              <a:r>
                <a:rPr lang="en-US" b="true" sz="7894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6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652709" y="4231891"/>
              <a:ext cx="1499261" cy="17519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052"/>
                </a:lnSpc>
                <a:spcBef>
                  <a:spcPct val="0"/>
                </a:spcBef>
              </a:pPr>
              <a:r>
                <a:rPr lang="en-US" b="true" sz="7894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8 </a:t>
              </a:r>
              <a:r>
                <a:rPr lang="en-US" b="true" sz="7894">
                  <a:solidFill>
                    <a:srgbClr val="ED1C24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,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4020886" y="1488033"/>
              <a:ext cx="4566478" cy="8914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11"/>
                </a:lnSpc>
                <a:spcBef>
                  <a:spcPct val="0"/>
                </a:spcBef>
              </a:pPr>
              <a:r>
                <a:rPr lang="en-US" b="true" sz="4007">
                  <a:solidFill>
                    <a:srgbClr val="607096"/>
                  </a:solidFill>
                  <a:latin typeface="Sondos Bold"/>
                  <a:ea typeface="Sondos Bold"/>
                  <a:cs typeface="Sondos Bold"/>
                  <a:sym typeface="Sondos Bold"/>
                </a:rPr>
                <a:t>      2</a:t>
              </a: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2688334" y="7858111"/>
            <a:ext cx="2093559" cy="1881586"/>
          </a:xfrm>
          <a:custGeom>
            <a:avLst/>
            <a:gdLst/>
            <a:ahLst/>
            <a:cxnLst/>
            <a:rect r="r" b="b" t="t" l="l"/>
            <a:pathLst>
              <a:path h="1881586" w="2093559">
                <a:moveTo>
                  <a:pt x="0" y="0"/>
                </a:moveTo>
                <a:lnTo>
                  <a:pt x="2093559" y="0"/>
                </a:lnTo>
                <a:lnTo>
                  <a:pt x="2093559" y="1881586"/>
                </a:lnTo>
                <a:lnTo>
                  <a:pt x="0" y="18815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>
            <a:off x="10423049" y="5771437"/>
            <a:ext cx="3990496" cy="0"/>
          </a:xfrm>
          <a:prstGeom prst="line">
            <a:avLst/>
          </a:prstGeom>
          <a:ln cap="flat" w="952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9480572" y="8274343"/>
            <a:ext cx="4836726" cy="0"/>
          </a:xfrm>
          <a:prstGeom prst="line">
            <a:avLst/>
          </a:prstGeom>
          <a:ln cap="flat" w="952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3299434" y="2483218"/>
            <a:ext cx="1314825" cy="1181699"/>
          </a:xfrm>
          <a:custGeom>
            <a:avLst/>
            <a:gdLst/>
            <a:ahLst/>
            <a:cxnLst/>
            <a:rect r="r" b="b" t="t" l="l"/>
            <a:pathLst>
              <a:path h="1181699" w="1314825">
                <a:moveTo>
                  <a:pt x="0" y="0"/>
                </a:moveTo>
                <a:lnTo>
                  <a:pt x="1314825" y="0"/>
                </a:lnTo>
                <a:lnTo>
                  <a:pt x="1314825" y="1181699"/>
                </a:lnTo>
                <a:lnTo>
                  <a:pt x="0" y="11816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84706" y="2601415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Autre exemple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MULTIPLIER DES ENTIERS PAR UN NOMBRE À PLUSIEURS CHIFFRES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4706" y="3534224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28,7 x 2,3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423187" y="2330818"/>
            <a:ext cx="3990219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 2   8 ,  7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685452" y="3939366"/>
            <a:ext cx="4727955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          </a:t>
            </a:r>
            <a:r>
              <a:rPr lang="en-US" b="true" sz="7894">
                <a:solidFill>
                  <a:srgbClr val="CC1006"/>
                </a:solidFill>
                <a:latin typeface="Sondos Bold"/>
                <a:ea typeface="Sondos Bold"/>
                <a:cs typeface="Sondos Bold"/>
                <a:sym typeface="Sondos Bold"/>
              </a:rPr>
              <a:t>2</a:t>
            </a: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, 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19762" y="5619037"/>
            <a:ext cx="1196636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661587" y="2937696"/>
            <a:ext cx="3503917" cy="703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    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603776" y="5619037"/>
            <a:ext cx="211430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924983" y="5619037"/>
            <a:ext cx="1124446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8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701116" y="3577812"/>
            <a:ext cx="3424859" cy="689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1"/>
              </a:lnSpc>
              <a:spcBef>
                <a:spcPct val="0"/>
              </a:spcBef>
            </a:pPr>
            <a:r>
              <a:rPr lang="en-US" b="true" sz="4007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    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216910" y="6666787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F33969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643964" y="6704054"/>
            <a:ext cx="211430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447309" y="2937696"/>
            <a:ext cx="3503917" cy="705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546623" y="6704054"/>
            <a:ext cx="211430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447309" y="3577812"/>
            <a:ext cx="3503917" cy="705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372902" y="6704054"/>
            <a:ext cx="211430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5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710064" y="6704054"/>
            <a:ext cx="1836559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159950" y="8121943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971660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102798" y="8121943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971660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615845" y="5575126"/>
            <a:ext cx="3503917" cy="705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9E1C20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1144941" y="8121943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971660"/>
                </a:solidFill>
                <a:latin typeface="Sondos Bold"/>
                <a:ea typeface="Sondos Bold"/>
                <a:cs typeface="Sondos Bold"/>
                <a:sym typeface="Sondos Bold"/>
              </a:rPr>
              <a:t>6 ,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598881" y="6363472"/>
            <a:ext cx="3503917" cy="705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9E1C20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948305" y="8121943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971660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0">
            <a:off x="13299434" y="4109725"/>
            <a:ext cx="1314825" cy="1181699"/>
          </a:xfrm>
          <a:custGeom>
            <a:avLst/>
            <a:gdLst/>
            <a:ahLst/>
            <a:cxnLst/>
            <a:rect r="r" b="b" t="t" l="l"/>
            <a:pathLst>
              <a:path h="1181699" w="1314825">
                <a:moveTo>
                  <a:pt x="0" y="0"/>
                </a:moveTo>
                <a:lnTo>
                  <a:pt x="1314825" y="0"/>
                </a:lnTo>
                <a:lnTo>
                  <a:pt x="1314825" y="1181699"/>
                </a:lnTo>
                <a:lnTo>
                  <a:pt x="0" y="11816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2247769" y="8095045"/>
            <a:ext cx="1824363" cy="1639646"/>
          </a:xfrm>
          <a:custGeom>
            <a:avLst/>
            <a:gdLst/>
            <a:ahLst/>
            <a:cxnLst/>
            <a:rect r="r" b="b" t="t" l="l"/>
            <a:pathLst>
              <a:path h="1639646" w="1824363">
                <a:moveTo>
                  <a:pt x="0" y="0"/>
                </a:moveTo>
                <a:lnTo>
                  <a:pt x="1824363" y="0"/>
                </a:lnTo>
                <a:lnTo>
                  <a:pt x="1824363" y="1639646"/>
                </a:lnTo>
                <a:lnTo>
                  <a:pt x="0" y="16396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884706" y="4828425"/>
            <a:ext cx="7157374" cy="56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fait le produit de 287 x 23.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46207" y="5680994"/>
            <a:ext cx="7157374" cy="2888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place la virgule en suivant cette règle : </a:t>
            </a:r>
            <a:r>
              <a:rPr lang="en-US" sz="3290" spc="65" b="true">
                <a:solidFill>
                  <a:srgbClr val="ED1C2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 chiffres après une virgule dans l’opération = nombre de chiffres après la virgule dans le résultat.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2749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6 x 8,7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3,24 x 2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78,6 x 5,2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