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Handy Casual" charset="1" panose="00000500000000000000"/>
      <p:regular r:id="rId17"/>
    </p:embeddedFont>
    <p:embeddedFont>
      <p:font typeface="Glacial Indifference Bold" charset="1" panose="00000800000000000000"/>
      <p:regular r:id="rId18"/>
    </p:embeddedFont>
    <p:embeddedFont>
      <p:font typeface="Sondos Bold" charset="1" panose="00000800000000000000"/>
      <p:regular r:id="rId19"/>
    </p:embeddedFont>
    <p:embeddedFont>
      <p:font typeface="Glacial Indifference Bold Italics" charset="1" panose="00000800000000000000"/>
      <p:regular r:id="rId20"/>
    </p:embeddedFont>
    <p:embeddedFont>
      <p:font typeface="Dreaming Outloud Script" charset="1" panose="00000500000000000000"/>
      <p:regular r:id="rId21"/>
    </p:embeddedFont>
    <p:embeddedFont>
      <p:font typeface="Dreaming Outloud Script Italics" charset="1" panose="00000500000000000000"/>
      <p:regular r:id="rId22"/>
    </p:embeddedFont>
    <p:embeddedFont>
      <p:font typeface="Glacial Indifference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1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5.png" Type="http://schemas.openxmlformats.org/officeDocument/2006/relationships/image"/><Relationship Id="rId13" Target="../media/image31.png" Type="http://schemas.openxmlformats.org/officeDocument/2006/relationships/image"/><Relationship Id="rId14" Target="../media/image32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1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3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2866648" y="726429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Mesurer des aires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partie 1 - 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535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d’aire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Mesurer une aire par pavage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Estimer l’aire d’une figure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unités de mesure d’aire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444666" y="4430451"/>
            <a:ext cx="4511169" cy="4111150"/>
            <a:chOff x="0" y="0"/>
            <a:chExt cx="1188127" cy="108277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88127" cy="1082772"/>
            </a:xfrm>
            <a:custGeom>
              <a:avLst/>
              <a:gdLst/>
              <a:ahLst/>
              <a:cxnLst/>
              <a:rect r="r" b="b" t="t" l="l"/>
              <a:pathLst>
                <a:path h="1082772" w="1188127">
                  <a:moveTo>
                    <a:pt x="0" y="0"/>
                  </a:moveTo>
                  <a:lnTo>
                    <a:pt x="1188127" y="0"/>
                  </a:lnTo>
                  <a:lnTo>
                    <a:pt x="1188127" y="1082772"/>
                  </a:lnTo>
                  <a:lnTo>
                    <a:pt x="0" y="1082772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188127" cy="1120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1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143538" y="2470942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AIRE =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 de la surface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oc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up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par une figure.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L’AIRE D’UNE FIGURE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444666" y="4430451"/>
            <a:ext cx="4511169" cy="4111150"/>
            <a:chOff x="0" y="0"/>
            <a:chExt cx="1188127" cy="108277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88127" cy="1082772"/>
            </a:xfrm>
            <a:custGeom>
              <a:avLst/>
              <a:gdLst/>
              <a:ahLst/>
              <a:cxnLst/>
              <a:rect r="r" b="b" t="t" l="l"/>
              <a:pathLst>
                <a:path h="1082772" w="1188127">
                  <a:moveTo>
                    <a:pt x="0" y="0"/>
                  </a:moveTo>
                  <a:lnTo>
                    <a:pt x="1188127" y="0"/>
                  </a:lnTo>
                  <a:lnTo>
                    <a:pt x="1188127" y="1082772"/>
                  </a:lnTo>
                  <a:lnTo>
                    <a:pt x="0" y="1082772"/>
                  </a:lnTo>
                  <a:close/>
                </a:path>
              </a:pathLst>
            </a:custGeom>
            <a:solidFill>
              <a:srgbClr val="DEA827"/>
            </a:solidFill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188127" cy="1120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1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5719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14847" y="2865051"/>
            <a:ext cx="6183461" cy="6366705"/>
          </a:xfrm>
          <a:custGeom>
            <a:avLst/>
            <a:gdLst/>
            <a:ahLst/>
            <a:cxnLst/>
            <a:rect r="r" b="b" t="t" l="l"/>
            <a:pathLst>
              <a:path h="6366705" w="6183461">
                <a:moveTo>
                  <a:pt x="0" y="0"/>
                </a:moveTo>
                <a:lnTo>
                  <a:pt x="6183461" y="0"/>
                </a:lnTo>
                <a:lnTo>
                  <a:pt x="6183461" y="6366705"/>
                </a:lnTo>
                <a:lnTo>
                  <a:pt x="0" y="63667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36537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88201" y="2788851"/>
            <a:ext cx="8826646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mesurer l’aire d’une figure par pavage.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compte combien d’unités d’aire rentre dans la figure.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MESURER L’AIRE D’UNE FIGURE PAR PAVAGE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759310" y="3358635"/>
            <a:ext cx="1125070" cy="1125070"/>
            <a:chOff x="0" y="0"/>
            <a:chExt cx="1500094" cy="150009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436346" y="4405863"/>
            <a:ext cx="1125070" cy="1125070"/>
            <a:chOff x="0" y="0"/>
            <a:chExt cx="1500094" cy="150009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436346" y="5539825"/>
            <a:ext cx="1125070" cy="1125070"/>
            <a:chOff x="0" y="0"/>
            <a:chExt cx="1500094" cy="150009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561416" y="5539825"/>
            <a:ext cx="1125070" cy="1125070"/>
            <a:chOff x="0" y="0"/>
            <a:chExt cx="1500094" cy="150009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436346" y="6664895"/>
            <a:ext cx="1125070" cy="1125070"/>
            <a:chOff x="0" y="0"/>
            <a:chExt cx="1500094" cy="150009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561416" y="6664895"/>
            <a:ext cx="1125070" cy="1125070"/>
            <a:chOff x="0" y="0"/>
            <a:chExt cx="1500094" cy="150009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2686487" y="6664895"/>
            <a:ext cx="1125070" cy="1125070"/>
            <a:chOff x="0" y="0"/>
            <a:chExt cx="1500094" cy="15000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00094" cy="1500094"/>
            </a:xfrm>
            <a:custGeom>
              <a:avLst/>
              <a:gdLst/>
              <a:ahLst/>
              <a:cxnLst/>
              <a:rect r="r" b="b" t="t" l="l"/>
              <a:pathLst>
                <a:path h="1500094" w="1500094">
                  <a:moveTo>
                    <a:pt x="0" y="0"/>
                  </a:moveTo>
                  <a:lnTo>
                    <a:pt x="1500094" y="0"/>
                  </a:lnTo>
                  <a:lnTo>
                    <a:pt x="1500094" y="1500094"/>
                  </a:lnTo>
                  <a:lnTo>
                    <a:pt x="0" y="1500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 rot="0">
              <a:off x="0" y="289939"/>
              <a:ext cx="1500094" cy="8725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47"/>
                </a:lnSpc>
                <a:spcBef>
                  <a:spcPct val="0"/>
                </a:spcBef>
              </a:pPr>
              <a:r>
                <a:rPr lang="en-US" b="true" sz="1890" spc="37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unité d’aire</a:t>
              </a: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606585" y="6588695"/>
            <a:ext cx="882664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La figure a une aire de 6 unités d’aire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606585" y="7457644"/>
            <a:ext cx="8826646" cy="1101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95"/>
              </a:lnSpc>
            </a:pPr>
            <a:r>
              <a:rPr lang="en-US" sz="6496" spc="129">
                <a:solidFill>
                  <a:srgbClr val="004AAD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A</a:t>
            </a:r>
            <a:r>
              <a:rPr lang="en-US" sz="6496" i="true" spc="129">
                <a:solidFill>
                  <a:srgbClr val="004AAD"/>
                </a:solidFill>
                <a:latin typeface="Dreaming Outloud Script Italics"/>
                <a:ea typeface="Dreaming Outloud Script Italics"/>
                <a:cs typeface="Dreaming Outloud Script Italics"/>
                <a:sym typeface="Dreaming Outloud Script Italics"/>
              </a:rPr>
              <a:t> = 6 u.a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6314246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25274" y="4466188"/>
            <a:ext cx="12275437" cy="4792112"/>
          </a:xfrm>
          <a:custGeom>
            <a:avLst/>
            <a:gdLst/>
            <a:ahLst/>
            <a:cxnLst/>
            <a:rect r="r" b="b" t="t" l="l"/>
            <a:pathLst>
              <a:path h="4792112" w="12275437">
                <a:moveTo>
                  <a:pt x="0" y="0"/>
                </a:moveTo>
                <a:lnTo>
                  <a:pt x="12275437" y="0"/>
                </a:lnTo>
                <a:lnTo>
                  <a:pt x="12275437" y="4792112"/>
                </a:lnTo>
                <a:lnTo>
                  <a:pt x="0" y="47921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3771" t="-48519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668739" y="5143500"/>
            <a:ext cx="1365046" cy="1360082"/>
          </a:xfrm>
          <a:custGeom>
            <a:avLst/>
            <a:gdLst/>
            <a:ahLst/>
            <a:cxnLst/>
            <a:rect r="r" b="b" t="t" l="l"/>
            <a:pathLst>
              <a:path h="1360082" w="1365046">
                <a:moveTo>
                  <a:pt x="0" y="0"/>
                </a:moveTo>
                <a:lnTo>
                  <a:pt x="1365045" y="0"/>
                </a:lnTo>
                <a:lnTo>
                  <a:pt x="1365045" y="1360082"/>
                </a:lnTo>
                <a:lnTo>
                  <a:pt x="0" y="1360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447677" y="5523463"/>
            <a:ext cx="1343667" cy="1338781"/>
          </a:xfrm>
          <a:custGeom>
            <a:avLst/>
            <a:gdLst/>
            <a:ahLst/>
            <a:cxnLst/>
            <a:rect r="r" b="b" t="t" l="l"/>
            <a:pathLst>
              <a:path h="1338781" w="1343667">
                <a:moveTo>
                  <a:pt x="0" y="0"/>
                </a:moveTo>
                <a:lnTo>
                  <a:pt x="1343667" y="0"/>
                </a:lnTo>
                <a:lnTo>
                  <a:pt x="1343667" y="1338781"/>
                </a:lnTo>
                <a:lnTo>
                  <a:pt x="0" y="1338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6033" y="2055146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Qu’est-ce-que l’aire d’une figure ?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 l’aire des figures suivantes. L’unité d’aire est le carreau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5719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635946" y="4686085"/>
            <a:ext cx="6239168" cy="4572215"/>
          </a:xfrm>
          <a:custGeom>
            <a:avLst/>
            <a:gdLst/>
            <a:ahLst/>
            <a:cxnLst/>
            <a:rect r="r" b="b" t="t" l="l"/>
            <a:pathLst>
              <a:path h="4572215" w="6239168">
                <a:moveTo>
                  <a:pt x="0" y="0"/>
                </a:moveTo>
                <a:lnTo>
                  <a:pt x="6239168" y="0"/>
                </a:lnTo>
                <a:lnTo>
                  <a:pt x="6239168" y="4572215"/>
                </a:lnTo>
                <a:lnTo>
                  <a:pt x="0" y="45722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331551" y="6229350"/>
            <a:ext cx="2712298" cy="1391157"/>
            <a:chOff x="0" y="0"/>
            <a:chExt cx="714350" cy="36639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14350" cy="366395"/>
            </a:xfrm>
            <a:custGeom>
              <a:avLst/>
              <a:gdLst/>
              <a:ahLst/>
              <a:cxnLst/>
              <a:rect r="r" b="b" t="t" l="l"/>
              <a:pathLst>
                <a:path h="366395" w="714350">
                  <a:moveTo>
                    <a:pt x="0" y="0"/>
                  </a:moveTo>
                  <a:lnTo>
                    <a:pt x="714350" y="0"/>
                  </a:lnTo>
                  <a:lnTo>
                    <a:pt x="714350" y="366395"/>
                  </a:lnTo>
                  <a:lnTo>
                    <a:pt x="0" y="366395"/>
                  </a:lnTo>
                  <a:close/>
                </a:path>
              </a:pathLst>
            </a:custGeom>
            <a:ln w="57150" cap="sq">
              <a:solidFill>
                <a:srgbClr val="DC3C4D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714350" cy="4140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7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49152" y="2496741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estimer l’aire d’une figure, on l’encadre entre deux mesures.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combien d’unités d’aire « rentrent » à l’intérieur de notre figure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combien d’unités d’aires permettent « d’entourer » notre figure.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ESTIMER L’AIRE D’UNE FIGURE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6585" y="5379502"/>
            <a:ext cx="882664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La figure a une aire comprise entre 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06585" y="6153150"/>
            <a:ext cx="88266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ED1C2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unités d’aire et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654921" y="5581036"/>
            <a:ext cx="4068892" cy="2687458"/>
            <a:chOff x="0" y="0"/>
            <a:chExt cx="1071642" cy="70780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71642" cy="707808"/>
            </a:xfrm>
            <a:custGeom>
              <a:avLst/>
              <a:gdLst/>
              <a:ahLst/>
              <a:cxnLst/>
              <a:rect r="r" b="b" t="t" l="l"/>
              <a:pathLst>
                <a:path h="707808" w="1071642">
                  <a:moveTo>
                    <a:pt x="0" y="0"/>
                  </a:moveTo>
                  <a:lnTo>
                    <a:pt x="1071642" y="0"/>
                  </a:lnTo>
                  <a:lnTo>
                    <a:pt x="1071642" y="707808"/>
                  </a:lnTo>
                  <a:lnTo>
                    <a:pt x="0" y="707808"/>
                  </a:lnTo>
                  <a:close/>
                </a:path>
              </a:pathLst>
            </a:custGeom>
            <a:ln w="57150" cap="sq">
              <a:solidFill>
                <a:srgbClr val="3AAA35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071642" cy="755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7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4730677" y="6153150"/>
            <a:ext cx="88266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i="true" spc="75">
                <a:solidFill>
                  <a:srgbClr val="3AAA35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24 unités d’aire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6314246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73539" y="3119168"/>
            <a:ext cx="5103158" cy="5103158"/>
          </a:xfrm>
          <a:custGeom>
            <a:avLst/>
            <a:gdLst/>
            <a:ahLst/>
            <a:cxnLst/>
            <a:rect r="r" b="b" t="t" l="l"/>
            <a:pathLst>
              <a:path h="5103158" w="5103158">
                <a:moveTo>
                  <a:pt x="0" y="0"/>
                </a:moveTo>
                <a:lnTo>
                  <a:pt x="5103159" y="0"/>
                </a:lnTo>
                <a:lnTo>
                  <a:pt x="5103159" y="5103158"/>
                </a:lnTo>
                <a:lnTo>
                  <a:pt x="0" y="51031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25274" y="7247996"/>
            <a:ext cx="1365046" cy="1360082"/>
          </a:xfrm>
          <a:custGeom>
            <a:avLst/>
            <a:gdLst/>
            <a:ahLst/>
            <a:cxnLst/>
            <a:rect r="r" b="b" t="t" l="l"/>
            <a:pathLst>
              <a:path h="1360082" w="1365046">
                <a:moveTo>
                  <a:pt x="0" y="0"/>
                </a:moveTo>
                <a:lnTo>
                  <a:pt x="1365046" y="0"/>
                </a:lnTo>
                <a:lnTo>
                  <a:pt x="1365046" y="1360082"/>
                </a:lnTo>
                <a:lnTo>
                  <a:pt x="0" y="1360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03737" y="3556792"/>
            <a:ext cx="7608947" cy="4891466"/>
          </a:xfrm>
          <a:custGeom>
            <a:avLst/>
            <a:gdLst/>
            <a:ahLst/>
            <a:cxnLst/>
            <a:rect r="r" b="b" t="t" l="l"/>
            <a:pathLst>
              <a:path h="4891466" w="7608947">
                <a:moveTo>
                  <a:pt x="0" y="0"/>
                </a:moveTo>
                <a:lnTo>
                  <a:pt x="7608947" y="0"/>
                </a:lnTo>
                <a:lnTo>
                  <a:pt x="7608947" y="4891466"/>
                </a:lnTo>
                <a:lnTo>
                  <a:pt x="0" y="48914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99369" y="5333134"/>
            <a:ext cx="1343667" cy="1338781"/>
          </a:xfrm>
          <a:custGeom>
            <a:avLst/>
            <a:gdLst/>
            <a:ahLst/>
            <a:cxnLst/>
            <a:rect r="r" b="b" t="t" l="l"/>
            <a:pathLst>
              <a:path h="1338781" w="1343667">
                <a:moveTo>
                  <a:pt x="0" y="0"/>
                </a:moveTo>
                <a:lnTo>
                  <a:pt x="1343667" y="0"/>
                </a:lnTo>
                <a:lnTo>
                  <a:pt x="1343667" y="1338781"/>
                </a:lnTo>
                <a:lnTo>
                  <a:pt x="0" y="13387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46033" y="2055146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Estime l’aire des figures suivantes.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QUELS SONT LES UNITÉS DE MESURE D’AIRE 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115185"/>
            <a:ext cx="16230600" cy="5980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 principale de mesure de longueur est le 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mètre carré (m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sz="3800" spc="76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)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nités plus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grandes que le mètre carré: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décamètre carré : dam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dam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100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hectomètre carré : hm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hm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10 000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kilomètre carré : km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km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1 000 000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18242" y="6400800"/>
            <a:ext cx="16230600" cy="331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 plus petites que le mètre carré: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décimètre carré : dm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dm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0,01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centimètre carré : cm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1 cm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0,0001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millimètre carré : mm</a:t>
            </a:r>
            <a:r>
              <a:rPr lang="en-US" b="true" sz="3800" spc="76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: 1 mm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0,000001 m</a:t>
            </a:r>
            <a:r>
              <a:rPr lang="en-US" b="true" sz="3800" spc="76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  <a:p>
            <a:pPr algn="l">
              <a:lnSpc>
                <a:spcPts val="5320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565063" y="3333716"/>
            <a:ext cx="3300556" cy="3258777"/>
          </a:xfrm>
          <a:custGeom>
            <a:avLst/>
            <a:gdLst/>
            <a:ahLst/>
            <a:cxnLst/>
            <a:rect r="r" b="b" t="t" l="l"/>
            <a:pathLst>
              <a:path h="3258777" w="3300556">
                <a:moveTo>
                  <a:pt x="0" y="0"/>
                </a:moveTo>
                <a:lnTo>
                  <a:pt x="3300556" y="0"/>
                </a:lnTo>
                <a:lnTo>
                  <a:pt x="3300556" y="3258777"/>
                </a:lnTo>
                <a:lnTo>
                  <a:pt x="0" y="32587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548526" y="6902793"/>
            <a:ext cx="1421547" cy="1614785"/>
          </a:xfrm>
          <a:custGeom>
            <a:avLst/>
            <a:gdLst/>
            <a:ahLst/>
            <a:cxnLst/>
            <a:rect r="r" b="b" t="t" l="l"/>
            <a:pathLst>
              <a:path h="1614785" w="1421547">
                <a:moveTo>
                  <a:pt x="1421548" y="0"/>
                </a:moveTo>
                <a:lnTo>
                  <a:pt x="0" y="0"/>
                </a:lnTo>
                <a:lnTo>
                  <a:pt x="0" y="1614785"/>
                </a:lnTo>
                <a:lnTo>
                  <a:pt x="1421548" y="1614785"/>
                </a:lnTo>
                <a:lnTo>
                  <a:pt x="1421548" y="0"/>
                </a:lnTo>
                <a:close/>
              </a:path>
            </a:pathLst>
          </a:custGeom>
          <a:blipFill>
            <a:blip r:embed="rId8"/>
            <a:stretch>
              <a:fillRect l="0" t="-6461" r="0" b="-6461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QUELS SONT LES UNITÉS DE MESURE D’AIRE 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7889"/>
            <a:ext cx="16230600" cy="1313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comparer ou calculer des air</a:t>
            </a:r>
            <a:r>
              <a:rPr lang="en-US" sz="3800" spc="76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es, il faut les convertir dans la même unité : pour cela, on utilise un tableau de conversion.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28700" y="4182094"/>
            <a:ext cx="15601636" cy="4335484"/>
          </a:xfrm>
          <a:custGeom>
            <a:avLst/>
            <a:gdLst/>
            <a:ahLst/>
            <a:cxnLst/>
            <a:rect r="r" b="b" t="t" l="l"/>
            <a:pathLst>
              <a:path h="4335484" w="15601636">
                <a:moveTo>
                  <a:pt x="0" y="0"/>
                </a:moveTo>
                <a:lnTo>
                  <a:pt x="15601636" y="0"/>
                </a:lnTo>
                <a:lnTo>
                  <a:pt x="15601636" y="4335484"/>
                </a:lnTo>
                <a:lnTo>
                  <a:pt x="0" y="43354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287929"/>
            <a:ext cx="16186852" cy="346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Convertis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82 km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= .....m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500 dm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= ..... m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44117" y="4823617"/>
            <a:ext cx="15601636" cy="4335484"/>
          </a:xfrm>
          <a:custGeom>
            <a:avLst/>
            <a:gdLst/>
            <a:ahLst/>
            <a:cxnLst/>
            <a:rect r="r" b="b" t="t" l="l"/>
            <a:pathLst>
              <a:path h="4335484" w="15601636">
                <a:moveTo>
                  <a:pt x="0" y="0"/>
                </a:moveTo>
                <a:lnTo>
                  <a:pt x="15601636" y="0"/>
                </a:lnTo>
                <a:lnTo>
                  <a:pt x="15601636" y="4335484"/>
                </a:lnTo>
                <a:lnTo>
                  <a:pt x="0" y="43354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