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Handy Casual" charset="1" panose="00000500000000000000"/>
      <p:regular r:id="rId15"/>
    </p:embeddedFont>
    <p:embeddedFont>
      <p:font typeface="Glacial Indifference Bold" charset="1" panose="00000800000000000000"/>
      <p:regular r:id="rId16"/>
    </p:embeddedFont>
    <p:embeddedFont>
      <p:font typeface="Sondos Bold" charset="1" panose="00000800000000000000"/>
      <p:regular r:id="rId17"/>
    </p:embeddedFont>
    <p:embeddedFont>
      <p:font typeface="Glacial Indifference" charset="1" panose="00000000000000000000"/>
      <p:regular r:id="rId18"/>
    </p:embeddedFont>
    <p:embeddedFont>
      <p:font typeface="Sondos" charset="1" panose="000005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2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12866648" y="726429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000907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Mesurer des aires</a:t>
              </a:r>
            </a:p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partie 2 - CM2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5352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Revoir</a:t>
            </a: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la notion d’aire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Mesurer l’aire d’un carré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Mesurer l’aire d’un rectangle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formules de mesure d’aire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444666" y="4430451"/>
            <a:ext cx="4511169" cy="4111150"/>
            <a:chOff x="0" y="0"/>
            <a:chExt cx="1188127" cy="108277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88127" cy="1082772"/>
            </a:xfrm>
            <a:custGeom>
              <a:avLst/>
              <a:gdLst/>
              <a:ahLst/>
              <a:cxnLst/>
              <a:rect r="r" b="b" t="t" l="l"/>
              <a:pathLst>
                <a:path h="1082772" w="1188127">
                  <a:moveTo>
                    <a:pt x="0" y="0"/>
                  </a:moveTo>
                  <a:lnTo>
                    <a:pt x="1188127" y="0"/>
                  </a:lnTo>
                  <a:lnTo>
                    <a:pt x="1188127" y="1082772"/>
                  </a:lnTo>
                  <a:lnTo>
                    <a:pt x="0" y="1082772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188127" cy="11208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1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143538" y="2470942"/>
            <a:ext cx="16305304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AIRE =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 de la surface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oc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up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 par une figure.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QU’EST-CE-QUE L’AIRE D’UNE FIGURE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4444666" y="4430451"/>
            <a:ext cx="4511169" cy="4111150"/>
            <a:chOff x="0" y="0"/>
            <a:chExt cx="1188127" cy="108277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88127" cy="1082772"/>
            </a:xfrm>
            <a:custGeom>
              <a:avLst/>
              <a:gdLst/>
              <a:ahLst/>
              <a:cxnLst/>
              <a:rect r="r" b="b" t="t" l="l"/>
              <a:pathLst>
                <a:path h="1082772" w="1188127">
                  <a:moveTo>
                    <a:pt x="0" y="0"/>
                  </a:moveTo>
                  <a:lnTo>
                    <a:pt x="1188127" y="0"/>
                  </a:lnTo>
                  <a:lnTo>
                    <a:pt x="1188127" y="1082772"/>
                  </a:lnTo>
                  <a:lnTo>
                    <a:pt x="0" y="1082772"/>
                  </a:lnTo>
                  <a:close/>
                </a:path>
              </a:pathLst>
            </a:custGeom>
            <a:solidFill>
              <a:srgbClr val="DEA827"/>
            </a:solidFill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188127" cy="11208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1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054661" y="570757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110568"/>
            <a:ext cx="16230600" cy="4646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L’unité principale de mesure de longueur est 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mètre carré (m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)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nités plus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grandes que le mètre carré: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kilomètre carré : km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km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1 000 000 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4886905"/>
            <a:ext cx="16230600" cy="2646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Unités plus petites que le mètre carré: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décimètre carré : dm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dm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0,01 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centimètre carré : cm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cm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0,0001 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3053760" y="2989567"/>
            <a:ext cx="2758070" cy="2723158"/>
          </a:xfrm>
          <a:custGeom>
            <a:avLst/>
            <a:gdLst/>
            <a:ahLst/>
            <a:cxnLst/>
            <a:rect r="r" b="b" t="t" l="l"/>
            <a:pathLst>
              <a:path h="2723158" w="2758070">
                <a:moveTo>
                  <a:pt x="0" y="0"/>
                </a:moveTo>
                <a:lnTo>
                  <a:pt x="2758070" y="0"/>
                </a:lnTo>
                <a:lnTo>
                  <a:pt x="2758070" y="2723158"/>
                </a:lnTo>
                <a:lnTo>
                  <a:pt x="0" y="27231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871731" y="7462348"/>
            <a:ext cx="1940099" cy="1948760"/>
          </a:xfrm>
          <a:custGeom>
            <a:avLst/>
            <a:gdLst/>
            <a:ahLst/>
            <a:cxnLst/>
            <a:rect r="r" b="b" t="t" l="l"/>
            <a:pathLst>
              <a:path h="1948760" w="1940099">
                <a:moveTo>
                  <a:pt x="0" y="0"/>
                </a:moveTo>
                <a:lnTo>
                  <a:pt x="1940099" y="0"/>
                </a:lnTo>
                <a:lnTo>
                  <a:pt x="1940099" y="1948760"/>
                </a:lnTo>
                <a:lnTo>
                  <a:pt x="0" y="1948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QUELS SONT LES UNITÉS DE MESURE D’AIRE 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47551" y="7348048"/>
            <a:ext cx="14464279" cy="1313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comparer ou convertir des aires 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 m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100 dm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1113661" y="6846793"/>
            <a:ext cx="2758070" cy="2723158"/>
          </a:xfrm>
          <a:custGeom>
            <a:avLst/>
            <a:gdLst/>
            <a:ahLst/>
            <a:cxnLst/>
            <a:rect r="r" b="b" t="t" l="l"/>
            <a:pathLst>
              <a:path h="2723158" w="2758070">
                <a:moveTo>
                  <a:pt x="0" y="0"/>
                </a:moveTo>
                <a:lnTo>
                  <a:pt x="2758070" y="0"/>
                </a:lnTo>
                <a:lnTo>
                  <a:pt x="2758070" y="2723158"/>
                </a:lnTo>
                <a:lnTo>
                  <a:pt x="0" y="272315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4476147" y="6871898"/>
            <a:ext cx="731267" cy="390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1"/>
              </a:lnSpc>
              <a:spcBef>
                <a:spcPct val="0"/>
              </a:spcBef>
            </a:pPr>
            <a:r>
              <a:rPr lang="en-US" sz="2257" spc="45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10 dm</a:t>
            </a:r>
          </a:p>
        </p:txBody>
      </p:sp>
      <p:sp>
        <p:nvSpPr>
          <p:cNvPr name="TextBox 19" id="19"/>
          <p:cNvSpPr txBox="true"/>
          <p:nvPr/>
        </p:nvSpPr>
        <p:spPr>
          <a:xfrm rot="5400000">
            <a:off x="15884189" y="8213209"/>
            <a:ext cx="731267" cy="390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1"/>
              </a:lnSpc>
              <a:spcBef>
                <a:spcPct val="0"/>
              </a:spcBef>
            </a:pPr>
            <a:r>
              <a:rPr lang="en-US" sz="2257" spc="45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10 dm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2287929"/>
            <a:ext cx="16186852" cy="3461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Convertis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 dam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= .....m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 m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= ..... cm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548526" y="6902793"/>
            <a:ext cx="1421547" cy="1614785"/>
          </a:xfrm>
          <a:custGeom>
            <a:avLst/>
            <a:gdLst/>
            <a:ahLst/>
            <a:cxnLst/>
            <a:rect r="r" b="b" t="t" l="l"/>
            <a:pathLst>
              <a:path h="1614785" w="1421547">
                <a:moveTo>
                  <a:pt x="1421548" y="0"/>
                </a:moveTo>
                <a:lnTo>
                  <a:pt x="0" y="0"/>
                </a:lnTo>
                <a:lnTo>
                  <a:pt x="0" y="1614785"/>
                </a:lnTo>
                <a:lnTo>
                  <a:pt x="1421548" y="1614785"/>
                </a:lnTo>
                <a:lnTo>
                  <a:pt x="1421548" y="0"/>
                </a:lnTo>
                <a:close/>
              </a:path>
            </a:pathLst>
          </a:custGeom>
          <a:blipFill>
            <a:blip r:embed="rId8"/>
            <a:stretch>
              <a:fillRect l="0" t="-6461" r="0" b="-6461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CALCULER L’AIRE D’UN CARRÉ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396505"/>
            <a:ext cx="16230600" cy="5313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calculer l’aire du carré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 on utilise une formule qui permet de trouver l’aire plus rapidement. 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 formule est : </a:t>
            </a:r>
            <a:r>
              <a:rPr lang="en-US" sz="3800" spc="76" b="true">
                <a:solidFill>
                  <a:srgbClr val="ED1C2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Aire = côté x côté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</a:p>
          <a:p>
            <a:pPr algn="l">
              <a:lnSpc>
                <a:spcPts val="5320"/>
              </a:lnSpc>
            </a:pPr>
            <a:r>
              <a:rPr lang="en-US" sz="3800" spc="76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= c x c</a:t>
            </a:r>
          </a:p>
          <a:p>
            <a:pPr algn="l">
              <a:lnSpc>
                <a:spcPts val="5320"/>
              </a:lnSpc>
            </a:pPr>
            <a:r>
              <a:rPr lang="en-US" sz="3800" spc="76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A= 3 x 3 = 9 cm</a:t>
            </a:r>
            <a:r>
              <a:rPr lang="en-US" sz="3800" spc="76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  <a:p>
            <a:pPr algn="l">
              <a:lnSpc>
                <a:spcPts val="5320"/>
              </a:lnSpc>
            </a:pPr>
            <a:r>
              <a:rPr lang="en-US" sz="3800" spc="76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L’aire de ce carré est de 9 cm</a:t>
            </a:r>
            <a:r>
              <a:rPr lang="en-US" sz="3800" spc="76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360377" y="4205310"/>
            <a:ext cx="4279128" cy="4279128"/>
          </a:xfrm>
          <a:custGeom>
            <a:avLst/>
            <a:gdLst/>
            <a:ahLst/>
            <a:cxnLst/>
            <a:rect r="r" b="b" t="t" l="l"/>
            <a:pathLst>
              <a:path h="4279128" w="4279128">
                <a:moveTo>
                  <a:pt x="0" y="0"/>
                </a:moveTo>
                <a:lnTo>
                  <a:pt x="4279128" y="0"/>
                </a:lnTo>
                <a:lnTo>
                  <a:pt x="4279128" y="4279128"/>
                </a:lnTo>
                <a:lnTo>
                  <a:pt x="0" y="427912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5400000">
            <a:off x="13734147" y="6610079"/>
            <a:ext cx="2979093" cy="835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92"/>
              </a:lnSpc>
            </a:pPr>
            <a:r>
              <a:rPr lang="en-US" sz="4922">
                <a:solidFill>
                  <a:srgbClr val="281C22"/>
                </a:solidFill>
                <a:latin typeface="Sondos"/>
                <a:ea typeface="Sondos"/>
                <a:cs typeface="Sondos"/>
                <a:sym typeface="Sondos"/>
              </a:rPr>
              <a:t>3cm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548526" y="6902793"/>
            <a:ext cx="1421547" cy="1614785"/>
          </a:xfrm>
          <a:custGeom>
            <a:avLst/>
            <a:gdLst/>
            <a:ahLst/>
            <a:cxnLst/>
            <a:rect r="r" b="b" t="t" l="l"/>
            <a:pathLst>
              <a:path h="1614785" w="1421547">
                <a:moveTo>
                  <a:pt x="1421548" y="0"/>
                </a:moveTo>
                <a:lnTo>
                  <a:pt x="0" y="0"/>
                </a:lnTo>
                <a:lnTo>
                  <a:pt x="0" y="1614785"/>
                </a:lnTo>
                <a:lnTo>
                  <a:pt x="1421548" y="1614785"/>
                </a:lnTo>
                <a:lnTo>
                  <a:pt x="1421548" y="0"/>
                </a:lnTo>
                <a:close/>
              </a:path>
            </a:pathLst>
          </a:custGeom>
          <a:blipFill>
            <a:blip r:embed="rId8"/>
            <a:stretch>
              <a:fillRect l="0" t="-6461" r="0" b="-6461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CALCULER L’AIRE D’UN RECTANGLE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396505"/>
            <a:ext cx="16230600" cy="5313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calculer l’aire du rectangle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 on utilise une formule qui permet de trouver l’aire plus rapidement. 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 formule est : </a:t>
            </a:r>
            <a:r>
              <a:rPr lang="en-US" sz="3800" spc="76" b="true">
                <a:solidFill>
                  <a:srgbClr val="CC100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Aire = Longueur x largeur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  <a:r>
              <a:rPr lang="en-US" sz="3800" spc="76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A= L x l</a:t>
            </a:r>
          </a:p>
          <a:p>
            <a:pPr algn="l">
              <a:lnSpc>
                <a:spcPts val="5320"/>
              </a:lnSpc>
            </a:pPr>
            <a:r>
              <a:rPr lang="en-US" sz="3800" spc="76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= 7 x 3 = 21 cm</a:t>
            </a:r>
            <a:r>
              <a:rPr lang="en-US" sz="3800" spc="76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  <a:p>
            <a:pPr algn="l">
              <a:lnSpc>
                <a:spcPts val="5320"/>
              </a:lnSpc>
            </a:pPr>
            <a:r>
              <a:rPr lang="en-US" sz="3800" spc="76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L’aire de ce rectangle est de 21 cm</a:t>
            </a:r>
            <a:r>
              <a:rPr lang="en-US" sz="3800" spc="76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  <a:r>
              <a:rPr lang="en-US" sz="3800" spc="76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702791" y="4986963"/>
            <a:ext cx="6596669" cy="3009730"/>
          </a:xfrm>
          <a:custGeom>
            <a:avLst/>
            <a:gdLst/>
            <a:ahLst/>
            <a:cxnLst/>
            <a:rect r="r" b="b" t="t" l="l"/>
            <a:pathLst>
              <a:path h="3009730" w="6596669">
                <a:moveTo>
                  <a:pt x="0" y="0"/>
                </a:moveTo>
                <a:lnTo>
                  <a:pt x="6596668" y="0"/>
                </a:lnTo>
                <a:lnTo>
                  <a:pt x="6596668" y="3009730"/>
                </a:lnTo>
                <a:lnTo>
                  <a:pt x="0" y="300973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5400000">
            <a:off x="15545676" y="6655350"/>
            <a:ext cx="2095125" cy="587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47"/>
              </a:lnSpc>
            </a:pPr>
            <a:r>
              <a:rPr lang="en-US" sz="3462">
                <a:solidFill>
                  <a:srgbClr val="281C22"/>
                </a:solidFill>
                <a:latin typeface="Sondos"/>
                <a:ea typeface="Sondos"/>
                <a:cs typeface="Sondos"/>
                <a:sym typeface="Sondos"/>
              </a:rPr>
              <a:t>3cm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303067" y="7930018"/>
            <a:ext cx="2095125" cy="587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47"/>
              </a:lnSpc>
            </a:pPr>
            <a:r>
              <a:rPr lang="en-US" sz="3462">
                <a:solidFill>
                  <a:srgbClr val="281C22"/>
                </a:solidFill>
                <a:latin typeface="Sondos"/>
                <a:ea typeface="Sondos"/>
                <a:cs typeface="Sondos"/>
                <a:sym typeface="Sondos"/>
              </a:rPr>
              <a:t>7cm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282463" y="3714040"/>
            <a:ext cx="3151615" cy="3094881"/>
          </a:xfrm>
          <a:custGeom>
            <a:avLst/>
            <a:gdLst/>
            <a:ahLst/>
            <a:cxnLst/>
            <a:rect r="r" b="b" t="t" l="l"/>
            <a:pathLst>
              <a:path h="3094881" w="3151615">
                <a:moveTo>
                  <a:pt x="0" y="0"/>
                </a:moveTo>
                <a:lnTo>
                  <a:pt x="3151615" y="0"/>
                </a:lnTo>
                <a:lnTo>
                  <a:pt x="3151615" y="3094881"/>
                </a:lnTo>
                <a:lnTo>
                  <a:pt x="0" y="30948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7402" r="-1193" b="-4456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662422" y="3714040"/>
            <a:ext cx="4092864" cy="2129889"/>
          </a:xfrm>
          <a:custGeom>
            <a:avLst/>
            <a:gdLst/>
            <a:ahLst/>
            <a:cxnLst/>
            <a:rect r="r" b="b" t="t" l="l"/>
            <a:pathLst>
              <a:path h="2129889" w="4092864">
                <a:moveTo>
                  <a:pt x="0" y="0"/>
                </a:moveTo>
                <a:lnTo>
                  <a:pt x="4092864" y="0"/>
                </a:lnTo>
                <a:lnTo>
                  <a:pt x="4092864" y="2129889"/>
                </a:lnTo>
                <a:lnTo>
                  <a:pt x="0" y="21298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25699" r="-1522" b="-7175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983886" y="3194366"/>
            <a:ext cx="8547674" cy="4808066"/>
          </a:xfrm>
          <a:custGeom>
            <a:avLst/>
            <a:gdLst/>
            <a:ahLst/>
            <a:cxnLst/>
            <a:rect r="r" b="b" t="t" l="l"/>
            <a:pathLst>
              <a:path h="4808066" w="8547674">
                <a:moveTo>
                  <a:pt x="0" y="0"/>
                </a:moveTo>
                <a:lnTo>
                  <a:pt x="8547674" y="0"/>
                </a:lnTo>
                <a:lnTo>
                  <a:pt x="8547674" y="4808066"/>
                </a:lnTo>
                <a:lnTo>
                  <a:pt x="0" y="48080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2287929"/>
            <a:ext cx="16186852" cy="27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Calcule l’aire.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454035" y="2778316"/>
            <a:ext cx="7607376" cy="5640166"/>
          </a:xfrm>
          <a:custGeom>
            <a:avLst/>
            <a:gdLst/>
            <a:ahLst/>
            <a:cxnLst/>
            <a:rect r="r" b="b" t="t" l="l"/>
            <a:pathLst>
              <a:path h="5640166" w="7607376">
                <a:moveTo>
                  <a:pt x="0" y="0"/>
                </a:moveTo>
                <a:lnTo>
                  <a:pt x="7607376" y="0"/>
                </a:lnTo>
                <a:lnTo>
                  <a:pt x="7607376" y="5640165"/>
                </a:lnTo>
                <a:lnTo>
                  <a:pt x="0" y="56401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