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Glacial Indifference" pitchFamily="2" charset="0"/>
      <p:regular r:id="rId14"/>
    </p:embeddedFont>
    <p:embeddedFont>
      <p:font typeface="Glacial Indifference Bold" pitchFamily="2" charset="0"/>
      <p:regular r:id="rId15"/>
      <p:bold r:id="rId16"/>
    </p:embeddedFont>
    <p:embeddedFont>
      <p:font typeface="Glacial Indifference Italics" pitchFamily="2" charset="0"/>
      <p:regular r:id="rId17"/>
      <p:italic r:id="rId18"/>
    </p:embeddedFont>
    <p:embeddedFont>
      <p:font typeface="Handy Casual" pitchFamily="2" charset="77"/>
      <p:regular r:id="rId19"/>
    </p:embeddedFont>
    <p:embeddedFont>
      <p:font typeface="Sondos" pitchFamily="2" charset="-78"/>
      <p:regular r:id="rId20"/>
    </p:embeddedFont>
    <p:embeddedFont>
      <p:font typeface="Sondos Bold" pitchFamily="2" charset="-78"/>
      <p:regular r:id="rId21"/>
      <p:bold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86" autoAdjust="0"/>
  </p:normalViewPr>
  <p:slideViewPr>
    <p:cSldViewPr>
      <p:cViewPr varScale="1">
        <p:scale>
          <a:sx n="63" d="100"/>
          <a:sy n="63" d="100"/>
        </p:scale>
        <p:origin x="1264" y="4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svg"/><Relationship Id="rId7" Type="http://schemas.openxmlformats.org/officeDocument/2006/relationships/image" Target="../media/image25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28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28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30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3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25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10" Type="http://schemas.openxmlformats.org/officeDocument/2006/relationships/image" Target="../media/image33.png"/><Relationship Id="rId4" Type="http://schemas.openxmlformats.org/officeDocument/2006/relationships/image" Target="../media/image14.png"/><Relationship Id="rId9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1.svg"/><Relationship Id="rId7" Type="http://schemas.openxmlformats.org/officeDocument/2006/relationships/image" Target="../media/image25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7" Type="http://schemas.openxmlformats.org/officeDocument/2006/relationships/image" Target="../media/image1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sv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4982374"/>
            <a:ext cx="18288000" cy="14794421"/>
          </a:xfrm>
          <a:custGeom>
            <a:avLst/>
            <a:gdLst/>
            <a:ahLst/>
            <a:cxnLst/>
            <a:rect l="l" t="t" r="r" b="b"/>
            <a:pathLst>
              <a:path w="18288000" h="14794421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r="-3397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6257635" y="5567924"/>
            <a:ext cx="5772730" cy="4719076"/>
          </a:xfrm>
          <a:custGeom>
            <a:avLst/>
            <a:gdLst/>
            <a:ahLst/>
            <a:cxnLst/>
            <a:rect l="l" t="t" r="r" b="b"/>
            <a:pathLst>
              <a:path w="5772730" h="4719076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581" b="-18886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/>
          <p:cNvGrpSpPr/>
          <p:nvPr/>
        </p:nvGrpSpPr>
        <p:grpSpPr>
          <a:xfrm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545361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5361" h="224882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id="20" name="Freeform 20"/>
          <p:cNvSpPr/>
          <p:nvPr/>
        </p:nvSpPr>
        <p:spPr>
          <a:xfrm>
            <a:off x="8066415" y="797917"/>
            <a:ext cx="753960" cy="774285"/>
          </a:xfrm>
          <a:custGeom>
            <a:avLst/>
            <a:gdLst/>
            <a:ahLst/>
            <a:cxnLst/>
            <a:rect l="l" t="t" r="r" b="b"/>
            <a:pathLst>
              <a:path w="753960" h="774285">
                <a:moveTo>
                  <a:pt x="0" y="0"/>
                </a:moveTo>
                <a:lnTo>
                  <a:pt x="753959" y="0"/>
                </a:lnTo>
                <a:lnTo>
                  <a:pt x="753959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21" name="Group 21"/>
          <p:cNvGrpSpPr/>
          <p:nvPr/>
        </p:nvGrpSpPr>
        <p:grpSpPr>
          <a:xfrm>
            <a:off x="3446665" y="2000907"/>
            <a:ext cx="11739425" cy="3280391"/>
            <a:chOff x="0" y="0"/>
            <a:chExt cx="15652567" cy="4373854"/>
          </a:xfrm>
        </p:grpSpPr>
        <p:sp>
          <p:nvSpPr>
            <p:cNvPr id="22" name="TextBox 22"/>
            <p:cNvSpPr txBox="1"/>
            <p:nvPr/>
          </p:nvSpPr>
          <p:spPr>
            <a:xfrm>
              <a:off x="0" y="257253"/>
              <a:ext cx="15652567" cy="31089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1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Lire l’heure, connaitre et calculer des durées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017392" y="3581265"/>
              <a:ext cx="11617783" cy="7925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65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3" name="Freeform 3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Freeform 5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513450" y="151797"/>
            <a:ext cx="1332349" cy="1332349"/>
          </a:xfrm>
          <a:custGeom>
            <a:avLst/>
            <a:gdLst/>
            <a:ahLst/>
            <a:cxnLst/>
            <a:rect l="l" t="t" r="r" b="b"/>
            <a:pathLst>
              <a:path w="1332349" h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302933" y="2967431"/>
            <a:ext cx="12511528" cy="2665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MESURE</a:t>
            </a:r>
          </a:p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Lire l’heure</a:t>
            </a:r>
          </a:p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Connaitre les mesures de durées</a:t>
            </a:r>
          </a:p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Calculer une durée écoulée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070710" y="1365462"/>
            <a:ext cx="2927073" cy="208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sz="1252" b="1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id="13" name="Freeform 13"/>
          <p:cNvSpPr/>
          <p:nvPr/>
        </p:nvSpPr>
        <p:spPr>
          <a:xfrm flipH="1">
            <a:off x="1056316" y="2851244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039581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0" name="Group 10"/>
          <p:cNvGrpSpPr/>
          <p:nvPr/>
        </p:nvGrpSpPr>
        <p:grpSpPr>
          <a:xfrm rot="-5400000">
            <a:off x="6924789" y="1705696"/>
            <a:ext cx="2139274" cy="13653915"/>
            <a:chOff x="0" y="0"/>
            <a:chExt cx="3853115" cy="2459250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853115" cy="24592505"/>
            </a:xfrm>
            <a:custGeom>
              <a:avLst/>
              <a:gdLst/>
              <a:ahLst/>
              <a:cxnLst/>
              <a:rect l="l" t="t" r="r" b="b"/>
              <a:pathLst>
                <a:path w="3853115" h="24592505">
                  <a:moveTo>
                    <a:pt x="0" y="0"/>
                  </a:moveTo>
                  <a:lnTo>
                    <a:pt x="3853115" y="0"/>
                  </a:lnTo>
                  <a:lnTo>
                    <a:pt x="3853115" y="24592505"/>
                  </a:lnTo>
                  <a:lnTo>
                    <a:pt x="0" y="24592505"/>
                  </a:lnTo>
                  <a:close/>
                </a:path>
              </a:pathLst>
            </a:custGeom>
            <a:solidFill>
              <a:srgbClr val="607096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7908734" y="7754718"/>
            <a:ext cx="6718661" cy="1498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18"/>
              </a:lnSpc>
            </a:pPr>
            <a:r>
              <a:rPr lang="en-US" sz="2870" spc="57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 minuit à midi, on lit les heures de 0 à 12h. De midi à minuit, on lit les heures de 12 à 24h. </a:t>
            </a:r>
          </a:p>
        </p:txBody>
      </p:sp>
      <p:sp>
        <p:nvSpPr>
          <p:cNvPr id="13" name="Freeform 13"/>
          <p:cNvSpPr/>
          <p:nvPr/>
        </p:nvSpPr>
        <p:spPr>
          <a:xfrm flipH="1">
            <a:off x="14821383" y="7482726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3" y="0"/>
                </a:moveTo>
                <a:lnTo>
                  <a:pt x="0" y="0"/>
                </a:lnTo>
                <a:lnTo>
                  <a:pt x="0" y="2099855"/>
                </a:lnTo>
                <a:lnTo>
                  <a:pt x="1637013" y="2099855"/>
                </a:lnTo>
                <a:lnTo>
                  <a:pt x="1637013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" name="TextBox 14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LIRE L’HEURE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2443903"/>
            <a:ext cx="10647149" cy="3980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Pour lire </a:t>
            </a:r>
            <a:r>
              <a:rPr lang="en-US" sz="3796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l’heure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on </a:t>
            </a:r>
            <a:r>
              <a:rPr lang="en-US" sz="3796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regarde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les aiguilles :</a:t>
            </a:r>
          </a:p>
          <a:p>
            <a:pPr marL="819745" lvl="1" indent="-409873" algn="l">
              <a:lnSpc>
                <a:spcPts val="5315"/>
              </a:lnSpc>
              <a:buFont typeface="Arial"/>
              <a:buChar char="•"/>
            </a:pP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la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petite aiguille </a:t>
            </a:r>
            <a:r>
              <a:rPr lang="en-US" sz="3796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indique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les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heures</a:t>
            </a:r>
            <a:endParaRPr lang="en-US" sz="3796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algn="l">
              <a:lnSpc>
                <a:spcPts val="5315"/>
              </a:lnSpc>
            </a:pPr>
            <a:endParaRPr lang="en-US" sz="3796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algn="l">
              <a:lnSpc>
                <a:spcPts val="5315"/>
              </a:lnSpc>
            </a:pP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 </a:t>
            </a:r>
          </a:p>
          <a:p>
            <a:pPr marL="819745" lvl="1" indent="-409873" algn="l">
              <a:lnSpc>
                <a:spcPts val="5315"/>
              </a:lnSpc>
              <a:buFont typeface="Arial"/>
              <a:buChar char="•"/>
            </a:pP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la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grande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aiguille </a:t>
            </a:r>
            <a:r>
              <a:rPr lang="en-US" sz="3796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indique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les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minutes </a:t>
            </a:r>
          </a:p>
          <a:p>
            <a:pPr algn="l">
              <a:lnSpc>
                <a:spcPts val="5315"/>
              </a:lnSpc>
            </a:pPr>
            <a:endParaRPr lang="en-US" sz="3796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349798" y="3822647"/>
            <a:ext cx="10647149" cy="649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Ici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,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elle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est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située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entre le 1 et le 2. Il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est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donc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1H</a:t>
            </a:r>
          </a:p>
        </p:txBody>
      </p:sp>
      <p:sp>
        <p:nvSpPr>
          <p:cNvPr id="17" name="Freeform 17"/>
          <p:cNvSpPr/>
          <p:nvPr/>
        </p:nvSpPr>
        <p:spPr>
          <a:xfrm>
            <a:off x="12348777" y="2252774"/>
            <a:ext cx="4473945" cy="4438718"/>
          </a:xfrm>
          <a:custGeom>
            <a:avLst/>
            <a:gdLst/>
            <a:ahLst/>
            <a:cxnLst/>
            <a:rect l="l" t="t" r="r" b="b"/>
            <a:pathLst>
              <a:path w="4473945" h="4438718">
                <a:moveTo>
                  <a:pt x="0" y="0"/>
                </a:moveTo>
                <a:lnTo>
                  <a:pt x="4473946" y="0"/>
                </a:lnTo>
                <a:lnTo>
                  <a:pt x="4473946" y="4438718"/>
                </a:lnTo>
                <a:lnTo>
                  <a:pt x="0" y="443871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TextBox 18"/>
          <p:cNvSpPr txBox="1"/>
          <p:nvPr/>
        </p:nvSpPr>
        <p:spPr>
          <a:xfrm>
            <a:off x="1494526" y="5726456"/>
            <a:ext cx="10647149" cy="1319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Ici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,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elle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est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située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sur la 35ème minute (petits points et traits). Il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est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donc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1h35.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49798" y="7845769"/>
            <a:ext cx="6718661" cy="993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18"/>
              </a:lnSpc>
            </a:pPr>
            <a:r>
              <a:rPr lang="en-US" sz="2870" spc="57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Pour lire rapidement les minutes, on compte de 5 en 5.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6" grpId="0"/>
      <p:bldP spid="17" grpId="0" animBg="1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3" name="Freeform 3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Freeform 5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325274" y="195413"/>
            <a:ext cx="1708701" cy="1732523"/>
          </a:xfrm>
          <a:custGeom>
            <a:avLst/>
            <a:gdLst/>
            <a:ahLst/>
            <a:cxnLst/>
            <a:rect l="l" t="t" r="r" b="b"/>
            <a:pathLst>
              <a:path w="1708701" h="1732523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770456" y="1927936"/>
            <a:ext cx="17095347" cy="7831986"/>
            <a:chOff x="0" y="0"/>
            <a:chExt cx="4502478" cy="206274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4945484" y="2230034"/>
            <a:ext cx="11016928" cy="7227789"/>
          </a:xfrm>
          <a:custGeom>
            <a:avLst/>
            <a:gdLst/>
            <a:ahLst/>
            <a:cxnLst/>
            <a:rect l="l" t="t" r="r" b="b"/>
            <a:pathLst>
              <a:path w="11016928" h="7227789">
                <a:moveTo>
                  <a:pt x="0" y="0"/>
                </a:moveTo>
                <a:lnTo>
                  <a:pt x="11016928" y="0"/>
                </a:lnTo>
                <a:lnTo>
                  <a:pt x="11016928" y="7227789"/>
                </a:lnTo>
                <a:lnTo>
                  <a:pt x="0" y="722778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r="-888" b="-48653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1325274" y="3509167"/>
            <a:ext cx="5044209" cy="393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89"/>
              </a:lnSpc>
            </a:pPr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25274" y="2183326"/>
            <a:ext cx="780780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Indique l’heure.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6779" y="1886663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>
            <a:off x="14139150" y="2364727"/>
            <a:ext cx="2745694" cy="4114800"/>
          </a:xfrm>
          <a:custGeom>
            <a:avLst/>
            <a:gdLst/>
            <a:ahLst/>
            <a:cxnLst/>
            <a:rect l="l" t="t" r="r" b="b"/>
            <a:pathLst>
              <a:path w="2745694" h="4114800">
                <a:moveTo>
                  <a:pt x="0" y="0"/>
                </a:moveTo>
                <a:lnTo>
                  <a:pt x="2745693" y="0"/>
                </a:lnTo>
                <a:lnTo>
                  <a:pt x="274569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CONNAITRE ET CONVERTIR DES DURÉES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49152" y="2195658"/>
            <a:ext cx="15687678" cy="1322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dirty="0" err="1">
                <a:solidFill>
                  <a:srgbClr val="202020"/>
                </a:solidFill>
                <a:latin typeface="Sondos"/>
                <a:ea typeface="Sondos"/>
                <a:cs typeface="Sondos"/>
                <a:sym typeface="Sondos"/>
              </a:rPr>
              <a:t>Mesures</a:t>
            </a:r>
            <a:r>
              <a:rPr lang="en-US" sz="3796" spc="75" dirty="0">
                <a:solidFill>
                  <a:srgbClr val="202020"/>
                </a:solidFill>
                <a:latin typeface="Sondos"/>
                <a:ea typeface="Sondos"/>
                <a:cs typeface="Sondos"/>
                <a:sym typeface="Sondos"/>
              </a:rPr>
              <a:t> de </a:t>
            </a:r>
            <a:r>
              <a:rPr lang="en-US" sz="3796" b="1" spc="75" dirty="0">
                <a:solidFill>
                  <a:srgbClr val="202020"/>
                </a:solidFill>
                <a:latin typeface="Sondos Bold"/>
                <a:ea typeface="Sondos Bold"/>
                <a:cs typeface="Sondos Bold"/>
                <a:sym typeface="Sondos Bold"/>
              </a:rPr>
              <a:t>durée</a:t>
            </a:r>
            <a:r>
              <a:rPr lang="en-US" sz="3796" spc="75" dirty="0">
                <a:solidFill>
                  <a:srgbClr val="202020"/>
                </a:solidFill>
                <a:latin typeface="Sondos"/>
                <a:ea typeface="Sondos"/>
                <a:cs typeface="Sondos"/>
                <a:sym typeface="Sondos"/>
              </a:rPr>
              <a:t> =&gt;  </a:t>
            </a:r>
            <a:r>
              <a:rPr lang="en-US" sz="3796" b="1" spc="75" dirty="0">
                <a:solidFill>
                  <a:srgbClr val="202020"/>
                </a:solidFill>
                <a:latin typeface="Sondos Bold"/>
                <a:ea typeface="Sondos Bold"/>
                <a:cs typeface="Sondos Bold"/>
                <a:sym typeface="Sondos Bold"/>
              </a:rPr>
              <a:t>quantifier</a:t>
            </a:r>
            <a:r>
              <a:rPr lang="en-US" sz="3796" spc="75" dirty="0">
                <a:solidFill>
                  <a:srgbClr val="202020"/>
                </a:solidFill>
                <a:latin typeface="Sondos"/>
                <a:ea typeface="Sondos"/>
                <a:cs typeface="Sondos"/>
                <a:sym typeface="Sondos"/>
              </a:rPr>
              <a:t> </a:t>
            </a:r>
            <a:r>
              <a:rPr lang="en-US" sz="3796" b="1" spc="75" dirty="0">
                <a:solidFill>
                  <a:srgbClr val="202020"/>
                </a:solidFill>
                <a:latin typeface="Sondos Bold"/>
                <a:ea typeface="Sondos Bold"/>
                <a:cs typeface="Sondos Bold"/>
                <a:sym typeface="Sondos Bold"/>
              </a:rPr>
              <a:t>le temps</a:t>
            </a:r>
            <a:r>
              <a:rPr lang="en-US" sz="3796" spc="75" dirty="0">
                <a:solidFill>
                  <a:srgbClr val="202020"/>
                </a:solidFill>
                <a:latin typeface="Sondos"/>
                <a:ea typeface="Sondos"/>
                <a:cs typeface="Sondos"/>
                <a:sym typeface="Sondos"/>
              </a:rPr>
              <a:t> qui passe. </a:t>
            </a:r>
          </a:p>
          <a:p>
            <a:pPr algn="l">
              <a:lnSpc>
                <a:spcPts val="5315"/>
              </a:lnSpc>
            </a:pPr>
            <a:endParaRPr lang="en-US" sz="3796" spc="75" dirty="0">
              <a:solidFill>
                <a:srgbClr val="202020"/>
              </a:solidFill>
              <a:latin typeface="Sondos"/>
              <a:ea typeface="Sondos"/>
              <a:cs typeface="Sondos"/>
              <a:sym typeface="Sondo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49152" y="3148158"/>
            <a:ext cx="13792683" cy="656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  <a:spcBef>
                <a:spcPct val="0"/>
              </a:spcBef>
            </a:pPr>
            <a:r>
              <a:rPr lang="en-US" sz="3796" spc="75" dirty="0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Il </a:t>
            </a:r>
            <a:r>
              <a:rPr lang="en-US" sz="3796" spc="75" dirty="0" err="1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existe</a:t>
            </a:r>
            <a:r>
              <a:rPr lang="en-US" sz="3796" spc="75" dirty="0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 de très </a:t>
            </a:r>
            <a:r>
              <a:rPr lang="en-US" sz="3796" b="1" spc="75" dirty="0" err="1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nombreuses</a:t>
            </a:r>
            <a:r>
              <a:rPr lang="en-US" sz="3796" b="1" spc="75" dirty="0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 </a:t>
            </a:r>
            <a:r>
              <a:rPr lang="en-US" sz="3796" b="1" spc="75" dirty="0" err="1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unités</a:t>
            </a:r>
            <a:r>
              <a:rPr lang="en-US" sz="3796" spc="75" dirty="0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 de </a:t>
            </a:r>
            <a:r>
              <a:rPr lang="en-US" sz="3796" spc="75" dirty="0" err="1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mesure</a:t>
            </a:r>
            <a:r>
              <a:rPr lang="en-US" sz="3796" spc="75" dirty="0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 de </a:t>
            </a:r>
            <a:r>
              <a:rPr lang="en-US" sz="3796" spc="75" dirty="0" err="1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durées</a:t>
            </a:r>
            <a:r>
              <a:rPr lang="en-US" sz="3796" spc="75" dirty="0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49152" y="6393802"/>
            <a:ext cx="15867226" cy="1322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  <a:spcBef>
                <a:spcPct val="0"/>
              </a:spcBef>
            </a:pPr>
            <a:r>
              <a:rPr lang="en-US" sz="3796" b="1" spc="75" dirty="0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Relations</a:t>
            </a:r>
            <a:r>
              <a:rPr lang="en-US" sz="3796" spc="75" dirty="0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 entre les </a:t>
            </a:r>
            <a:r>
              <a:rPr lang="en-US" sz="3796" spc="75" dirty="0" err="1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mesures</a:t>
            </a:r>
            <a:r>
              <a:rPr lang="en-US" sz="3796" spc="75" dirty="0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 de </a:t>
            </a:r>
            <a:r>
              <a:rPr lang="en-US" sz="3796" spc="75" dirty="0" err="1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durées</a:t>
            </a:r>
            <a:r>
              <a:rPr lang="en-US" sz="3796" spc="75" dirty="0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 =&gt; </a:t>
            </a:r>
            <a:r>
              <a:rPr lang="en-US" sz="3796" spc="75" dirty="0" err="1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exprimer</a:t>
            </a:r>
            <a:r>
              <a:rPr lang="en-US" sz="3796" spc="75" dirty="0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 </a:t>
            </a:r>
            <a:r>
              <a:rPr lang="en-US" sz="3796" spc="75" dirty="0" err="1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une</a:t>
            </a:r>
            <a:r>
              <a:rPr lang="en-US" sz="3796" spc="75" dirty="0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 </a:t>
            </a:r>
            <a:r>
              <a:rPr lang="en-US" sz="3796" spc="75" dirty="0" err="1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même</a:t>
            </a:r>
            <a:r>
              <a:rPr lang="en-US" sz="3796" spc="75" dirty="0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 durée dans </a:t>
            </a:r>
            <a:r>
              <a:rPr lang="en-US" sz="3796" spc="75" dirty="0" err="1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différentes</a:t>
            </a:r>
            <a:r>
              <a:rPr lang="en-US" sz="3796" spc="75" dirty="0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 </a:t>
            </a:r>
            <a:r>
              <a:rPr lang="en-US" sz="3796" spc="75" dirty="0" err="1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unités</a:t>
            </a:r>
            <a:r>
              <a:rPr lang="en-US" sz="3796" spc="75" dirty="0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 =&gt; </a:t>
            </a:r>
            <a:r>
              <a:rPr lang="en-US" sz="3796" spc="75" dirty="0" err="1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Choisir</a:t>
            </a:r>
            <a:r>
              <a:rPr lang="en-US" sz="3796" b="1" spc="75" dirty="0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 </a:t>
            </a:r>
            <a:r>
              <a:rPr lang="en-US" sz="3796" b="1" spc="75" dirty="0" err="1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l’unité</a:t>
            </a:r>
            <a:r>
              <a:rPr lang="en-US" sz="3796" b="1" spc="75" dirty="0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 </a:t>
            </a:r>
            <a:r>
              <a:rPr lang="en-US" sz="3796" b="1" spc="75" dirty="0" err="1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appropriée</a:t>
            </a:r>
            <a:endParaRPr lang="en-US" sz="3796" b="1" spc="75" dirty="0">
              <a:solidFill>
                <a:srgbClr val="000000"/>
              </a:solidFill>
              <a:latin typeface="Sondos Bold"/>
              <a:ea typeface="Sondos Bold"/>
              <a:cs typeface="Sondos Bold"/>
              <a:sym typeface="Sondos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49152" y="7878511"/>
            <a:ext cx="13289997" cy="1988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Durée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d’une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course de 100m :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seconde</a:t>
            </a:r>
            <a:endParaRPr lang="en-US" sz="3796" i="1" spc="75" dirty="0">
              <a:solidFill>
                <a:srgbClr val="004AAD"/>
              </a:solidFill>
              <a:latin typeface="Glacial Indifference Italics"/>
              <a:ea typeface="Glacial Indifference Italics"/>
              <a:cs typeface="Glacial Indifference Italics"/>
              <a:sym typeface="Glacial Indifference Italics"/>
            </a:endParaRPr>
          </a:p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Durée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d’une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vie :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Année</a:t>
            </a:r>
            <a:endParaRPr lang="en-US" sz="3796" i="1" spc="75" dirty="0">
              <a:solidFill>
                <a:srgbClr val="004AAD"/>
              </a:solidFill>
              <a:latin typeface="Glacial Indifference Italics"/>
              <a:ea typeface="Glacial Indifference Italics"/>
              <a:cs typeface="Glacial Indifference Italics"/>
              <a:sym typeface="Glacial Indifference Italics"/>
            </a:endParaRPr>
          </a:p>
          <a:p>
            <a:pPr algn="l">
              <a:lnSpc>
                <a:spcPts val="5315"/>
              </a:lnSpc>
            </a:pPr>
            <a:endParaRPr lang="en-US" sz="3796" i="1" spc="75" dirty="0">
              <a:solidFill>
                <a:srgbClr val="004AAD"/>
              </a:solidFill>
              <a:latin typeface="Glacial Indifference Italics"/>
              <a:ea typeface="Glacial Indifference Italics"/>
              <a:cs typeface="Glacial Indifference Italics"/>
              <a:sym typeface="Glacial Indifference Italic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49152" y="3966117"/>
            <a:ext cx="13289997" cy="1988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Durées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courtes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: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seconde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, minute,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heure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, jour, …</a:t>
            </a:r>
          </a:p>
          <a:p>
            <a:pPr algn="l">
              <a:lnSpc>
                <a:spcPts val="5315"/>
              </a:lnSpc>
            </a:pP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Durées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longues :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semaine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,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mois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,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année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,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décennie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, siècle…</a:t>
            </a:r>
          </a:p>
          <a:p>
            <a:pPr algn="l">
              <a:lnSpc>
                <a:spcPts val="5315"/>
              </a:lnSpc>
            </a:pPr>
            <a:endParaRPr lang="en-US" sz="3796" i="1" spc="75" dirty="0">
              <a:solidFill>
                <a:srgbClr val="004AAD"/>
              </a:solidFill>
              <a:latin typeface="Glacial Indifference Italics"/>
              <a:ea typeface="Glacial Indifference Italics"/>
              <a:cs typeface="Glacial Indifference Italics"/>
              <a:sym typeface="Glacial Indifference Itali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6779" y="1886663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>
            <a:off x="14139150" y="2364727"/>
            <a:ext cx="2745694" cy="4114800"/>
          </a:xfrm>
          <a:custGeom>
            <a:avLst/>
            <a:gdLst/>
            <a:ahLst/>
            <a:cxnLst/>
            <a:rect l="l" t="t" r="r" b="b"/>
            <a:pathLst>
              <a:path w="2745694" h="4114800">
                <a:moveTo>
                  <a:pt x="0" y="0"/>
                </a:moveTo>
                <a:lnTo>
                  <a:pt x="2745693" y="0"/>
                </a:lnTo>
                <a:lnTo>
                  <a:pt x="274569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CONNAITRE ET CONVERTIR DES DURÉES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2252967"/>
            <a:ext cx="15687678" cy="7023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5"/>
              </a:lnSpc>
            </a:pPr>
            <a:r>
              <a:rPr lang="en-US" sz="3996" spc="79" dirty="0" err="1">
                <a:solidFill>
                  <a:srgbClr val="202020"/>
                </a:solidFill>
                <a:latin typeface="Sondos"/>
                <a:ea typeface="Sondos"/>
                <a:cs typeface="Sondos"/>
                <a:sym typeface="Sondos"/>
              </a:rPr>
              <a:t>Principales</a:t>
            </a:r>
            <a:r>
              <a:rPr lang="en-US" sz="3996" spc="79" dirty="0">
                <a:solidFill>
                  <a:srgbClr val="202020"/>
                </a:solidFill>
                <a:latin typeface="Sondos"/>
                <a:ea typeface="Sondos"/>
                <a:cs typeface="Sondos"/>
                <a:sym typeface="Sondos"/>
              </a:rPr>
              <a:t> </a:t>
            </a:r>
            <a:r>
              <a:rPr lang="en-US" sz="3996" b="1" spc="79" dirty="0" err="1">
                <a:solidFill>
                  <a:srgbClr val="202020"/>
                </a:solidFill>
                <a:latin typeface="Sondos Bold"/>
                <a:ea typeface="Sondos Bold"/>
                <a:cs typeface="Sondos Bold"/>
                <a:sym typeface="Sondos Bold"/>
              </a:rPr>
              <a:t>équivalences</a:t>
            </a:r>
            <a:r>
              <a:rPr lang="en-US" sz="3996" spc="79" dirty="0">
                <a:solidFill>
                  <a:srgbClr val="202020"/>
                </a:solidFill>
                <a:latin typeface="Sondos"/>
                <a:ea typeface="Sondos"/>
                <a:cs typeface="Sondos"/>
                <a:sym typeface="Sondos"/>
              </a:rPr>
              <a:t>:</a:t>
            </a:r>
          </a:p>
          <a:p>
            <a:pPr algn="l">
              <a:lnSpc>
                <a:spcPts val="5595"/>
              </a:lnSpc>
            </a:pPr>
            <a:r>
              <a:rPr lang="en-US" sz="3996" b="1" spc="79" dirty="0">
                <a:solidFill>
                  <a:srgbClr val="202020"/>
                </a:solidFill>
                <a:latin typeface="Sondos Bold"/>
                <a:ea typeface="Sondos Bold"/>
                <a:cs typeface="Sondos Bold"/>
                <a:sym typeface="Sondos Bold"/>
              </a:rPr>
              <a:t>1 </a:t>
            </a:r>
            <a:r>
              <a:rPr lang="en-US" sz="3996" b="1" spc="79" dirty="0" err="1">
                <a:solidFill>
                  <a:srgbClr val="202020"/>
                </a:solidFill>
                <a:latin typeface="Sondos Bold"/>
                <a:ea typeface="Sondos Bold"/>
                <a:cs typeface="Sondos Bold"/>
                <a:sym typeface="Sondos Bold"/>
              </a:rPr>
              <a:t>millénaire</a:t>
            </a:r>
            <a:r>
              <a:rPr lang="en-US" sz="3996" b="1" spc="79" dirty="0">
                <a:solidFill>
                  <a:srgbClr val="202020"/>
                </a:solidFill>
                <a:latin typeface="Sondos Bold"/>
                <a:ea typeface="Sondos Bold"/>
                <a:cs typeface="Sondos Bold"/>
                <a:sym typeface="Sondos Bold"/>
              </a:rPr>
              <a:t> = 1000 </a:t>
            </a:r>
            <a:r>
              <a:rPr lang="en-US" sz="3996" b="1" spc="79" dirty="0" err="1">
                <a:solidFill>
                  <a:srgbClr val="202020"/>
                </a:solidFill>
                <a:latin typeface="Sondos Bold"/>
                <a:ea typeface="Sondos Bold"/>
                <a:cs typeface="Sondos Bold"/>
                <a:sym typeface="Sondos Bold"/>
              </a:rPr>
              <a:t>ans</a:t>
            </a:r>
            <a:r>
              <a:rPr lang="en-US" sz="3996" b="1" spc="79" dirty="0">
                <a:solidFill>
                  <a:srgbClr val="202020"/>
                </a:solidFill>
                <a:latin typeface="Sondos Bold"/>
                <a:ea typeface="Sondos Bold"/>
                <a:cs typeface="Sondos Bold"/>
                <a:sym typeface="Sondos Bold"/>
              </a:rPr>
              <a:t> </a:t>
            </a:r>
          </a:p>
          <a:p>
            <a:pPr algn="l">
              <a:lnSpc>
                <a:spcPts val="5595"/>
              </a:lnSpc>
            </a:pPr>
            <a:r>
              <a:rPr lang="en-US" sz="3996" b="1" spc="79" dirty="0">
                <a:solidFill>
                  <a:srgbClr val="202020"/>
                </a:solidFill>
                <a:latin typeface="Sondos Bold"/>
                <a:ea typeface="Sondos Bold"/>
                <a:cs typeface="Sondos Bold"/>
                <a:sym typeface="Sondos Bold"/>
              </a:rPr>
              <a:t>1 </a:t>
            </a:r>
            <a:r>
              <a:rPr lang="en-US" sz="3996" b="1" spc="79" dirty="0" err="1">
                <a:solidFill>
                  <a:srgbClr val="202020"/>
                </a:solidFill>
                <a:latin typeface="Sondos Bold"/>
                <a:ea typeface="Sondos Bold"/>
                <a:cs typeface="Sondos Bold"/>
                <a:sym typeface="Sondos Bold"/>
              </a:rPr>
              <a:t>mois</a:t>
            </a:r>
            <a:r>
              <a:rPr lang="en-US" sz="3996" b="1" spc="79" dirty="0">
                <a:solidFill>
                  <a:srgbClr val="202020"/>
                </a:solidFill>
                <a:latin typeface="Sondos Bold"/>
                <a:ea typeface="Sondos Bold"/>
                <a:cs typeface="Sondos Bold"/>
                <a:sym typeface="Sondos Bold"/>
              </a:rPr>
              <a:t> = 31, 30, 29 </a:t>
            </a:r>
            <a:r>
              <a:rPr lang="en-US" sz="3996" b="1" spc="79" dirty="0" err="1">
                <a:solidFill>
                  <a:srgbClr val="202020"/>
                </a:solidFill>
                <a:latin typeface="Sondos Bold"/>
                <a:ea typeface="Sondos Bold"/>
                <a:cs typeface="Sondos Bold"/>
                <a:sym typeface="Sondos Bold"/>
              </a:rPr>
              <a:t>ou</a:t>
            </a:r>
            <a:r>
              <a:rPr lang="en-US" sz="3996" b="1" spc="79" dirty="0">
                <a:solidFill>
                  <a:srgbClr val="202020"/>
                </a:solidFill>
                <a:latin typeface="Sondos Bold"/>
                <a:ea typeface="Sondos Bold"/>
                <a:cs typeface="Sondos Bold"/>
                <a:sym typeface="Sondos Bold"/>
              </a:rPr>
              <a:t> 28 </a:t>
            </a:r>
            <a:r>
              <a:rPr lang="en-US" sz="3996" b="1" spc="79" dirty="0" err="1">
                <a:solidFill>
                  <a:srgbClr val="202020"/>
                </a:solidFill>
                <a:latin typeface="Sondos Bold"/>
                <a:ea typeface="Sondos Bold"/>
                <a:cs typeface="Sondos Bold"/>
                <a:sym typeface="Sondos Bold"/>
              </a:rPr>
              <a:t>jours</a:t>
            </a:r>
            <a:endParaRPr lang="en-US" sz="3996" b="1" spc="79" dirty="0">
              <a:solidFill>
                <a:srgbClr val="202020"/>
              </a:solidFill>
              <a:latin typeface="Sondos Bold"/>
              <a:ea typeface="Sondos Bold"/>
              <a:cs typeface="Sondos Bold"/>
              <a:sym typeface="Sondos Bold"/>
            </a:endParaRPr>
          </a:p>
          <a:p>
            <a:pPr algn="l">
              <a:lnSpc>
                <a:spcPts val="5595"/>
              </a:lnSpc>
            </a:pPr>
            <a:r>
              <a:rPr lang="en-US" sz="3996" b="1" spc="79" dirty="0">
                <a:solidFill>
                  <a:srgbClr val="202020"/>
                </a:solidFill>
                <a:latin typeface="Sondos Bold"/>
                <a:ea typeface="Sondos Bold"/>
                <a:cs typeface="Sondos Bold"/>
                <a:sym typeface="Sondos Bold"/>
              </a:rPr>
              <a:t>1 siècle = 100 </a:t>
            </a:r>
            <a:r>
              <a:rPr lang="en-US" sz="3996" b="1" spc="79" dirty="0" err="1">
                <a:solidFill>
                  <a:srgbClr val="202020"/>
                </a:solidFill>
                <a:latin typeface="Sondos Bold"/>
                <a:ea typeface="Sondos Bold"/>
                <a:cs typeface="Sondos Bold"/>
                <a:sym typeface="Sondos Bold"/>
              </a:rPr>
              <a:t>ans</a:t>
            </a:r>
            <a:r>
              <a:rPr lang="en-US" sz="3996" b="1" spc="79" dirty="0">
                <a:solidFill>
                  <a:srgbClr val="202020"/>
                </a:solidFill>
                <a:latin typeface="Sondos Bold"/>
                <a:ea typeface="Sondos Bold"/>
                <a:cs typeface="Sondos Bold"/>
                <a:sym typeface="Sondos Bold"/>
              </a:rPr>
              <a:t> </a:t>
            </a:r>
          </a:p>
          <a:p>
            <a:pPr algn="l">
              <a:lnSpc>
                <a:spcPts val="5595"/>
              </a:lnSpc>
            </a:pPr>
            <a:r>
              <a:rPr lang="en-US" sz="3996" b="1" spc="79" dirty="0">
                <a:solidFill>
                  <a:srgbClr val="202020"/>
                </a:solidFill>
                <a:latin typeface="Sondos Bold"/>
                <a:ea typeface="Sondos Bold"/>
                <a:cs typeface="Sondos Bold"/>
                <a:sym typeface="Sondos Bold"/>
              </a:rPr>
              <a:t>1 </a:t>
            </a:r>
            <a:r>
              <a:rPr lang="en-US" sz="3996" b="1" spc="79" dirty="0" err="1">
                <a:solidFill>
                  <a:srgbClr val="202020"/>
                </a:solidFill>
                <a:latin typeface="Sondos Bold"/>
                <a:ea typeface="Sondos Bold"/>
                <a:cs typeface="Sondos Bold"/>
                <a:sym typeface="Sondos Bold"/>
              </a:rPr>
              <a:t>semaine</a:t>
            </a:r>
            <a:r>
              <a:rPr lang="en-US" sz="3996" b="1" spc="79" dirty="0">
                <a:solidFill>
                  <a:srgbClr val="202020"/>
                </a:solidFill>
                <a:latin typeface="Sondos Bold"/>
                <a:ea typeface="Sondos Bold"/>
                <a:cs typeface="Sondos Bold"/>
                <a:sym typeface="Sondos Bold"/>
              </a:rPr>
              <a:t> = 7 </a:t>
            </a:r>
            <a:r>
              <a:rPr lang="en-US" sz="3996" b="1" spc="79" dirty="0" err="1">
                <a:solidFill>
                  <a:srgbClr val="202020"/>
                </a:solidFill>
                <a:latin typeface="Sondos Bold"/>
                <a:ea typeface="Sondos Bold"/>
                <a:cs typeface="Sondos Bold"/>
                <a:sym typeface="Sondos Bold"/>
              </a:rPr>
              <a:t>jours</a:t>
            </a:r>
            <a:endParaRPr lang="en-US" sz="3996" b="1" spc="79" dirty="0">
              <a:solidFill>
                <a:srgbClr val="202020"/>
              </a:solidFill>
              <a:latin typeface="Sondos Bold"/>
              <a:ea typeface="Sondos Bold"/>
              <a:cs typeface="Sondos Bold"/>
              <a:sym typeface="Sondos Bold"/>
            </a:endParaRPr>
          </a:p>
          <a:p>
            <a:pPr algn="l">
              <a:lnSpc>
                <a:spcPts val="5595"/>
              </a:lnSpc>
            </a:pPr>
            <a:r>
              <a:rPr lang="en-US" sz="3996" b="1" spc="79" dirty="0">
                <a:solidFill>
                  <a:srgbClr val="202020"/>
                </a:solidFill>
                <a:latin typeface="Sondos Bold"/>
                <a:ea typeface="Sondos Bold"/>
                <a:cs typeface="Sondos Bold"/>
                <a:sym typeface="Sondos Bold"/>
              </a:rPr>
              <a:t>1 an = 365 </a:t>
            </a:r>
            <a:r>
              <a:rPr lang="en-US" sz="3996" b="1" spc="79" dirty="0" err="1">
                <a:solidFill>
                  <a:srgbClr val="202020"/>
                </a:solidFill>
                <a:latin typeface="Sondos Bold"/>
                <a:ea typeface="Sondos Bold"/>
                <a:cs typeface="Sondos Bold"/>
                <a:sym typeface="Sondos Bold"/>
              </a:rPr>
              <a:t>ou</a:t>
            </a:r>
            <a:r>
              <a:rPr lang="en-US" sz="3996" b="1" spc="79" dirty="0">
                <a:solidFill>
                  <a:srgbClr val="202020"/>
                </a:solidFill>
                <a:latin typeface="Sondos Bold"/>
                <a:ea typeface="Sondos Bold"/>
                <a:cs typeface="Sondos Bold"/>
                <a:sym typeface="Sondos Bold"/>
              </a:rPr>
              <a:t> 366 </a:t>
            </a:r>
            <a:r>
              <a:rPr lang="en-US" sz="3996" b="1" spc="79" dirty="0" err="1">
                <a:solidFill>
                  <a:srgbClr val="202020"/>
                </a:solidFill>
                <a:latin typeface="Sondos Bold"/>
                <a:ea typeface="Sondos Bold"/>
                <a:cs typeface="Sondos Bold"/>
                <a:sym typeface="Sondos Bold"/>
              </a:rPr>
              <a:t>jours</a:t>
            </a:r>
            <a:r>
              <a:rPr lang="en-US" sz="3996" b="1" spc="79" dirty="0">
                <a:solidFill>
                  <a:srgbClr val="202020"/>
                </a:solidFill>
                <a:latin typeface="Sondos Bold"/>
                <a:ea typeface="Sondos Bold"/>
                <a:cs typeface="Sondos Bold"/>
                <a:sym typeface="Sondos Bold"/>
              </a:rPr>
              <a:t> </a:t>
            </a:r>
          </a:p>
          <a:p>
            <a:pPr algn="l">
              <a:lnSpc>
                <a:spcPts val="5595"/>
              </a:lnSpc>
            </a:pPr>
            <a:r>
              <a:rPr lang="en-US" sz="3996" b="1" spc="79" dirty="0">
                <a:solidFill>
                  <a:srgbClr val="202020"/>
                </a:solidFill>
                <a:latin typeface="Sondos Bold"/>
                <a:ea typeface="Sondos Bold"/>
                <a:cs typeface="Sondos Bold"/>
                <a:sym typeface="Sondos Bold"/>
              </a:rPr>
              <a:t>1 jour = 24 </a:t>
            </a:r>
            <a:r>
              <a:rPr lang="en-US" sz="3996" b="1" spc="79" dirty="0" err="1">
                <a:solidFill>
                  <a:srgbClr val="202020"/>
                </a:solidFill>
                <a:latin typeface="Sondos Bold"/>
                <a:ea typeface="Sondos Bold"/>
                <a:cs typeface="Sondos Bold"/>
                <a:sym typeface="Sondos Bold"/>
              </a:rPr>
              <a:t>heures</a:t>
            </a:r>
            <a:r>
              <a:rPr lang="en-US" sz="3996" b="1" spc="79" dirty="0">
                <a:solidFill>
                  <a:srgbClr val="202020"/>
                </a:solidFill>
                <a:latin typeface="Sondos Bold"/>
                <a:ea typeface="Sondos Bold"/>
                <a:cs typeface="Sondos Bold"/>
                <a:sym typeface="Sondos Bold"/>
              </a:rPr>
              <a:t> (h)</a:t>
            </a:r>
          </a:p>
          <a:p>
            <a:pPr algn="l">
              <a:lnSpc>
                <a:spcPts val="5595"/>
              </a:lnSpc>
            </a:pPr>
            <a:r>
              <a:rPr lang="en-US" sz="3996" b="1" spc="79" dirty="0">
                <a:solidFill>
                  <a:srgbClr val="202020"/>
                </a:solidFill>
                <a:latin typeface="Sondos Bold"/>
                <a:ea typeface="Sondos Bold"/>
                <a:cs typeface="Sondos Bold"/>
                <a:sym typeface="Sondos Bold"/>
              </a:rPr>
              <a:t>1 </a:t>
            </a:r>
            <a:r>
              <a:rPr lang="en-US" sz="3996" b="1" spc="79" dirty="0" err="1">
                <a:solidFill>
                  <a:srgbClr val="202020"/>
                </a:solidFill>
                <a:latin typeface="Sondos Bold"/>
                <a:ea typeface="Sondos Bold"/>
                <a:cs typeface="Sondos Bold"/>
                <a:sym typeface="Sondos Bold"/>
              </a:rPr>
              <a:t>heure</a:t>
            </a:r>
            <a:r>
              <a:rPr lang="en-US" sz="3996" b="1" spc="79" dirty="0">
                <a:solidFill>
                  <a:srgbClr val="202020"/>
                </a:solidFill>
                <a:latin typeface="Sondos Bold"/>
                <a:ea typeface="Sondos Bold"/>
                <a:cs typeface="Sondos Bold"/>
                <a:sym typeface="Sondos Bold"/>
              </a:rPr>
              <a:t> = 60 minutes (min)</a:t>
            </a:r>
          </a:p>
          <a:p>
            <a:pPr algn="l">
              <a:lnSpc>
                <a:spcPts val="5595"/>
              </a:lnSpc>
            </a:pPr>
            <a:r>
              <a:rPr lang="en-US" sz="3996" b="1" spc="79" dirty="0">
                <a:solidFill>
                  <a:srgbClr val="202020"/>
                </a:solidFill>
                <a:latin typeface="Sondos Bold"/>
                <a:ea typeface="Sondos Bold"/>
                <a:cs typeface="Sondos Bold"/>
                <a:sym typeface="Sondos Bold"/>
              </a:rPr>
              <a:t>1 minute = 60 </a:t>
            </a:r>
            <a:r>
              <a:rPr lang="en-US" sz="3996" b="1" spc="79" dirty="0" err="1">
                <a:solidFill>
                  <a:srgbClr val="202020"/>
                </a:solidFill>
                <a:latin typeface="Sondos Bold"/>
                <a:ea typeface="Sondos Bold"/>
                <a:cs typeface="Sondos Bold"/>
                <a:sym typeface="Sondos Bold"/>
              </a:rPr>
              <a:t>secondes</a:t>
            </a:r>
            <a:r>
              <a:rPr lang="en-US" sz="3996" b="1" spc="79" dirty="0">
                <a:solidFill>
                  <a:srgbClr val="202020"/>
                </a:solidFill>
                <a:latin typeface="Sondos Bold"/>
                <a:ea typeface="Sondos Bold"/>
                <a:cs typeface="Sondos Bold"/>
                <a:sym typeface="Sondos Bold"/>
              </a:rPr>
              <a:t> (s)</a:t>
            </a:r>
          </a:p>
          <a:p>
            <a:pPr algn="l">
              <a:lnSpc>
                <a:spcPts val="5595"/>
              </a:lnSpc>
            </a:pPr>
            <a:endParaRPr lang="en-US" sz="3996" b="1" spc="79" dirty="0">
              <a:solidFill>
                <a:srgbClr val="202020"/>
              </a:solidFill>
              <a:latin typeface="Sondos Bold"/>
              <a:ea typeface="Sondos Bold"/>
              <a:cs typeface="Sondos Bold"/>
              <a:sym typeface="Sondos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6779" y="1886663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 rot="2078707">
            <a:off x="1095184" y="5269216"/>
            <a:ext cx="2168881" cy="615420"/>
          </a:xfrm>
          <a:custGeom>
            <a:avLst/>
            <a:gdLst/>
            <a:ahLst/>
            <a:cxnLst/>
            <a:rect l="l" t="t" r="r" b="b"/>
            <a:pathLst>
              <a:path w="2168881" h="615420">
                <a:moveTo>
                  <a:pt x="0" y="0"/>
                </a:moveTo>
                <a:lnTo>
                  <a:pt x="2168881" y="0"/>
                </a:lnTo>
                <a:lnTo>
                  <a:pt x="2168881" y="615420"/>
                </a:lnTo>
                <a:lnTo>
                  <a:pt x="0" y="61542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CONNAITRE ET CONVERTIR DES DURÉES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2442117"/>
            <a:ext cx="15687678" cy="1980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Convertir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des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heures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minutes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:</a:t>
            </a:r>
          </a:p>
          <a:p>
            <a:pPr algn="l">
              <a:lnSpc>
                <a:spcPts val="5315"/>
              </a:lnSpc>
            </a:pPr>
            <a:endParaRPr lang="en-US" sz="3796" spc="75" dirty="0">
              <a:solidFill>
                <a:srgbClr val="20202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5315"/>
              </a:lnSpc>
            </a:pPr>
            <a:endParaRPr lang="en-US" sz="3796" spc="75" dirty="0">
              <a:solidFill>
                <a:srgbClr val="20202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28700" y="4060772"/>
            <a:ext cx="3081635" cy="64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5 h = ... min</a:t>
            </a:r>
          </a:p>
        </p:txBody>
      </p:sp>
      <p:grpSp>
        <p:nvGrpSpPr>
          <p:cNvPr id="14" name="Group 14"/>
          <p:cNvGrpSpPr/>
          <p:nvPr/>
        </p:nvGrpSpPr>
        <p:grpSpPr>
          <a:xfrm rot="-5400000">
            <a:off x="6031437" y="2719114"/>
            <a:ext cx="2350899" cy="6955862"/>
            <a:chOff x="0" y="0"/>
            <a:chExt cx="4234280" cy="1252842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234280" cy="12528427"/>
            </a:xfrm>
            <a:custGeom>
              <a:avLst/>
              <a:gdLst/>
              <a:ahLst/>
              <a:cxnLst/>
              <a:rect l="l" t="t" r="r" b="b"/>
              <a:pathLst>
                <a:path w="4234280" h="12528427">
                  <a:moveTo>
                    <a:pt x="0" y="0"/>
                  </a:moveTo>
                  <a:lnTo>
                    <a:pt x="4234280" y="0"/>
                  </a:lnTo>
                  <a:lnTo>
                    <a:pt x="4234280" y="12528427"/>
                  </a:lnTo>
                  <a:lnTo>
                    <a:pt x="0" y="12528427"/>
                  </a:lnTo>
                  <a:close/>
                </a:path>
              </a:pathLst>
            </a:custGeom>
            <a:solidFill>
              <a:srgbClr val="607096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4110335" y="5086350"/>
            <a:ext cx="6229471" cy="2074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71"/>
              </a:lnSpc>
              <a:spcBef>
                <a:spcPct val="0"/>
              </a:spcBef>
            </a:pPr>
            <a:r>
              <a:rPr lang="en-US" sz="2979" i="1" spc="59">
                <a:solidFill>
                  <a:srgbClr val="FFFFFF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Pour convertir un nombre d’heures en minutes, il faut multiplier le nombre d’heures par 60 car 1heure = 60 minutes.</a:t>
            </a:r>
          </a:p>
        </p:txBody>
      </p:sp>
      <p:sp>
        <p:nvSpPr>
          <p:cNvPr id="17" name="Freeform 17"/>
          <p:cNvSpPr/>
          <p:nvPr/>
        </p:nvSpPr>
        <p:spPr>
          <a:xfrm rot="-2513924">
            <a:off x="10598624" y="5414980"/>
            <a:ext cx="2168881" cy="615420"/>
          </a:xfrm>
          <a:custGeom>
            <a:avLst/>
            <a:gdLst/>
            <a:ahLst/>
            <a:cxnLst/>
            <a:rect l="l" t="t" r="r" b="b"/>
            <a:pathLst>
              <a:path w="2168881" h="615420">
                <a:moveTo>
                  <a:pt x="0" y="0"/>
                </a:moveTo>
                <a:lnTo>
                  <a:pt x="2168881" y="0"/>
                </a:lnTo>
                <a:lnTo>
                  <a:pt x="2168881" y="615420"/>
                </a:lnTo>
                <a:lnTo>
                  <a:pt x="0" y="61542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TextBox 18"/>
          <p:cNvSpPr txBox="1"/>
          <p:nvPr/>
        </p:nvSpPr>
        <p:spPr>
          <a:xfrm>
            <a:off x="10672657" y="4060772"/>
            <a:ext cx="3081635" cy="64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5 x 60 = 300</a:t>
            </a:r>
          </a:p>
        </p:txBody>
      </p:sp>
      <p:sp>
        <p:nvSpPr>
          <p:cNvPr id="19" name="Freeform 19"/>
          <p:cNvSpPr/>
          <p:nvPr/>
        </p:nvSpPr>
        <p:spPr>
          <a:xfrm rot="-5400000" flipH="1">
            <a:off x="11319629" y="5953612"/>
            <a:ext cx="3449624" cy="978831"/>
          </a:xfrm>
          <a:custGeom>
            <a:avLst/>
            <a:gdLst/>
            <a:ahLst/>
            <a:cxnLst/>
            <a:rect l="l" t="t" r="r" b="b"/>
            <a:pathLst>
              <a:path w="3449624" h="978831">
                <a:moveTo>
                  <a:pt x="3449623" y="0"/>
                </a:moveTo>
                <a:lnTo>
                  <a:pt x="0" y="0"/>
                </a:lnTo>
                <a:lnTo>
                  <a:pt x="0" y="978831"/>
                </a:lnTo>
                <a:lnTo>
                  <a:pt x="3449623" y="978831"/>
                </a:lnTo>
                <a:lnTo>
                  <a:pt x="3449623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0" name="TextBox 20"/>
          <p:cNvSpPr txBox="1"/>
          <p:nvPr/>
        </p:nvSpPr>
        <p:spPr>
          <a:xfrm>
            <a:off x="9144000" y="7695009"/>
            <a:ext cx="3081635" cy="64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5 h = 300 min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3" grpId="0"/>
      <p:bldP spid="16" grpId="0"/>
      <p:bldP spid="17" grpId="0" animBg="1"/>
      <p:bldP spid="18" grpId="0"/>
      <p:bldP spid="19" grpId="0" animBg="1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6779" y="1886663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 rot="2078707">
            <a:off x="1095184" y="5269216"/>
            <a:ext cx="2168881" cy="615420"/>
          </a:xfrm>
          <a:custGeom>
            <a:avLst/>
            <a:gdLst/>
            <a:ahLst/>
            <a:cxnLst/>
            <a:rect l="l" t="t" r="r" b="b"/>
            <a:pathLst>
              <a:path w="2168881" h="615420">
                <a:moveTo>
                  <a:pt x="0" y="0"/>
                </a:moveTo>
                <a:lnTo>
                  <a:pt x="2168881" y="0"/>
                </a:lnTo>
                <a:lnTo>
                  <a:pt x="2168881" y="615420"/>
                </a:lnTo>
                <a:lnTo>
                  <a:pt x="0" y="61542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CONNAITRE ET CONVERTIR DES DURÉES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2442117"/>
            <a:ext cx="15687678" cy="1980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Convertir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des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jours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heures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:</a:t>
            </a:r>
          </a:p>
          <a:p>
            <a:pPr algn="l">
              <a:lnSpc>
                <a:spcPts val="5315"/>
              </a:lnSpc>
            </a:pPr>
            <a:endParaRPr lang="en-US" sz="3796" spc="75" dirty="0">
              <a:solidFill>
                <a:srgbClr val="20202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5315"/>
              </a:lnSpc>
            </a:pPr>
            <a:endParaRPr lang="en-US" sz="3796" spc="75" dirty="0">
              <a:solidFill>
                <a:srgbClr val="20202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28700" y="4060772"/>
            <a:ext cx="4101284" cy="64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3 </a:t>
            </a:r>
            <a:r>
              <a:rPr lang="en-US" sz="3796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jours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= ... </a:t>
            </a:r>
            <a:r>
              <a:rPr lang="en-US" sz="3796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heures</a:t>
            </a:r>
            <a:endParaRPr lang="en-US" sz="3796" spc="75" dirty="0">
              <a:solidFill>
                <a:srgbClr val="20202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grpSp>
        <p:nvGrpSpPr>
          <p:cNvPr id="14" name="Group 14"/>
          <p:cNvGrpSpPr/>
          <p:nvPr/>
        </p:nvGrpSpPr>
        <p:grpSpPr>
          <a:xfrm rot="-5400000">
            <a:off x="6031437" y="2719114"/>
            <a:ext cx="2350899" cy="6955862"/>
            <a:chOff x="0" y="0"/>
            <a:chExt cx="4234280" cy="1252842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234280" cy="12528427"/>
            </a:xfrm>
            <a:custGeom>
              <a:avLst/>
              <a:gdLst/>
              <a:ahLst/>
              <a:cxnLst/>
              <a:rect l="l" t="t" r="r" b="b"/>
              <a:pathLst>
                <a:path w="4234280" h="12528427">
                  <a:moveTo>
                    <a:pt x="0" y="0"/>
                  </a:moveTo>
                  <a:lnTo>
                    <a:pt x="4234280" y="0"/>
                  </a:lnTo>
                  <a:lnTo>
                    <a:pt x="4234280" y="12528427"/>
                  </a:lnTo>
                  <a:lnTo>
                    <a:pt x="0" y="12528427"/>
                  </a:lnTo>
                  <a:close/>
                </a:path>
              </a:pathLst>
            </a:custGeom>
            <a:solidFill>
              <a:srgbClr val="607096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4110335" y="5086350"/>
            <a:ext cx="6229471" cy="2074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71"/>
              </a:lnSpc>
              <a:spcBef>
                <a:spcPct val="0"/>
              </a:spcBef>
            </a:pPr>
            <a:r>
              <a:rPr lang="en-US" sz="2979" i="1" spc="59" dirty="0">
                <a:solidFill>
                  <a:srgbClr val="FFFFFF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Pour </a:t>
            </a:r>
            <a:r>
              <a:rPr lang="en-US" sz="2979" i="1" spc="59" dirty="0" err="1">
                <a:solidFill>
                  <a:srgbClr val="FFFFFF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convertir</a:t>
            </a:r>
            <a:r>
              <a:rPr lang="en-US" sz="2979" i="1" spc="59" dirty="0">
                <a:solidFill>
                  <a:srgbClr val="FFFFFF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un </a:t>
            </a:r>
            <a:r>
              <a:rPr lang="en-US" sz="2979" i="1" spc="59" dirty="0" err="1">
                <a:solidFill>
                  <a:srgbClr val="FFFFFF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nombre</a:t>
            </a:r>
            <a:r>
              <a:rPr lang="en-US" sz="2979" i="1" spc="59" dirty="0">
                <a:solidFill>
                  <a:srgbClr val="FFFFFF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de </a:t>
            </a:r>
            <a:r>
              <a:rPr lang="en-US" sz="2979" i="1" spc="59" dirty="0" err="1">
                <a:solidFill>
                  <a:srgbClr val="FFFFFF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jours</a:t>
            </a:r>
            <a:r>
              <a:rPr lang="en-US" sz="2979" i="1" spc="59" dirty="0">
                <a:solidFill>
                  <a:srgbClr val="FFFFFF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979" i="1" spc="59" dirty="0" err="1">
                <a:solidFill>
                  <a:srgbClr val="FFFFFF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en</a:t>
            </a:r>
            <a:r>
              <a:rPr lang="en-US" sz="2979" i="1" spc="59" dirty="0">
                <a:solidFill>
                  <a:srgbClr val="FFFFFF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2979" i="1" spc="59" dirty="0" err="1">
                <a:solidFill>
                  <a:srgbClr val="FFFFFF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heures</a:t>
            </a:r>
            <a:r>
              <a:rPr lang="en-US" sz="2979" i="1" spc="59" dirty="0">
                <a:solidFill>
                  <a:srgbClr val="FFFFFF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, il faut multiplier le </a:t>
            </a:r>
            <a:r>
              <a:rPr lang="en-US" sz="2979" i="1" spc="59" dirty="0" err="1">
                <a:solidFill>
                  <a:srgbClr val="FFFFFF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nombre</a:t>
            </a:r>
            <a:r>
              <a:rPr lang="en-US" sz="2979" i="1" spc="59" dirty="0">
                <a:solidFill>
                  <a:srgbClr val="FFFFFF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de </a:t>
            </a:r>
            <a:r>
              <a:rPr lang="en-US" sz="2979" i="1" spc="59" dirty="0" err="1">
                <a:solidFill>
                  <a:srgbClr val="FFFFFF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jours</a:t>
            </a:r>
            <a:r>
              <a:rPr lang="en-US" sz="2979" i="1" spc="59" dirty="0">
                <a:solidFill>
                  <a:srgbClr val="FFFFFF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par 24 car 1 jour = 24 </a:t>
            </a:r>
            <a:r>
              <a:rPr lang="en-US" sz="2979" i="1" spc="59" dirty="0" err="1">
                <a:solidFill>
                  <a:srgbClr val="FFFFFF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heures</a:t>
            </a:r>
            <a:r>
              <a:rPr lang="en-US" sz="2979" i="1" spc="59" dirty="0">
                <a:solidFill>
                  <a:srgbClr val="FFFFFF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.</a:t>
            </a:r>
          </a:p>
        </p:txBody>
      </p:sp>
      <p:sp>
        <p:nvSpPr>
          <p:cNvPr id="17" name="Freeform 17"/>
          <p:cNvSpPr/>
          <p:nvPr/>
        </p:nvSpPr>
        <p:spPr>
          <a:xfrm rot="-2513924">
            <a:off x="10598624" y="5414980"/>
            <a:ext cx="2168881" cy="615420"/>
          </a:xfrm>
          <a:custGeom>
            <a:avLst/>
            <a:gdLst/>
            <a:ahLst/>
            <a:cxnLst/>
            <a:rect l="l" t="t" r="r" b="b"/>
            <a:pathLst>
              <a:path w="2168881" h="615420">
                <a:moveTo>
                  <a:pt x="0" y="0"/>
                </a:moveTo>
                <a:lnTo>
                  <a:pt x="2168881" y="0"/>
                </a:lnTo>
                <a:lnTo>
                  <a:pt x="2168881" y="615420"/>
                </a:lnTo>
                <a:lnTo>
                  <a:pt x="0" y="61542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TextBox 18"/>
          <p:cNvSpPr txBox="1"/>
          <p:nvPr/>
        </p:nvSpPr>
        <p:spPr>
          <a:xfrm>
            <a:off x="10672657" y="4060772"/>
            <a:ext cx="3081635" cy="64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3 x 24 = 72</a:t>
            </a:r>
          </a:p>
        </p:txBody>
      </p:sp>
      <p:sp>
        <p:nvSpPr>
          <p:cNvPr id="19" name="Freeform 19"/>
          <p:cNvSpPr/>
          <p:nvPr/>
        </p:nvSpPr>
        <p:spPr>
          <a:xfrm rot="-5400000" flipH="1">
            <a:off x="11319629" y="5953612"/>
            <a:ext cx="3449624" cy="978831"/>
          </a:xfrm>
          <a:custGeom>
            <a:avLst/>
            <a:gdLst/>
            <a:ahLst/>
            <a:cxnLst/>
            <a:rect l="l" t="t" r="r" b="b"/>
            <a:pathLst>
              <a:path w="3449624" h="978831">
                <a:moveTo>
                  <a:pt x="3449623" y="0"/>
                </a:moveTo>
                <a:lnTo>
                  <a:pt x="0" y="0"/>
                </a:lnTo>
                <a:lnTo>
                  <a:pt x="0" y="978831"/>
                </a:lnTo>
                <a:lnTo>
                  <a:pt x="3449623" y="978831"/>
                </a:lnTo>
                <a:lnTo>
                  <a:pt x="3449623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0" name="TextBox 20"/>
          <p:cNvSpPr txBox="1"/>
          <p:nvPr/>
        </p:nvSpPr>
        <p:spPr>
          <a:xfrm>
            <a:off x="9144000" y="7695009"/>
            <a:ext cx="3081635" cy="64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3 </a:t>
            </a:r>
            <a:r>
              <a:rPr lang="en-US" sz="3796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jours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= 72 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3" grpId="0"/>
      <p:bldP spid="16" grpId="0"/>
      <p:bldP spid="17" grpId="0" animBg="1"/>
      <p:bldP spid="18" grpId="0"/>
      <p:bldP spid="19" grpId="0" animBg="1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3" name="Freeform 3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Freeform 5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325274" y="195413"/>
            <a:ext cx="1708701" cy="1732523"/>
          </a:xfrm>
          <a:custGeom>
            <a:avLst/>
            <a:gdLst/>
            <a:ahLst/>
            <a:cxnLst/>
            <a:rect l="l" t="t" r="r" b="b"/>
            <a:pathLst>
              <a:path w="1708701" h="1732523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770456" y="1927936"/>
            <a:ext cx="17095347" cy="7831986"/>
            <a:chOff x="0" y="0"/>
            <a:chExt cx="4502478" cy="206274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1325274" y="3509167"/>
            <a:ext cx="5044209" cy="393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89"/>
              </a:lnSpc>
            </a:pPr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36195" y="2383544"/>
            <a:ext cx="7807805" cy="4203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Convertis:</a:t>
            </a:r>
          </a:p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Un jour = ….. Heures</a:t>
            </a:r>
          </a:p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Une heure = ….. Minutes</a:t>
            </a:r>
          </a:p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Une minute = …. Secondes</a:t>
            </a:r>
          </a:p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Un siècle = … années</a:t>
            </a:r>
          </a:p>
          <a:p>
            <a:pPr algn="l">
              <a:lnSpc>
                <a:spcPts val="5599"/>
              </a:lnSpc>
            </a:pPr>
            <a:endParaRPr lang="en-US" sz="3999">
              <a:solidFill>
                <a:srgbClr val="000000"/>
              </a:solidFill>
              <a:latin typeface="Sondos"/>
              <a:ea typeface="Sondos"/>
              <a:cs typeface="Sondos"/>
              <a:sym typeface="Sondo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8068217" y="5767729"/>
            <a:ext cx="7807805" cy="4203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Convertis:</a:t>
            </a:r>
          </a:p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5h10 = ….. min</a:t>
            </a:r>
          </a:p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2 jours = ... heures</a:t>
            </a:r>
          </a:p>
          <a:p>
            <a:pPr algn="l">
              <a:lnSpc>
                <a:spcPts val="5599"/>
              </a:lnSpc>
            </a:pPr>
            <a:endParaRPr lang="en-US" sz="3999">
              <a:solidFill>
                <a:srgbClr val="000000"/>
              </a:solidFill>
              <a:latin typeface="Sondos"/>
              <a:ea typeface="Sondos"/>
              <a:cs typeface="Sondos"/>
              <a:sym typeface="Sondos"/>
            </a:endParaRPr>
          </a:p>
          <a:p>
            <a:pPr algn="l">
              <a:lnSpc>
                <a:spcPts val="5599"/>
              </a:lnSpc>
            </a:pPr>
            <a:endParaRPr lang="en-US" sz="3999">
              <a:solidFill>
                <a:srgbClr val="000000"/>
              </a:solidFill>
              <a:latin typeface="Sondos"/>
              <a:ea typeface="Sondos"/>
              <a:cs typeface="Sondos"/>
              <a:sym typeface="Sondos"/>
            </a:endParaRPr>
          </a:p>
          <a:p>
            <a:pPr algn="l">
              <a:lnSpc>
                <a:spcPts val="5599"/>
              </a:lnSpc>
            </a:pPr>
            <a:endParaRPr lang="en-US" sz="3999">
              <a:solidFill>
                <a:srgbClr val="000000"/>
              </a:solidFill>
              <a:latin typeface="Sondos"/>
              <a:ea typeface="Sondos"/>
              <a:cs typeface="Sondos"/>
              <a:sym typeface="Sondo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6326" y="2112931"/>
            <a:ext cx="17095347" cy="7947418"/>
            <a:chOff x="0" y="0"/>
            <a:chExt cx="4502478" cy="209314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93147"/>
            </a:xfrm>
            <a:custGeom>
              <a:avLst/>
              <a:gdLst/>
              <a:ahLst/>
              <a:cxnLst/>
              <a:rect l="l" t="t" r="r" b="b"/>
              <a:pathLst>
                <a:path w="4502478" h="2093147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67334"/>
                  </a:lnTo>
                  <a:cubicBezTo>
                    <a:pt x="4502478" y="2081590"/>
                    <a:pt x="4490921" y="2093147"/>
                    <a:pt x="4476665" y="2093147"/>
                  </a:cubicBezTo>
                  <a:lnTo>
                    <a:pt x="25813" y="2093147"/>
                  </a:lnTo>
                  <a:cubicBezTo>
                    <a:pt x="18967" y="2093147"/>
                    <a:pt x="12402" y="2090428"/>
                    <a:pt x="7561" y="2085587"/>
                  </a:cubicBezTo>
                  <a:cubicBezTo>
                    <a:pt x="2720" y="2080746"/>
                    <a:pt x="0" y="2074180"/>
                    <a:pt x="0" y="2067334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312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>
            <a:off x="1560726" y="4967783"/>
            <a:ext cx="13242328" cy="612458"/>
          </a:xfrm>
          <a:custGeom>
            <a:avLst/>
            <a:gdLst/>
            <a:ahLst/>
            <a:cxnLst/>
            <a:rect l="l" t="t" r="r" b="b"/>
            <a:pathLst>
              <a:path w="13242328" h="612458">
                <a:moveTo>
                  <a:pt x="0" y="0"/>
                </a:moveTo>
                <a:lnTo>
                  <a:pt x="13242328" y="0"/>
                </a:lnTo>
                <a:lnTo>
                  <a:pt x="13242328" y="612458"/>
                </a:lnTo>
                <a:lnTo>
                  <a:pt x="0" y="61245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1823828" y="4685050"/>
            <a:ext cx="3057093" cy="577718"/>
          </a:xfrm>
          <a:custGeom>
            <a:avLst/>
            <a:gdLst/>
            <a:ahLst/>
            <a:cxnLst/>
            <a:rect l="l" t="t" r="r" b="b"/>
            <a:pathLst>
              <a:path w="3057093" h="577718">
                <a:moveTo>
                  <a:pt x="0" y="0"/>
                </a:moveTo>
                <a:lnTo>
                  <a:pt x="3057093" y="0"/>
                </a:lnTo>
                <a:lnTo>
                  <a:pt x="3057093" y="577719"/>
                </a:lnTo>
                <a:lnTo>
                  <a:pt x="0" y="57771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>
            <a:off x="5047583" y="4645117"/>
            <a:ext cx="5632987" cy="617652"/>
          </a:xfrm>
          <a:custGeom>
            <a:avLst/>
            <a:gdLst/>
            <a:ahLst/>
            <a:cxnLst/>
            <a:rect l="l" t="t" r="r" b="b"/>
            <a:pathLst>
              <a:path w="5632987" h="617652">
                <a:moveTo>
                  <a:pt x="0" y="0"/>
                </a:moveTo>
                <a:lnTo>
                  <a:pt x="5632987" y="0"/>
                </a:lnTo>
                <a:lnTo>
                  <a:pt x="5632987" y="617652"/>
                </a:lnTo>
                <a:lnTo>
                  <a:pt x="0" y="61765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Freeform 13"/>
          <p:cNvSpPr/>
          <p:nvPr/>
        </p:nvSpPr>
        <p:spPr>
          <a:xfrm>
            <a:off x="10842495" y="4645117"/>
            <a:ext cx="3057093" cy="577718"/>
          </a:xfrm>
          <a:custGeom>
            <a:avLst/>
            <a:gdLst/>
            <a:ahLst/>
            <a:cxnLst/>
            <a:rect l="l" t="t" r="r" b="b"/>
            <a:pathLst>
              <a:path w="3057093" h="577718">
                <a:moveTo>
                  <a:pt x="0" y="0"/>
                </a:moveTo>
                <a:lnTo>
                  <a:pt x="3057093" y="0"/>
                </a:lnTo>
                <a:lnTo>
                  <a:pt x="3057093" y="577718"/>
                </a:lnTo>
                <a:lnTo>
                  <a:pt x="0" y="57771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" name="TextBox 14"/>
          <p:cNvSpPr txBox="1"/>
          <p:nvPr/>
        </p:nvSpPr>
        <p:spPr>
          <a:xfrm>
            <a:off x="13262237" y="5504041"/>
            <a:ext cx="3081635" cy="64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22h30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CALCULER UNE DURÉE ÉCOULÉE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2214113"/>
            <a:ext cx="15687678" cy="1313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Pour </a:t>
            </a:r>
            <a:r>
              <a:rPr lang="en-US" sz="3796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calculer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796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une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durée, on </a:t>
            </a:r>
            <a:r>
              <a:rPr lang="en-US" sz="3796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utlise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la 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technique des bonds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  <a:p>
            <a:pPr algn="l">
              <a:lnSpc>
                <a:spcPts val="5315"/>
              </a:lnSpc>
            </a:pPr>
            <a:endParaRPr lang="en-US" sz="3796" spc="75" dirty="0">
              <a:solidFill>
                <a:srgbClr val="20202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028700" y="2924475"/>
            <a:ext cx="11526325" cy="64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Quelle durée entre 20h45 et 22h30 ?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28700" y="5504041"/>
            <a:ext cx="3081635" cy="64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20h45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297763" y="5504041"/>
            <a:ext cx="3081635" cy="64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21h00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973168" y="5504041"/>
            <a:ext cx="3081635" cy="64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22h00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569517" y="4060250"/>
            <a:ext cx="3081635" cy="64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15 min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069855" y="4060250"/>
            <a:ext cx="3081635" cy="64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 h 00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721420" y="4060250"/>
            <a:ext cx="3081635" cy="64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30 min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63371" y="6579175"/>
            <a:ext cx="15687678" cy="3175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5"/>
              </a:lnSpc>
            </a:pPr>
            <a:r>
              <a:rPr lang="en-US" sz="3596" spc="71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1- </a:t>
            </a:r>
            <a:r>
              <a:rPr lang="en-US" sz="3596" spc="71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Heure</a:t>
            </a:r>
            <a:r>
              <a:rPr lang="en-US" sz="3596" spc="71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de début et </a:t>
            </a:r>
            <a:r>
              <a:rPr lang="en-US" sz="3596" spc="71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heure</a:t>
            </a:r>
            <a:r>
              <a:rPr lang="en-US" sz="3596" spc="71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de fin.</a:t>
            </a:r>
          </a:p>
          <a:p>
            <a:pPr algn="l">
              <a:lnSpc>
                <a:spcPts val="5035"/>
              </a:lnSpc>
            </a:pPr>
            <a:r>
              <a:rPr lang="en-US" sz="3596" spc="71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2- </a:t>
            </a:r>
            <a:r>
              <a:rPr lang="en-US" sz="3596" spc="71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Heure</a:t>
            </a:r>
            <a:r>
              <a:rPr lang="en-US" sz="3596" spc="71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596" spc="71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entière</a:t>
            </a:r>
            <a:r>
              <a:rPr lang="en-US" sz="3596" spc="71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qui suit </a:t>
            </a:r>
            <a:r>
              <a:rPr lang="en-US" sz="3596" spc="71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l’heure</a:t>
            </a:r>
            <a:r>
              <a:rPr lang="en-US" sz="3596" spc="71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de début.</a:t>
            </a:r>
          </a:p>
          <a:p>
            <a:pPr algn="l">
              <a:lnSpc>
                <a:spcPts val="5035"/>
              </a:lnSpc>
            </a:pPr>
            <a:r>
              <a:rPr lang="en-US" sz="3596" spc="71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3- </a:t>
            </a:r>
            <a:r>
              <a:rPr lang="en-US" sz="3596" spc="71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Heure</a:t>
            </a:r>
            <a:r>
              <a:rPr lang="en-US" sz="3596" spc="71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596" spc="71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entière</a:t>
            </a:r>
            <a:r>
              <a:rPr lang="en-US" sz="3596" spc="71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qui </a:t>
            </a:r>
            <a:r>
              <a:rPr lang="en-US" sz="3596" spc="71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précède</a:t>
            </a:r>
            <a:r>
              <a:rPr lang="en-US" sz="3596" spc="71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596" spc="71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l’heure</a:t>
            </a:r>
            <a:r>
              <a:rPr lang="en-US" sz="3596" spc="71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de fin.</a:t>
            </a:r>
          </a:p>
          <a:p>
            <a:pPr algn="l">
              <a:lnSpc>
                <a:spcPts val="5035"/>
              </a:lnSpc>
            </a:pPr>
            <a:r>
              <a:rPr lang="en-US" sz="3596" spc="71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4- </a:t>
            </a:r>
            <a:r>
              <a:rPr lang="en-US" sz="3596" spc="71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Calcule</a:t>
            </a:r>
            <a:r>
              <a:rPr lang="en-US" sz="3596" spc="71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des </a:t>
            </a:r>
            <a:r>
              <a:rPr lang="en-US" sz="3596" spc="71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durées</a:t>
            </a:r>
            <a:r>
              <a:rPr lang="en-US" sz="3596" spc="71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  <a:p>
            <a:pPr algn="l">
              <a:lnSpc>
                <a:spcPts val="5035"/>
              </a:lnSpc>
            </a:pPr>
            <a:r>
              <a:rPr lang="en-US" sz="3596" spc="71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5- Addition des </a:t>
            </a:r>
            <a:r>
              <a:rPr lang="en-US" sz="3596" spc="71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durées</a:t>
            </a:r>
            <a:r>
              <a:rPr lang="en-US" sz="3596" spc="71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165349" y="9108380"/>
            <a:ext cx="11526325" cy="64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15 min + 1h00 + 30 min = 1h45min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3" name="Freeform 3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Freeform 5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325274" y="195413"/>
            <a:ext cx="1708701" cy="1732523"/>
          </a:xfrm>
          <a:custGeom>
            <a:avLst/>
            <a:gdLst/>
            <a:ahLst/>
            <a:cxnLst/>
            <a:rect l="l" t="t" r="r" b="b"/>
            <a:pathLst>
              <a:path w="1708701" h="1732523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586265" y="1970001"/>
            <a:ext cx="17095347" cy="7831986"/>
            <a:chOff x="0" y="0"/>
            <a:chExt cx="4502478" cy="206274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465170" y="3902405"/>
            <a:ext cx="13169810" cy="1448679"/>
          </a:xfrm>
          <a:custGeom>
            <a:avLst/>
            <a:gdLst/>
            <a:ahLst/>
            <a:cxnLst/>
            <a:rect l="l" t="t" r="r" b="b"/>
            <a:pathLst>
              <a:path w="13169810" h="1448679">
                <a:moveTo>
                  <a:pt x="0" y="0"/>
                </a:moveTo>
                <a:lnTo>
                  <a:pt x="13169810" y="0"/>
                </a:lnTo>
                <a:lnTo>
                  <a:pt x="13169810" y="1448679"/>
                </a:lnTo>
                <a:lnTo>
                  <a:pt x="0" y="144867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1325274" y="3509167"/>
            <a:ext cx="5044209" cy="393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89"/>
              </a:lnSpc>
            </a:pPr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65170" y="2253639"/>
            <a:ext cx="10039490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Calcule la durée écoulée entre 8h50 et 10h15.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21065" y="6246434"/>
            <a:ext cx="15794130" cy="208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Calcule la durée d’une émission qui a commencé à 13h30 et qui s’est terminée à 15h15?</a:t>
            </a:r>
          </a:p>
          <a:p>
            <a:pPr algn="l">
              <a:lnSpc>
                <a:spcPts val="5599"/>
              </a:lnSpc>
            </a:pPr>
            <a:endParaRPr lang="en-US" sz="3999">
              <a:solidFill>
                <a:srgbClr val="000000"/>
              </a:solidFill>
              <a:latin typeface="Sondos"/>
              <a:ea typeface="Sondos"/>
              <a:cs typeface="Sondos"/>
              <a:sym typeface="Sondo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664791" y="1426287"/>
            <a:ext cx="13047897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endParaRPr/>
          </a:p>
        </p:txBody>
      </p:sp>
      <p:grpSp>
        <p:nvGrpSpPr>
          <p:cNvPr id="3" name="Group 3"/>
          <p:cNvGrpSpPr/>
          <p:nvPr/>
        </p:nvGrpSpPr>
        <p:grpSpPr>
          <a:xfrm>
            <a:off x="606585" y="2014233"/>
            <a:ext cx="16905541" cy="7491201"/>
            <a:chOff x="0" y="0"/>
            <a:chExt cx="4452488" cy="197299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52488" cy="1972991"/>
            </a:xfrm>
            <a:custGeom>
              <a:avLst/>
              <a:gdLst/>
              <a:ahLst/>
              <a:cxnLst/>
              <a:rect l="l" t="t" r="r" b="b"/>
              <a:pathLst>
                <a:path w="4452488" h="1972991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7" name="Freeform 7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" name="Freeform 9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>
            <a:off x="1321607" y="187419"/>
            <a:ext cx="1730906" cy="1826814"/>
          </a:xfrm>
          <a:custGeom>
            <a:avLst/>
            <a:gdLst/>
            <a:ahLst/>
            <a:cxnLst/>
            <a:rect l="l" t="t" r="r" b="b"/>
            <a:pathLst>
              <a:path w="1730906" h="1826814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15265510" y="7637934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TextBox 12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540</Words>
  <Application>Microsoft Macintosh PowerPoint</Application>
  <PresentationFormat>Personnalisé</PresentationFormat>
  <Paragraphs>84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21" baseType="lpstr">
      <vt:lpstr>Calibri</vt:lpstr>
      <vt:lpstr>Handy Casual</vt:lpstr>
      <vt:lpstr>Sondos</vt:lpstr>
      <vt:lpstr>Sondos Bold</vt:lpstr>
      <vt:lpstr>Arial</vt:lpstr>
      <vt:lpstr>Glacial Indifference Bold</vt:lpstr>
      <vt:lpstr>Glacial Indifference Italics</vt:lpstr>
      <vt:lpstr>Glacial Indifference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Nombres et calculs</dc:title>
  <cp:lastModifiedBy>Mallory Monhard</cp:lastModifiedBy>
  <cp:revision>3</cp:revision>
  <dcterms:created xsi:type="dcterms:W3CDTF">2006-08-16T00:00:00Z</dcterms:created>
  <dcterms:modified xsi:type="dcterms:W3CDTF">2025-08-26T16:20:23Z</dcterms:modified>
  <dc:identifier>DAGxJwWmdIM</dc:identifier>
</cp:coreProperties>
</file>