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7" r:id="rId4"/>
    <p:sldId id="258" r:id="rId5"/>
    <p:sldId id="265" r:id="rId6"/>
    <p:sldId id="266" r:id="rId7"/>
    <p:sldId id="262" r:id="rId8"/>
    <p:sldId id="263" r:id="rId9"/>
    <p:sldId id="264" r:id="rId10"/>
  </p:sldIdLst>
  <p:sldSz cx="18288000" cy="10287000"/>
  <p:notesSz cx="6858000" cy="9144000"/>
  <p:embeddedFontLst>
    <p:embeddedFont>
      <p:font typeface="Brasika" pitchFamily="2" charset="77"/>
      <p:regular r:id="rId11"/>
    </p:embeddedFont>
    <p:embeddedFont>
      <p:font typeface="Bubblebody Neue" pitchFamily="2" charset="0"/>
      <p:regular r:id="rId12"/>
    </p:embeddedFont>
    <p:embeddedFont>
      <p:font typeface="DM Sans Bold" pitchFamily="2" charset="77"/>
      <p:regular r:id="rId13"/>
      <p:bold r:id="rId14"/>
    </p:embeddedFont>
    <p:embeddedFont>
      <p:font typeface="EFCO Brookshire" pitchFamily="2" charset="0"/>
      <p:regular r:id="rId15"/>
    </p:embeddedFont>
    <p:embeddedFont>
      <p:font typeface="Glass Antiqua" panose="02000506000000020004" pitchFamily="2" charset="0"/>
      <p:regular r:id="rId16"/>
    </p:embeddedFont>
    <p:embeddedFont>
      <p:font typeface="Open Sans" panose="020B060603050402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58" autoAdjust="0"/>
    <p:restoredTop sz="94586" autoAdjust="0"/>
  </p:normalViewPr>
  <p:slideViewPr>
    <p:cSldViewPr>
      <p:cViewPr varScale="1">
        <p:scale>
          <a:sx n="72" d="100"/>
          <a:sy n="72" d="100"/>
        </p:scale>
        <p:origin x="592" y="3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hyperlink" Target="https://www.maxicours.com/se/cours/louis-xiv-et-la-monarchie-absolue/" TargetMode="External"/><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18.sv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gif"/></Relationships>
</file>

<file path=ppt/slides/_rels/slide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hyperlink" Target="https://www.maxicours.com/se/cours/louis-xiv-et-la-monarchie-absolue/" TargetMode="External"/><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1.gif"/></Relationships>
</file>

<file path=ppt/slides/_rels/slide6.xml.rels><?xml version="1.0" encoding="UTF-8" standalone="yes"?>
<Relationships xmlns="http://schemas.openxmlformats.org/package/2006/relationships"><Relationship Id="rId8" Type="http://schemas.openxmlformats.org/officeDocument/2006/relationships/hyperlink" Target="https://www.maxicours.com/se/cours/louis-xiv-et-la-monarchie-absolue/" TargetMode="External"/><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8.jpeg"/><Relationship Id="rId5" Type="http://schemas.openxmlformats.org/officeDocument/2006/relationships/image" Target="../media/image18.svg"/><Relationship Id="rId10" Type="http://schemas.openxmlformats.org/officeDocument/2006/relationships/image" Target="../media/image27.png"/><Relationship Id="rId4" Type="http://schemas.openxmlformats.org/officeDocument/2006/relationships/image" Target="../media/image17.png"/><Relationship Id="rId9" Type="http://schemas.openxmlformats.org/officeDocument/2006/relationships/image" Target="../media/image21.gif"/></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6.svg"/><Relationship Id="rId7" Type="http://schemas.openxmlformats.org/officeDocument/2006/relationships/image" Target="../media/image32.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hyperlink" Target="https://ladigitale.dev/digiview/#/v/6905a9315382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38.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fr-FR"/>
          </a:p>
        </p:txBody>
      </p:sp>
      <p:sp>
        <p:nvSpPr>
          <p:cNvPr id="3" name="Freeform 3"/>
          <p:cNvSpPr/>
          <p:nvPr/>
        </p:nvSpPr>
        <p:spPr>
          <a:xfrm>
            <a:off x="3297037" y="1028700"/>
            <a:ext cx="11693925" cy="8229600"/>
          </a:xfrm>
          <a:custGeom>
            <a:avLst/>
            <a:gdLst/>
            <a:ahLst/>
            <a:cxnLst/>
            <a:rect l="l" t="t" r="r" b="b"/>
            <a:pathLst>
              <a:path w="11693925" h="8229600">
                <a:moveTo>
                  <a:pt x="0" y="0"/>
                </a:moveTo>
                <a:lnTo>
                  <a:pt x="11693926" y="0"/>
                </a:lnTo>
                <a:lnTo>
                  <a:pt x="11693926" y="8229600"/>
                </a:lnTo>
                <a:lnTo>
                  <a:pt x="0" y="8229600"/>
                </a:lnTo>
                <a:lnTo>
                  <a:pt x="0" y="0"/>
                </a:lnTo>
                <a:close/>
              </a:path>
            </a:pathLst>
          </a:custGeom>
          <a:blipFill>
            <a:blip r:embed="rId3"/>
            <a:stretch>
              <a:fillRect/>
            </a:stretch>
          </a:blipFill>
        </p:spPr>
        <p:txBody>
          <a:bodyPr/>
          <a:lstStyle/>
          <a:p>
            <a:endParaRPr lang="fr-FR"/>
          </a:p>
        </p:txBody>
      </p:sp>
      <p:sp>
        <p:nvSpPr>
          <p:cNvPr id="4" name="Freeform 4"/>
          <p:cNvSpPr/>
          <p:nvPr/>
        </p:nvSpPr>
        <p:spPr>
          <a:xfrm rot="-5400000">
            <a:off x="-1042913" y="5001555"/>
            <a:ext cx="6023563" cy="4974034"/>
          </a:xfrm>
          <a:custGeom>
            <a:avLst/>
            <a:gdLst/>
            <a:ahLst/>
            <a:cxnLst/>
            <a:rect l="l" t="t" r="r" b="b"/>
            <a:pathLst>
              <a:path w="6023563" h="4974034">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t="-25334"/>
            </a:stretch>
          </a:blipFill>
        </p:spPr>
        <p:txBody>
          <a:bodyPr/>
          <a:lstStyle/>
          <a:p>
            <a:endParaRPr lang="fr-FR"/>
          </a:p>
        </p:txBody>
      </p:sp>
      <p:sp>
        <p:nvSpPr>
          <p:cNvPr id="5" name="Freeform 5"/>
          <p:cNvSpPr/>
          <p:nvPr/>
        </p:nvSpPr>
        <p:spPr>
          <a:xfrm rot="-5400000" flipH="1" flipV="1">
            <a:off x="13197640" y="377030"/>
            <a:ext cx="6023563" cy="4974034"/>
          </a:xfrm>
          <a:custGeom>
            <a:avLst/>
            <a:gdLst/>
            <a:ahLst/>
            <a:cxnLst/>
            <a:rect l="l" t="t" r="r" b="b"/>
            <a:pathLst>
              <a:path w="6023563" h="4974034">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t="-25334"/>
            </a:stretch>
          </a:blipFill>
        </p:spPr>
        <p:txBody>
          <a:bodyPr/>
          <a:lstStyle/>
          <a:p>
            <a:endParaRPr lang="fr-FR"/>
          </a:p>
        </p:txBody>
      </p:sp>
      <p:sp>
        <p:nvSpPr>
          <p:cNvPr id="6" name="Freeform 6"/>
          <p:cNvSpPr/>
          <p:nvPr/>
        </p:nvSpPr>
        <p:spPr>
          <a:xfrm>
            <a:off x="13047013" y="5875828"/>
            <a:ext cx="7888502" cy="6468572"/>
          </a:xfrm>
          <a:custGeom>
            <a:avLst/>
            <a:gdLst/>
            <a:ahLst/>
            <a:cxnLst/>
            <a:rect l="l" t="t" r="r" b="b"/>
            <a:pathLst>
              <a:path w="7888502" h="646857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7" name="Freeform 7"/>
          <p:cNvSpPr/>
          <p:nvPr/>
        </p:nvSpPr>
        <p:spPr>
          <a:xfrm>
            <a:off x="-3408456" y="-3019048"/>
            <a:ext cx="8781585" cy="7200900"/>
          </a:xfrm>
          <a:custGeom>
            <a:avLst/>
            <a:gdLst/>
            <a:ahLst/>
            <a:cxnLst/>
            <a:rect l="l" t="t" r="r" b="b"/>
            <a:pathLst>
              <a:path w="8781585" h="7200900">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8" name="Freeform 8"/>
          <p:cNvSpPr/>
          <p:nvPr/>
        </p:nvSpPr>
        <p:spPr>
          <a:xfrm rot="3769408">
            <a:off x="-224522" y="2019108"/>
            <a:ext cx="2182737" cy="3962063"/>
          </a:xfrm>
          <a:custGeom>
            <a:avLst/>
            <a:gdLst/>
            <a:ahLst/>
            <a:cxnLst/>
            <a:rect l="l" t="t" r="r" b="b"/>
            <a:pathLst>
              <a:path w="2182737" h="3962063">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
        <p:nvSpPr>
          <p:cNvPr id="9" name="Freeform 9"/>
          <p:cNvSpPr/>
          <p:nvPr/>
        </p:nvSpPr>
        <p:spPr>
          <a:xfrm>
            <a:off x="405578" y="7205538"/>
            <a:ext cx="2722066" cy="2687421"/>
          </a:xfrm>
          <a:custGeom>
            <a:avLst/>
            <a:gdLst/>
            <a:ahLst/>
            <a:cxnLst/>
            <a:rect l="l" t="t" r="r" b="b"/>
            <a:pathLst>
              <a:path w="2722066" h="2687421">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r-FR"/>
          </a:p>
        </p:txBody>
      </p:sp>
      <p:sp>
        <p:nvSpPr>
          <p:cNvPr id="10" name="Freeform 10"/>
          <p:cNvSpPr/>
          <p:nvPr/>
        </p:nvSpPr>
        <p:spPr>
          <a:xfrm rot="-1455236">
            <a:off x="15042977" y="380128"/>
            <a:ext cx="2469444" cy="3203289"/>
          </a:xfrm>
          <a:custGeom>
            <a:avLst/>
            <a:gdLst/>
            <a:ahLst/>
            <a:cxnLst/>
            <a:rect l="l" t="t" r="r" b="b"/>
            <a:pathLst>
              <a:path w="2469444" h="3203289">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fr-FR"/>
          </a:p>
        </p:txBody>
      </p:sp>
      <p:sp>
        <p:nvSpPr>
          <p:cNvPr id="11" name="TextBox 11"/>
          <p:cNvSpPr txBox="1"/>
          <p:nvPr/>
        </p:nvSpPr>
        <p:spPr>
          <a:xfrm>
            <a:off x="4341649" y="2825947"/>
            <a:ext cx="9604702" cy="1698879"/>
          </a:xfrm>
          <a:prstGeom prst="rect">
            <a:avLst/>
          </a:prstGeom>
        </p:spPr>
        <p:txBody>
          <a:bodyPr lIns="0" tIns="0" rIns="0" bIns="0" rtlCol="0" anchor="t">
            <a:spAutoFit/>
          </a:bodyPr>
          <a:lstStyle/>
          <a:p>
            <a:pPr algn="ctr">
              <a:lnSpc>
                <a:spcPts val="6000"/>
              </a:lnSpc>
            </a:pPr>
            <a:r>
              <a:rPr lang="en-US" sz="6000" dirty="0">
                <a:solidFill>
                  <a:srgbClr val="FCF7F2"/>
                </a:solidFill>
                <a:latin typeface="EFCO Brookshire"/>
                <a:ea typeface="EFCO Brookshire"/>
                <a:cs typeface="EFCO Brookshire"/>
                <a:sym typeface="EFCO Brookshire"/>
              </a:rPr>
              <a:t>Histoire</a:t>
            </a:r>
          </a:p>
          <a:p>
            <a:pPr algn="ctr">
              <a:lnSpc>
                <a:spcPts val="7019"/>
              </a:lnSpc>
            </a:pPr>
            <a:r>
              <a:rPr lang="en-US" sz="7019" dirty="0">
                <a:solidFill>
                  <a:srgbClr val="FCF7F2"/>
                </a:solidFill>
                <a:latin typeface="EFCO Brookshire"/>
                <a:ea typeface="EFCO Brookshire"/>
                <a:cs typeface="EFCO Brookshire"/>
                <a:sym typeface="EFCO Brookshire"/>
              </a:rPr>
              <a:t>Le temps des Rois</a:t>
            </a:r>
          </a:p>
        </p:txBody>
      </p:sp>
      <p:sp>
        <p:nvSpPr>
          <p:cNvPr id="12" name="TextBox 12"/>
          <p:cNvSpPr txBox="1"/>
          <p:nvPr/>
        </p:nvSpPr>
        <p:spPr>
          <a:xfrm>
            <a:off x="5718510" y="4905578"/>
            <a:ext cx="6850980" cy="2260362"/>
          </a:xfrm>
          <a:prstGeom prst="rect">
            <a:avLst/>
          </a:prstGeom>
        </p:spPr>
        <p:txBody>
          <a:bodyPr lIns="0" tIns="0" rIns="0" bIns="0" rtlCol="0" anchor="t">
            <a:spAutoFit/>
          </a:bodyPr>
          <a:lstStyle/>
          <a:p>
            <a:pPr algn="ctr">
              <a:lnSpc>
                <a:spcPts val="9213"/>
              </a:lnSpc>
            </a:pPr>
            <a:r>
              <a:rPr lang="en-US" sz="6581" dirty="0">
                <a:solidFill>
                  <a:srgbClr val="FCF7F2"/>
                </a:solidFill>
                <a:latin typeface="Glass Antiqua"/>
                <a:ea typeface="Glass Antiqua"/>
                <a:cs typeface="Glass Antiqua"/>
                <a:sym typeface="Glass Antiqua"/>
              </a:rPr>
              <a:t>Louis 9 un </a:t>
            </a:r>
            <a:r>
              <a:rPr lang="en-US" sz="6581" dirty="0" err="1">
                <a:solidFill>
                  <a:srgbClr val="FCF7F2"/>
                </a:solidFill>
                <a:latin typeface="Glass Antiqua"/>
                <a:ea typeface="Glass Antiqua"/>
                <a:cs typeface="Glass Antiqua"/>
                <a:sym typeface="Glass Antiqua"/>
              </a:rPr>
              <a:t>roi</a:t>
            </a:r>
            <a:r>
              <a:rPr lang="en-US" sz="6581" dirty="0">
                <a:solidFill>
                  <a:srgbClr val="FCF7F2"/>
                </a:solidFill>
                <a:latin typeface="Glass Antiqua"/>
                <a:ea typeface="Glass Antiqua"/>
                <a:cs typeface="Glass Antiqua"/>
                <a:sym typeface="Glass Antiqua"/>
              </a:rPr>
              <a:t> </a:t>
            </a:r>
            <a:r>
              <a:rPr lang="en-US" sz="6581" dirty="0" err="1">
                <a:solidFill>
                  <a:srgbClr val="FCF7F2"/>
                </a:solidFill>
                <a:latin typeface="Glass Antiqua"/>
                <a:ea typeface="Glass Antiqua"/>
                <a:cs typeface="Glass Antiqua"/>
                <a:sym typeface="Glass Antiqua"/>
              </a:rPr>
              <a:t>chrétien</a:t>
            </a:r>
            <a:endParaRPr lang="en-US" sz="6581" dirty="0">
              <a:solidFill>
                <a:srgbClr val="FCF7F2"/>
              </a:solidFill>
              <a:latin typeface="Glass Antiqua"/>
              <a:ea typeface="Glass Antiqua"/>
              <a:cs typeface="Glass Antiqua"/>
              <a:sym typeface="Glass Antiqua"/>
            </a:endParaRPr>
          </a:p>
        </p:txBody>
      </p:sp>
      <p:sp>
        <p:nvSpPr>
          <p:cNvPr id="13" name="Freeform 13"/>
          <p:cNvSpPr/>
          <p:nvPr/>
        </p:nvSpPr>
        <p:spPr>
          <a:xfrm rot="-2475949">
            <a:off x="16197976" y="5068395"/>
            <a:ext cx="2182737" cy="3962063"/>
          </a:xfrm>
          <a:custGeom>
            <a:avLst/>
            <a:gdLst/>
            <a:ahLst/>
            <a:cxnLst/>
            <a:rect l="l" t="t" r="r" b="b"/>
            <a:pathLst>
              <a:path w="2182737" h="3962063">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
        <p:nvSpPr>
          <p:cNvPr id="14" name="Freeform 14"/>
          <p:cNvSpPr/>
          <p:nvPr/>
        </p:nvSpPr>
        <p:spPr>
          <a:xfrm>
            <a:off x="5997528" y="2239715"/>
            <a:ext cx="1522760" cy="1248663"/>
          </a:xfrm>
          <a:custGeom>
            <a:avLst/>
            <a:gdLst/>
            <a:ahLst/>
            <a:cxnLst/>
            <a:rect l="l" t="t" r="r" b="b"/>
            <a:pathLst>
              <a:path w="1522760" h="1248663">
                <a:moveTo>
                  <a:pt x="0" y="0"/>
                </a:moveTo>
                <a:lnTo>
                  <a:pt x="1522760" y="0"/>
                </a:lnTo>
                <a:lnTo>
                  <a:pt x="1522760" y="1248663"/>
                </a:lnTo>
                <a:lnTo>
                  <a:pt x="0" y="124866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p:cNvGrpSpPr/>
        <p:nvPr/>
      </p:nvGrpSpPr>
      <p:grpSpPr>
        <a:xfrm>
          <a:off x="0" y="0"/>
          <a:ext cx="0" cy="0"/>
          <a:chOff x="0" y="0"/>
          <a:chExt cx="0" cy="0"/>
        </a:xfrm>
      </p:grpSpPr>
      <p:grpSp>
        <p:nvGrpSpPr>
          <p:cNvPr id="2" name="Group 2"/>
          <p:cNvGrpSpPr/>
          <p:nvPr/>
        </p:nvGrpSpPr>
        <p:grpSpPr>
          <a:xfrm>
            <a:off x="-314115" y="-284689"/>
            <a:ext cx="18931877" cy="10856378"/>
            <a:chOff x="0" y="0"/>
            <a:chExt cx="25242502" cy="14475171"/>
          </a:xfrm>
        </p:grpSpPr>
        <p:sp>
          <p:nvSpPr>
            <p:cNvPr id="3" name="Freeform 3"/>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endParaRPr lang="fr-FR"/>
            </a:p>
          </p:txBody>
        </p:sp>
        <p:sp>
          <p:nvSpPr>
            <p:cNvPr id="4" name="Freeform 4"/>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endParaRPr lang="fr-FR"/>
            </a:p>
          </p:txBody>
        </p:sp>
      </p:grpSp>
      <p:grpSp>
        <p:nvGrpSpPr>
          <p:cNvPr id="5" name="Group 5"/>
          <p:cNvGrpSpPr/>
          <p:nvPr/>
        </p:nvGrpSpPr>
        <p:grpSpPr>
          <a:xfrm>
            <a:off x="2595694" y="1028700"/>
            <a:ext cx="13096613" cy="1806592"/>
            <a:chOff x="0" y="0"/>
            <a:chExt cx="4471720" cy="616844"/>
          </a:xfrm>
        </p:grpSpPr>
        <p:sp>
          <p:nvSpPr>
            <p:cNvPr id="6" name="Freeform 6"/>
            <p:cNvSpPr/>
            <p:nvPr/>
          </p:nvSpPr>
          <p:spPr>
            <a:xfrm>
              <a:off x="38100" y="44450"/>
              <a:ext cx="4434890" cy="572394"/>
            </a:xfrm>
            <a:custGeom>
              <a:avLst/>
              <a:gdLst/>
              <a:ahLst/>
              <a:cxnLst/>
              <a:rect l="l" t="t" r="r" b="b"/>
              <a:pathLst>
                <a:path w="4434890" h="572394">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txBody>
            <a:bodyPr/>
            <a:lstStyle/>
            <a:p>
              <a:endParaRPr lang="fr-FR"/>
            </a:p>
          </p:txBody>
        </p:sp>
        <p:sp>
          <p:nvSpPr>
            <p:cNvPr id="7" name="Freeform 7"/>
            <p:cNvSpPr/>
            <p:nvPr/>
          </p:nvSpPr>
          <p:spPr>
            <a:xfrm>
              <a:off x="11430" y="16510"/>
              <a:ext cx="4410760" cy="562234"/>
            </a:xfrm>
            <a:custGeom>
              <a:avLst/>
              <a:gdLst/>
              <a:ahLst/>
              <a:cxnLst/>
              <a:rect l="l" t="t" r="r" b="b"/>
              <a:pathLst>
                <a:path w="4410760" h="562234">
                  <a:moveTo>
                    <a:pt x="4410760" y="562234"/>
                  </a:moveTo>
                  <a:lnTo>
                    <a:pt x="0" y="554614"/>
                  </a:lnTo>
                  <a:lnTo>
                    <a:pt x="0" y="202677"/>
                  </a:lnTo>
                  <a:lnTo>
                    <a:pt x="7620" y="20320"/>
                  </a:lnTo>
                  <a:lnTo>
                    <a:pt x="2211850" y="0"/>
                  </a:lnTo>
                  <a:lnTo>
                    <a:pt x="4389170" y="8890"/>
                  </a:lnTo>
                  <a:close/>
                </a:path>
              </a:pathLst>
            </a:custGeom>
            <a:solidFill>
              <a:srgbClr val="FAF3E2"/>
            </a:solidFill>
          </p:spPr>
          <p:txBody>
            <a:bodyPr/>
            <a:lstStyle/>
            <a:p>
              <a:endParaRPr lang="fr-FR"/>
            </a:p>
          </p:txBody>
        </p:sp>
        <p:sp>
          <p:nvSpPr>
            <p:cNvPr id="8" name="Freeform 8"/>
            <p:cNvSpPr/>
            <p:nvPr/>
          </p:nvSpPr>
          <p:spPr>
            <a:xfrm>
              <a:off x="-3810" y="0"/>
              <a:ext cx="4439970" cy="588904"/>
            </a:xfrm>
            <a:custGeom>
              <a:avLst/>
              <a:gdLst/>
              <a:ahLst/>
              <a:cxnLst/>
              <a:rect l="l" t="t" r="r" b="b"/>
              <a:pathLst>
                <a:path w="4439970" h="588904">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txBody>
            <a:bodyPr/>
            <a:lstStyle/>
            <a:p>
              <a:endParaRPr lang="fr-FR"/>
            </a:p>
          </p:txBody>
        </p:sp>
      </p:grpSp>
      <p:grpSp>
        <p:nvGrpSpPr>
          <p:cNvPr id="9" name="Group 9"/>
          <p:cNvGrpSpPr/>
          <p:nvPr/>
        </p:nvGrpSpPr>
        <p:grpSpPr>
          <a:xfrm>
            <a:off x="1086353" y="2835292"/>
            <a:ext cx="16230600" cy="7417041"/>
            <a:chOff x="0" y="0"/>
            <a:chExt cx="5541791" cy="2532481"/>
          </a:xfrm>
        </p:grpSpPr>
        <p:sp>
          <p:nvSpPr>
            <p:cNvPr id="10" name="Freeform 10"/>
            <p:cNvSpPr/>
            <p:nvPr/>
          </p:nvSpPr>
          <p:spPr>
            <a:xfrm>
              <a:off x="38100" y="44450"/>
              <a:ext cx="5504962" cy="2488031"/>
            </a:xfrm>
            <a:custGeom>
              <a:avLst/>
              <a:gdLst/>
              <a:ahLst/>
              <a:cxnLst/>
              <a:rect l="l" t="t" r="r" b="b"/>
              <a:pathLst>
                <a:path w="5504962" h="2488031">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txBody>
            <a:bodyPr/>
            <a:lstStyle/>
            <a:p>
              <a:endParaRPr lang="fr-FR"/>
            </a:p>
          </p:txBody>
        </p:sp>
        <p:sp>
          <p:nvSpPr>
            <p:cNvPr id="11" name="Freeform 11"/>
            <p:cNvSpPr/>
            <p:nvPr/>
          </p:nvSpPr>
          <p:spPr>
            <a:xfrm>
              <a:off x="11430" y="16510"/>
              <a:ext cx="5480832" cy="2477872"/>
            </a:xfrm>
            <a:custGeom>
              <a:avLst/>
              <a:gdLst/>
              <a:ahLst/>
              <a:cxnLst/>
              <a:rect l="l" t="t" r="r" b="b"/>
              <a:pathLst>
                <a:path w="5480832" h="2477872">
                  <a:moveTo>
                    <a:pt x="5480832" y="2477872"/>
                  </a:moveTo>
                  <a:lnTo>
                    <a:pt x="0" y="2470252"/>
                  </a:lnTo>
                  <a:lnTo>
                    <a:pt x="0" y="876522"/>
                  </a:lnTo>
                  <a:lnTo>
                    <a:pt x="7620" y="20320"/>
                  </a:lnTo>
                  <a:lnTo>
                    <a:pt x="2751171" y="0"/>
                  </a:lnTo>
                  <a:lnTo>
                    <a:pt x="5459242" y="8890"/>
                  </a:lnTo>
                  <a:close/>
                </a:path>
              </a:pathLst>
            </a:custGeom>
            <a:solidFill>
              <a:srgbClr val="FAF3E2"/>
            </a:solidFill>
          </p:spPr>
          <p:txBody>
            <a:bodyPr/>
            <a:lstStyle/>
            <a:p>
              <a:endParaRPr lang="fr-FR"/>
            </a:p>
          </p:txBody>
        </p:sp>
        <p:sp>
          <p:nvSpPr>
            <p:cNvPr id="12" name="Freeform 12"/>
            <p:cNvSpPr/>
            <p:nvPr/>
          </p:nvSpPr>
          <p:spPr>
            <a:xfrm>
              <a:off x="-3810" y="0"/>
              <a:ext cx="5510041" cy="2504542"/>
            </a:xfrm>
            <a:custGeom>
              <a:avLst/>
              <a:gdLst/>
              <a:ahLst/>
              <a:cxnLst/>
              <a:rect l="l" t="t" r="r" b="b"/>
              <a:pathLst>
                <a:path w="5510041" h="2504542">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txBody>
            <a:bodyPr/>
            <a:lstStyle/>
            <a:p>
              <a:endParaRPr lang="fr-FR"/>
            </a:p>
          </p:txBody>
        </p:sp>
      </p:grpSp>
      <p:sp>
        <p:nvSpPr>
          <p:cNvPr id="13" name="Freeform 13"/>
          <p:cNvSpPr/>
          <p:nvPr/>
        </p:nvSpPr>
        <p:spPr>
          <a:xfrm rot="657987">
            <a:off x="904572" y="809590"/>
            <a:ext cx="2167263" cy="2244811"/>
          </a:xfrm>
          <a:custGeom>
            <a:avLst/>
            <a:gdLst/>
            <a:ahLst/>
            <a:cxnLst/>
            <a:rect l="l" t="t" r="r" b="b"/>
            <a:pathLst>
              <a:path w="2167263" h="2244811">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4" name="Freeform 14"/>
          <p:cNvSpPr/>
          <p:nvPr/>
        </p:nvSpPr>
        <p:spPr>
          <a:xfrm rot="-4103520">
            <a:off x="15144891" y="605834"/>
            <a:ext cx="1875913" cy="2572948"/>
          </a:xfrm>
          <a:custGeom>
            <a:avLst/>
            <a:gdLst/>
            <a:ahLst/>
            <a:cxnLst/>
            <a:rect l="l" t="t" r="r" b="b"/>
            <a:pathLst>
              <a:path w="1875913" h="2572948">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3746626" y="1198571"/>
            <a:ext cx="10794747" cy="1177924"/>
          </a:xfrm>
          <a:prstGeom prst="rect">
            <a:avLst/>
          </a:prstGeom>
        </p:spPr>
        <p:txBody>
          <a:bodyPr lIns="0" tIns="0" rIns="0" bIns="0" rtlCol="0" anchor="t">
            <a:spAutoFit/>
          </a:bodyPr>
          <a:lstStyle/>
          <a:p>
            <a:pPr marL="0" lvl="0" indent="0" algn="ctr">
              <a:lnSpc>
                <a:spcPts val="9100"/>
              </a:lnSpc>
            </a:pPr>
            <a:r>
              <a:rPr lang="en-US" sz="6500">
                <a:solidFill>
                  <a:srgbClr val="D6583C"/>
                </a:solidFill>
                <a:latin typeface="Brasika"/>
                <a:ea typeface="Brasika"/>
                <a:cs typeface="Brasika"/>
                <a:sym typeface="Brasika"/>
              </a:rPr>
              <a:t>Doc 1</a:t>
            </a:r>
          </a:p>
        </p:txBody>
      </p:sp>
      <p:sp>
        <p:nvSpPr>
          <p:cNvPr id="17" name="TextBox 17"/>
          <p:cNvSpPr txBox="1"/>
          <p:nvPr/>
        </p:nvSpPr>
        <p:spPr>
          <a:xfrm>
            <a:off x="1658605" y="7768170"/>
            <a:ext cx="13591325" cy="1885131"/>
          </a:xfrm>
          <a:prstGeom prst="rect">
            <a:avLst/>
          </a:prstGeom>
        </p:spPr>
        <p:txBody>
          <a:bodyPr wrap="square" lIns="0" tIns="0" rIns="0" bIns="0" rtlCol="0" anchor="t">
            <a:spAutoFit/>
          </a:bodyPr>
          <a:lstStyle/>
          <a:p>
            <a:pPr algn="l">
              <a:lnSpc>
                <a:spcPts val="4949"/>
              </a:lnSpc>
            </a:pPr>
            <a:r>
              <a:rPr lang="en-US" sz="4499" dirty="0">
                <a:solidFill>
                  <a:srgbClr val="404040"/>
                </a:solidFill>
                <a:latin typeface="Bubblebody Neue"/>
                <a:ea typeface="Bubblebody Neue"/>
                <a:cs typeface="Bubblebody Neue"/>
                <a:sym typeface="Bubblebody Neue"/>
              </a:rPr>
              <a:t>Comment  </a:t>
            </a:r>
            <a:r>
              <a:rPr lang="en-US" sz="4499" dirty="0" err="1">
                <a:solidFill>
                  <a:srgbClr val="404040"/>
                </a:solidFill>
                <a:latin typeface="Bubblebody Neue"/>
                <a:ea typeface="Bubblebody Neue"/>
                <a:cs typeface="Bubblebody Neue"/>
                <a:sym typeface="Bubblebody Neue"/>
              </a:rPr>
              <a:t>reconnait</a:t>
            </a:r>
            <a:r>
              <a:rPr lang="en-US" sz="4499" dirty="0">
                <a:solidFill>
                  <a:srgbClr val="404040"/>
                </a:solidFill>
                <a:latin typeface="Bubblebody Neue"/>
                <a:ea typeface="Bubblebody Neue"/>
                <a:cs typeface="Bubblebody Neue"/>
                <a:sym typeface="Bubblebody Neue"/>
              </a:rPr>
              <a:t>-on le </a:t>
            </a:r>
            <a:r>
              <a:rPr lang="en-US" sz="4499" dirty="0" err="1">
                <a:solidFill>
                  <a:srgbClr val="404040"/>
                </a:solidFill>
                <a:latin typeface="Bubblebody Neue"/>
                <a:ea typeface="Bubblebody Neue"/>
                <a:cs typeface="Bubblebody Neue"/>
                <a:sym typeface="Bubblebody Neue"/>
              </a:rPr>
              <a:t>roi</a:t>
            </a:r>
            <a:r>
              <a:rPr lang="en-US" sz="4499" dirty="0">
                <a:solidFill>
                  <a:srgbClr val="404040"/>
                </a:solidFill>
                <a:latin typeface="Bubblebody Neue"/>
                <a:ea typeface="Bubblebody Neue"/>
                <a:cs typeface="Bubblebody Neue"/>
                <a:sym typeface="Bubblebody Neue"/>
              </a:rPr>
              <a:t> ?</a:t>
            </a:r>
          </a:p>
          <a:p>
            <a:pPr algn="l">
              <a:lnSpc>
                <a:spcPts val="4949"/>
              </a:lnSpc>
            </a:pPr>
            <a:r>
              <a:rPr lang="en-US" sz="4499" dirty="0" err="1">
                <a:solidFill>
                  <a:srgbClr val="404040"/>
                </a:solidFill>
                <a:latin typeface="Bubblebody Neue"/>
                <a:ea typeface="Bubblebody Neue"/>
                <a:cs typeface="Bubblebody Neue"/>
                <a:sym typeface="Bubblebody Neue"/>
              </a:rPr>
              <a:t>Que</a:t>
            </a:r>
            <a:r>
              <a:rPr lang="en-US" sz="4499" dirty="0">
                <a:solidFill>
                  <a:srgbClr val="404040"/>
                </a:solidFill>
                <a:latin typeface="Bubblebody Neue"/>
                <a:ea typeface="Bubblebody Neue"/>
                <a:cs typeface="Bubblebody Neue"/>
                <a:sym typeface="Bubblebody Neue"/>
              </a:rPr>
              <a:t> fait-il ?</a:t>
            </a:r>
          </a:p>
          <a:p>
            <a:pPr algn="l">
              <a:lnSpc>
                <a:spcPts val="4949"/>
              </a:lnSpc>
            </a:pPr>
            <a:r>
              <a:rPr lang="en-US" sz="4499" dirty="0" err="1">
                <a:solidFill>
                  <a:srgbClr val="404040"/>
                </a:solidFill>
                <a:latin typeface="Bubblebody Neue"/>
                <a:ea typeface="Bubblebody Neue"/>
                <a:cs typeface="Bubblebody Neue"/>
                <a:sym typeface="Bubblebody Neue"/>
              </a:rPr>
              <a:t>Que</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cela</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t’apprend</a:t>
            </a:r>
            <a:r>
              <a:rPr lang="en-US" sz="4499" dirty="0">
                <a:solidFill>
                  <a:srgbClr val="404040"/>
                </a:solidFill>
                <a:latin typeface="Bubblebody Neue"/>
                <a:ea typeface="Bubblebody Neue"/>
                <a:cs typeface="Bubblebody Neue"/>
                <a:sym typeface="Bubblebody Neue"/>
              </a:rPr>
              <a:t>-il sur </a:t>
            </a:r>
            <a:r>
              <a:rPr lang="en-US" sz="4499" dirty="0" err="1">
                <a:solidFill>
                  <a:srgbClr val="404040"/>
                </a:solidFill>
                <a:latin typeface="Bubblebody Neue"/>
                <a:ea typeface="Bubblebody Neue"/>
                <a:cs typeface="Bubblebody Neue"/>
                <a:sym typeface="Bubblebody Neue"/>
              </a:rPr>
              <a:t>ce</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roi</a:t>
            </a:r>
            <a:r>
              <a:rPr lang="en-US" sz="4499" dirty="0">
                <a:solidFill>
                  <a:srgbClr val="404040"/>
                </a:solidFill>
                <a:latin typeface="Bubblebody Neue"/>
                <a:ea typeface="Bubblebody Neue"/>
                <a:cs typeface="Bubblebody Neue"/>
                <a:sym typeface="Bubblebody Neue"/>
              </a:rPr>
              <a:t> ?</a:t>
            </a:r>
          </a:p>
        </p:txBody>
      </p:sp>
      <p:sp>
        <p:nvSpPr>
          <p:cNvPr id="21" name="Rectangle 1">
            <a:extLst>
              <a:ext uri="{FF2B5EF4-FFF2-40B4-BE49-F238E27FC236}">
                <a16:creationId xmlns:a16="http://schemas.microsoft.com/office/drawing/2014/main" id="{13A95CFD-F6C6-430F-6D78-A3265A46DE64}"/>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2050" name="Picture 2">
            <a:hlinkClick r:id="rId8"/>
            <a:extLst>
              <a:ext uri="{FF2B5EF4-FFF2-40B4-BE49-F238E27FC236}">
                <a16:creationId xmlns:a16="http://schemas.microsoft.com/office/drawing/2014/main" id="{25EE2893-F835-4DDE-E892-FE30649AE76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725" y="136525"/>
            <a:ext cx="177800" cy="165100"/>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descr="Une image contenant peinture, habits, art, affiche&#10;&#10;Le contenu généré par l’IA peut être incorrect.">
            <a:extLst>
              <a:ext uri="{FF2B5EF4-FFF2-40B4-BE49-F238E27FC236}">
                <a16:creationId xmlns:a16="http://schemas.microsoft.com/office/drawing/2014/main" id="{0BE26E61-7127-F3CF-0E00-8300A729FBE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93845" y="3104194"/>
            <a:ext cx="3447090" cy="4571542"/>
          </a:xfrm>
          <a:prstGeom prst="rect">
            <a:avLst/>
          </a:prstGeom>
        </p:spPr>
      </p:pic>
      <p:pic>
        <p:nvPicPr>
          <p:cNvPr id="22" name="Image 21" descr="Une image contenant peinture, habits, art, mythologie&#10;&#10;Le contenu généré par l’IA peut être incorrect.">
            <a:extLst>
              <a:ext uri="{FF2B5EF4-FFF2-40B4-BE49-F238E27FC236}">
                <a16:creationId xmlns:a16="http://schemas.microsoft.com/office/drawing/2014/main" id="{1F3040FF-C45F-0818-68CA-2E6A1CCAD54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69089" y="3155519"/>
            <a:ext cx="5500588" cy="4413778"/>
          </a:xfrm>
          <a:prstGeom prst="rect">
            <a:avLst/>
          </a:prstGeom>
        </p:spPr>
      </p:pic>
      <p:pic>
        <p:nvPicPr>
          <p:cNvPr id="24" name="Image 23" descr="Une image contenant peinture, dessin, croquis, art&#10;&#10;Le contenu généré par l’IA peut être incorrect.">
            <a:extLst>
              <a:ext uri="{FF2B5EF4-FFF2-40B4-BE49-F238E27FC236}">
                <a16:creationId xmlns:a16="http://schemas.microsoft.com/office/drawing/2014/main" id="{7BBE3F8A-41AE-CA8E-DE5A-55475548A99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110351" y="3155519"/>
            <a:ext cx="5570407" cy="405649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a:extLst>
            <a:ext uri="{FF2B5EF4-FFF2-40B4-BE49-F238E27FC236}">
              <a16:creationId xmlns:a16="http://schemas.microsoft.com/office/drawing/2014/main" id="{1F14DCF6-B89F-6A56-3AFD-980CBE1A264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493A6F3-129F-D72F-32DB-A0AAF1AE9EB8}"/>
              </a:ext>
            </a:extLst>
          </p:cNvPr>
          <p:cNvGrpSpPr/>
          <p:nvPr/>
        </p:nvGrpSpPr>
        <p:grpSpPr>
          <a:xfrm>
            <a:off x="-321940" y="-272514"/>
            <a:ext cx="18931877" cy="10856378"/>
            <a:chOff x="0" y="0"/>
            <a:chExt cx="25242502" cy="14475171"/>
          </a:xfrm>
        </p:grpSpPr>
        <p:sp>
          <p:nvSpPr>
            <p:cNvPr id="3" name="Freeform 3">
              <a:extLst>
                <a:ext uri="{FF2B5EF4-FFF2-40B4-BE49-F238E27FC236}">
                  <a16:creationId xmlns:a16="http://schemas.microsoft.com/office/drawing/2014/main" id="{AFFEB22E-7C7E-C6A4-3EFA-568CBF7B7625}"/>
                </a:ext>
              </a:extLst>
            </p:cNvPr>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endParaRPr lang="fr-FR"/>
            </a:p>
          </p:txBody>
        </p:sp>
        <p:sp>
          <p:nvSpPr>
            <p:cNvPr id="4" name="Freeform 4">
              <a:extLst>
                <a:ext uri="{FF2B5EF4-FFF2-40B4-BE49-F238E27FC236}">
                  <a16:creationId xmlns:a16="http://schemas.microsoft.com/office/drawing/2014/main" id="{2B172D8E-7D75-1E69-F41F-6EA2C69787B1}"/>
                </a:ext>
              </a:extLst>
            </p:cNvPr>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endParaRPr lang="fr-FR"/>
            </a:p>
          </p:txBody>
        </p:sp>
      </p:grpSp>
      <p:grpSp>
        <p:nvGrpSpPr>
          <p:cNvPr id="5" name="Group 5">
            <a:extLst>
              <a:ext uri="{FF2B5EF4-FFF2-40B4-BE49-F238E27FC236}">
                <a16:creationId xmlns:a16="http://schemas.microsoft.com/office/drawing/2014/main" id="{C247D9F1-D11D-DBA2-F665-39EBC7569002}"/>
              </a:ext>
            </a:extLst>
          </p:cNvPr>
          <p:cNvGrpSpPr/>
          <p:nvPr/>
        </p:nvGrpSpPr>
        <p:grpSpPr>
          <a:xfrm>
            <a:off x="2595694" y="1028700"/>
            <a:ext cx="13096613" cy="1806592"/>
            <a:chOff x="0" y="0"/>
            <a:chExt cx="4471720" cy="616844"/>
          </a:xfrm>
        </p:grpSpPr>
        <p:sp>
          <p:nvSpPr>
            <p:cNvPr id="6" name="Freeform 6">
              <a:extLst>
                <a:ext uri="{FF2B5EF4-FFF2-40B4-BE49-F238E27FC236}">
                  <a16:creationId xmlns:a16="http://schemas.microsoft.com/office/drawing/2014/main" id="{D409F280-D056-5795-3F31-D96F5083D005}"/>
                </a:ext>
              </a:extLst>
            </p:cNvPr>
            <p:cNvSpPr/>
            <p:nvPr/>
          </p:nvSpPr>
          <p:spPr>
            <a:xfrm>
              <a:off x="38100" y="44450"/>
              <a:ext cx="4434890" cy="572394"/>
            </a:xfrm>
            <a:custGeom>
              <a:avLst/>
              <a:gdLst/>
              <a:ahLst/>
              <a:cxnLst/>
              <a:rect l="l" t="t" r="r" b="b"/>
              <a:pathLst>
                <a:path w="4434890" h="572394">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txBody>
            <a:bodyPr/>
            <a:lstStyle/>
            <a:p>
              <a:endParaRPr lang="fr-FR"/>
            </a:p>
          </p:txBody>
        </p:sp>
        <p:sp>
          <p:nvSpPr>
            <p:cNvPr id="7" name="Freeform 7">
              <a:extLst>
                <a:ext uri="{FF2B5EF4-FFF2-40B4-BE49-F238E27FC236}">
                  <a16:creationId xmlns:a16="http://schemas.microsoft.com/office/drawing/2014/main" id="{32C687AC-C20C-F852-27EB-C21377A5C0E9}"/>
                </a:ext>
              </a:extLst>
            </p:cNvPr>
            <p:cNvSpPr/>
            <p:nvPr/>
          </p:nvSpPr>
          <p:spPr>
            <a:xfrm>
              <a:off x="11430" y="16510"/>
              <a:ext cx="4410760" cy="562234"/>
            </a:xfrm>
            <a:custGeom>
              <a:avLst/>
              <a:gdLst/>
              <a:ahLst/>
              <a:cxnLst/>
              <a:rect l="l" t="t" r="r" b="b"/>
              <a:pathLst>
                <a:path w="4410760" h="562234">
                  <a:moveTo>
                    <a:pt x="4410760" y="562234"/>
                  </a:moveTo>
                  <a:lnTo>
                    <a:pt x="0" y="554614"/>
                  </a:lnTo>
                  <a:lnTo>
                    <a:pt x="0" y="202677"/>
                  </a:lnTo>
                  <a:lnTo>
                    <a:pt x="7620" y="20320"/>
                  </a:lnTo>
                  <a:lnTo>
                    <a:pt x="2211850" y="0"/>
                  </a:lnTo>
                  <a:lnTo>
                    <a:pt x="4389170" y="8890"/>
                  </a:lnTo>
                  <a:close/>
                </a:path>
              </a:pathLst>
            </a:custGeom>
            <a:solidFill>
              <a:srgbClr val="FAF3E2"/>
            </a:solidFill>
          </p:spPr>
          <p:txBody>
            <a:bodyPr/>
            <a:lstStyle/>
            <a:p>
              <a:endParaRPr lang="fr-FR"/>
            </a:p>
          </p:txBody>
        </p:sp>
        <p:sp>
          <p:nvSpPr>
            <p:cNvPr id="8" name="Freeform 8">
              <a:extLst>
                <a:ext uri="{FF2B5EF4-FFF2-40B4-BE49-F238E27FC236}">
                  <a16:creationId xmlns:a16="http://schemas.microsoft.com/office/drawing/2014/main" id="{3AA21D02-461C-9EA7-83BF-0D7FE5FE25BF}"/>
                </a:ext>
              </a:extLst>
            </p:cNvPr>
            <p:cNvSpPr/>
            <p:nvPr/>
          </p:nvSpPr>
          <p:spPr>
            <a:xfrm>
              <a:off x="-3810" y="0"/>
              <a:ext cx="4439970" cy="588904"/>
            </a:xfrm>
            <a:custGeom>
              <a:avLst/>
              <a:gdLst/>
              <a:ahLst/>
              <a:cxnLst/>
              <a:rect l="l" t="t" r="r" b="b"/>
              <a:pathLst>
                <a:path w="4439970" h="588904">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txBody>
            <a:bodyPr/>
            <a:lstStyle/>
            <a:p>
              <a:endParaRPr lang="fr-FR"/>
            </a:p>
          </p:txBody>
        </p:sp>
      </p:grpSp>
      <p:grpSp>
        <p:nvGrpSpPr>
          <p:cNvPr id="9" name="Group 9">
            <a:extLst>
              <a:ext uri="{FF2B5EF4-FFF2-40B4-BE49-F238E27FC236}">
                <a16:creationId xmlns:a16="http://schemas.microsoft.com/office/drawing/2014/main" id="{66A58074-364D-42F9-FA02-B29B763B29CB}"/>
              </a:ext>
            </a:extLst>
          </p:cNvPr>
          <p:cNvGrpSpPr/>
          <p:nvPr/>
        </p:nvGrpSpPr>
        <p:grpSpPr>
          <a:xfrm>
            <a:off x="1086353" y="2946410"/>
            <a:ext cx="16230600" cy="7417041"/>
            <a:chOff x="0" y="0"/>
            <a:chExt cx="5541791" cy="2532481"/>
          </a:xfrm>
        </p:grpSpPr>
        <p:sp>
          <p:nvSpPr>
            <p:cNvPr id="10" name="Freeform 10">
              <a:extLst>
                <a:ext uri="{FF2B5EF4-FFF2-40B4-BE49-F238E27FC236}">
                  <a16:creationId xmlns:a16="http://schemas.microsoft.com/office/drawing/2014/main" id="{333AA549-C1C8-AA2B-383B-50E87AB1A7B1}"/>
                </a:ext>
              </a:extLst>
            </p:cNvPr>
            <p:cNvSpPr/>
            <p:nvPr/>
          </p:nvSpPr>
          <p:spPr>
            <a:xfrm>
              <a:off x="38100" y="44450"/>
              <a:ext cx="5504962" cy="2488031"/>
            </a:xfrm>
            <a:custGeom>
              <a:avLst/>
              <a:gdLst/>
              <a:ahLst/>
              <a:cxnLst/>
              <a:rect l="l" t="t" r="r" b="b"/>
              <a:pathLst>
                <a:path w="5504962" h="2488031">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txBody>
            <a:bodyPr/>
            <a:lstStyle/>
            <a:p>
              <a:endParaRPr lang="fr-FR"/>
            </a:p>
          </p:txBody>
        </p:sp>
        <p:sp>
          <p:nvSpPr>
            <p:cNvPr id="11" name="Freeform 11">
              <a:extLst>
                <a:ext uri="{FF2B5EF4-FFF2-40B4-BE49-F238E27FC236}">
                  <a16:creationId xmlns:a16="http://schemas.microsoft.com/office/drawing/2014/main" id="{6112BA7B-B44B-C62A-1AAA-63D02BDFE2CA}"/>
                </a:ext>
              </a:extLst>
            </p:cNvPr>
            <p:cNvSpPr/>
            <p:nvPr/>
          </p:nvSpPr>
          <p:spPr>
            <a:xfrm>
              <a:off x="11430" y="16510"/>
              <a:ext cx="5480832" cy="2477872"/>
            </a:xfrm>
            <a:custGeom>
              <a:avLst/>
              <a:gdLst/>
              <a:ahLst/>
              <a:cxnLst/>
              <a:rect l="l" t="t" r="r" b="b"/>
              <a:pathLst>
                <a:path w="5480832" h="2477872">
                  <a:moveTo>
                    <a:pt x="5480832" y="2477872"/>
                  </a:moveTo>
                  <a:lnTo>
                    <a:pt x="0" y="2470252"/>
                  </a:lnTo>
                  <a:lnTo>
                    <a:pt x="0" y="876522"/>
                  </a:lnTo>
                  <a:lnTo>
                    <a:pt x="7620" y="20320"/>
                  </a:lnTo>
                  <a:lnTo>
                    <a:pt x="2751171" y="0"/>
                  </a:lnTo>
                  <a:lnTo>
                    <a:pt x="5459242" y="8890"/>
                  </a:lnTo>
                  <a:close/>
                </a:path>
              </a:pathLst>
            </a:custGeom>
            <a:solidFill>
              <a:srgbClr val="FAF3E2"/>
            </a:solidFill>
          </p:spPr>
          <p:txBody>
            <a:bodyPr/>
            <a:lstStyle/>
            <a:p>
              <a:endParaRPr lang="fr-FR"/>
            </a:p>
          </p:txBody>
        </p:sp>
        <p:sp>
          <p:nvSpPr>
            <p:cNvPr id="12" name="Freeform 12">
              <a:extLst>
                <a:ext uri="{FF2B5EF4-FFF2-40B4-BE49-F238E27FC236}">
                  <a16:creationId xmlns:a16="http://schemas.microsoft.com/office/drawing/2014/main" id="{C3B087D6-7C1C-4538-1936-BD8B5CB0399E}"/>
                </a:ext>
              </a:extLst>
            </p:cNvPr>
            <p:cNvSpPr/>
            <p:nvPr/>
          </p:nvSpPr>
          <p:spPr>
            <a:xfrm>
              <a:off x="-3810" y="0"/>
              <a:ext cx="5510041" cy="2504542"/>
            </a:xfrm>
            <a:custGeom>
              <a:avLst/>
              <a:gdLst/>
              <a:ahLst/>
              <a:cxnLst/>
              <a:rect l="l" t="t" r="r" b="b"/>
              <a:pathLst>
                <a:path w="5510041" h="2504542">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txBody>
            <a:bodyPr/>
            <a:lstStyle/>
            <a:p>
              <a:endParaRPr lang="fr-FR"/>
            </a:p>
          </p:txBody>
        </p:sp>
      </p:grpSp>
      <p:sp>
        <p:nvSpPr>
          <p:cNvPr id="13" name="Freeform 13">
            <a:extLst>
              <a:ext uri="{FF2B5EF4-FFF2-40B4-BE49-F238E27FC236}">
                <a16:creationId xmlns:a16="http://schemas.microsoft.com/office/drawing/2014/main" id="{34EB5ACB-CEF9-AA9B-9899-8271B5CE32DD}"/>
              </a:ext>
            </a:extLst>
          </p:cNvPr>
          <p:cNvSpPr/>
          <p:nvPr/>
        </p:nvSpPr>
        <p:spPr>
          <a:xfrm rot="657987">
            <a:off x="904572" y="809590"/>
            <a:ext cx="2167263" cy="2244811"/>
          </a:xfrm>
          <a:custGeom>
            <a:avLst/>
            <a:gdLst/>
            <a:ahLst/>
            <a:cxnLst/>
            <a:rect l="l" t="t" r="r" b="b"/>
            <a:pathLst>
              <a:path w="2167263" h="2244811">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4" name="Freeform 14">
            <a:extLst>
              <a:ext uri="{FF2B5EF4-FFF2-40B4-BE49-F238E27FC236}">
                <a16:creationId xmlns:a16="http://schemas.microsoft.com/office/drawing/2014/main" id="{73FAFB28-8AA0-18FD-2E0C-AB9221D17351}"/>
              </a:ext>
            </a:extLst>
          </p:cNvPr>
          <p:cNvSpPr/>
          <p:nvPr/>
        </p:nvSpPr>
        <p:spPr>
          <a:xfrm rot="-4103520">
            <a:off x="15144891" y="605834"/>
            <a:ext cx="1875913" cy="2572948"/>
          </a:xfrm>
          <a:custGeom>
            <a:avLst/>
            <a:gdLst/>
            <a:ahLst/>
            <a:cxnLst/>
            <a:rect l="l" t="t" r="r" b="b"/>
            <a:pathLst>
              <a:path w="1875913" h="2572948">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a:extLst>
              <a:ext uri="{FF2B5EF4-FFF2-40B4-BE49-F238E27FC236}">
                <a16:creationId xmlns:a16="http://schemas.microsoft.com/office/drawing/2014/main" id="{8B48B001-B581-E39A-A837-14E4FAE30679}"/>
              </a:ext>
            </a:extLst>
          </p:cNvPr>
          <p:cNvSpPr txBox="1"/>
          <p:nvPr/>
        </p:nvSpPr>
        <p:spPr>
          <a:xfrm>
            <a:off x="3746626" y="1198571"/>
            <a:ext cx="10794747" cy="1177924"/>
          </a:xfrm>
          <a:prstGeom prst="rect">
            <a:avLst/>
          </a:prstGeom>
        </p:spPr>
        <p:txBody>
          <a:bodyPr lIns="0" tIns="0" rIns="0" bIns="0" rtlCol="0" anchor="t">
            <a:spAutoFit/>
          </a:bodyPr>
          <a:lstStyle/>
          <a:p>
            <a:pPr marL="0" lvl="0" indent="0" algn="ctr">
              <a:lnSpc>
                <a:spcPts val="9100"/>
              </a:lnSpc>
            </a:pPr>
            <a:r>
              <a:rPr lang="en-US" sz="6500">
                <a:solidFill>
                  <a:srgbClr val="D6583C"/>
                </a:solidFill>
                <a:latin typeface="Brasika"/>
                <a:ea typeface="Brasika"/>
                <a:cs typeface="Brasika"/>
                <a:sym typeface="Brasika"/>
              </a:rPr>
              <a:t>Doc 2</a:t>
            </a:r>
          </a:p>
        </p:txBody>
      </p:sp>
      <p:sp>
        <p:nvSpPr>
          <p:cNvPr id="17" name="TextBox 17">
            <a:extLst>
              <a:ext uri="{FF2B5EF4-FFF2-40B4-BE49-F238E27FC236}">
                <a16:creationId xmlns:a16="http://schemas.microsoft.com/office/drawing/2014/main" id="{26C8D960-30F5-90A0-A01B-047DF7A75DAE}"/>
              </a:ext>
            </a:extLst>
          </p:cNvPr>
          <p:cNvSpPr txBox="1"/>
          <p:nvPr/>
        </p:nvSpPr>
        <p:spPr>
          <a:xfrm>
            <a:off x="6828339" y="7205490"/>
            <a:ext cx="9760375" cy="3770263"/>
          </a:xfrm>
          <a:prstGeom prst="rect">
            <a:avLst/>
          </a:prstGeom>
        </p:spPr>
        <p:txBody>
          <a:bodyPr wrap="square" lIns="0" tIns="0" rIns="0" bIns="0" rtlCol="0" anchor="t">
            <a:spAutoFit/>
          </a:bodyPr>
          <a:lstStyle/>
          <a:p>
            <a:pPr algn="l">
              <a:lnSpc>
                <a:spcPts val="4949"/>
              </a:lnSpc>
            </a:pPr>
            <a:r>
              <a:rPr lang="en-US" sz="4499" dirty="0" err="1">
                <a:solidFill>
                  <a:srgbClr val="404040"/>
                </a:solidFill>
                <a:latin typeface="Bubblebody Neue"/>
                <a:ea typeface="Bubblebody Neue"/>
                <a:cs typeface="Bubblebody Neue"/>
                <a:sym typeface="Bubblebody Neue"/>
              </a:rPr>
              <a:t>Qu’achète</a:t>
            </a:r>
            <a:r>
              <a:rPr lang="en-US" sz="4499" dirty="0">
                <a:solidFill>
                  <a:srgbClr val="404040"/>
                </a:solidFill>
                <a:latin typeface="Bubblebody Neue"/>
                <a:ea typeface="Bubblebody Neue"/>
                <a:cs typeface="Bubblebody Neue"/>
                <a:sym typeface="Bubblebody Neue"/>
              </a:rPr>
              <a:t> Louis 9 ?</a:t>
            </a:r>
          </a:p>
          <a:p>
            <a:pPr algn="l">
              <a:lnSpc>
                <a:spcPts val="4949"/>
              </a:lnSpc>
            </a:pPr>
            <a:r>
              <a:rPr lang="en-US" sz="4499" dirty="0" err="1">
                <a:solidFill>
                  <a:srgbClr val="404040"/>
                </a:solidFill>
                <a:latin typeface="Bubblebody Neue"/>
                <a:ea typeface="Bubblebody Neue"/>
                <a:cs typeface="Bubblebody Neue"/>
                <a:sym typeface="Bubblebody Neue"/>
              </a:rPr>
              <a:t>Que</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représente</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cette</a:t>
            </a:r>
            <a:r>
              <a:rPr lang="en-US" sz="4499" dirty="0">
                <a:solidFill>
                  <a:srgbClr val="404040"/>
                </a:solidFill>
                <a:latin typeface="Bubblebody Neue"/>
                <a:ea typeface="Bubblebody Neue"/>
                <a:cs typeface="Bubblebody Neue"/>
                <a:sym typeface="Bubblebody Neue"/>
              </a:rPr>
              <a:t> gravure ?</a:t>
            </a:r>
          </a:p>
          <a:p>
            <a:pPr algn="l">
              <a:lnSpc>
                <a:spcPts val="4949"/>
              </a:lnSpc>
            </a:pPr>
            <a:r>
              <a:rPr lang="en-US" sz="4499" dirty="0" err="1">
                <a:solidFill>
                  <a:srgbClr val="404040"/>
                </a:solidFill>
                <a:latin typeface="Bubblebody Neue"/>
                <a:ea typeface="Bubblebody Neue"/>
                <a:cs typeface="Bubblebody Neue"/>
                <a:sym typeface="Bubblebody Neue"/>
              </a:rPr>
              <a:t>Que</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cela</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t’apprend</a:t>
            </a:r>
            <a:r>
              <a:rPr lang="en-US" sz="4499" dirty="0">
                <a:solidFill>
                  <a:srgbClr val="404040"/>
                </a:solidFill>
                <a:latin typeface="Bubblebody Neue"/>
                <a:ea typeface="Bubblebody Neue"/>
                <a:cs typeface="Bubblebody Neue"/>
                <a:sym typeface="Bubblebody Neue"/>
              </a:rPr>
              <a:t>-il sur les </a:t>
            </a:r>
            <a:r>
              <a:rPr lang="en-US" sz="4499" dirty="0" err="1">
                <a:solidFill>
                  <a:srgbClr val="404040"/>
                </a:solidFill>
                <a:latin typeface="Bubblebody Neue"/>
                <a:ea typeface="Bubblebody Neue"/>
                <a:cs typeface="Bubblebody Neue"/>
                <a:sym typeface="Bubblebody Neue"/>
              </a:rPr>
              <a:t>croyances</a:t>
            </a:r>
            <a:r>
              <a:rPr lang="en-US" sz="4499" dirty="0">
                <a:solidFill>
                  <a:srgbClr val="404040"/>
                </a:solidFill>
                <a:latin typeface="Bubblebody Neue"/>
                <a:ea typeface="Bubblebody Neue"/>
                <a:cs typeface="Bubblebody Neue"/>
                <a:sym typeface="Bubblebody Neue"/>
              </a:rPr>
              <a:t> de Louis 9 ?</a:t>
            </a:r>
          </a:p>
          <a:p>
            <a:pPr algn="l">
              <a:lnSpc>
                <a:spcPts val="4949"/>
              </a:lnSpc>
            </a:pPr>
            <a:endParaRPr lang="en-US" sz="4499" dirty="0">
              <a:solidFill>
                <a:srgbClr val="404040"/>
              </a:solidFill>
              <a:latin typeface="Bubblebody Neue"/>
              <a:ea typeface="Bubblebody Neue"/>
              <a:cs typeface="Bubblebody Neue"/>
              <a:sym typeface="Bubblebody Neue"/>
            </a:endParaRPr>
          </a:p>
          <a:p>
            <a:pPr algn="l">
              <a:lnSpc>
                <a:spcPts val="4949"/>
              </a:lnSpc>
            </a:pPr>
            <a:endParaRPr lang="en-US" sz="4499" dirty="0">
              <a:solidFill>
                <a:srgbClr val="404040"/>
              </a:solidFill>
              <a:latin typeface="Bubblebody Neue"/>
              <a:ea typeface="Bubblebody Neue"/>
              <a:cs typeface="Bubblebody Neue"/>
              <a:sym typeface="Bubblebody Neue"/>
            </a:endParaRPr>
          </a:p>
        </p:txBody>
      </p:sp>
      <p:sp>
        <p:nvSpPr>
          <p:cNvPr id="15" name="TextBox 15">
            <a:extLst>
              <a:ext uri="{FF2B5EF4-FFF2-40B4-BE49-F238E27FC236}">
                <a16:creationId xmlns:a16="http://schemas.microsoft.com/office/drawing/2014/main" id="{E72AB4A5-1A7C-E18C-AA44-FFAB96DDB84F}"/>
              </a:ext>
            </a:extLst>
          </p:cNvPr>
          <p:cNvSpPr txBox="1"/>
          <p:nvPr/>
        </p:nvSpPr>
        <p:spPr>
          <a:xfrm>
            <a:off x="6807008" y="3298623"/>
            <a:ext cx="9760375" cy="3324693"/>
          </a:xfrm>
          <a:prstGeom prst="rect">
            <a:avLst/>
          </a:prstGeom>
        </p:spPr>
        <p:txBody>
          <a:bodyPr wrap="square" lIns="0" tIns="0" rIns="0" bIns="0" rtlCol="0" anchor="t">
            <a:spAutoFit/>
          </a:bodyPr>
          <a:lstStyle/>
          <a:p>
            <a:pPr>
              <a:lnSpc>
                <a:spcPts val="3699"/>
              </a:lnSpc>
            </a:pPr>
            <a:r>
              <a:rPr lang="fr-FR" sz="3600" dirty="0">
                <a:latin typeface="+mj-lt"/>
              </a:rPr>
              <a:t>Louis 9 dépense une fortune pour acheter des reliques de Jésus Christ. Il achète notamment la couronne d ’épines et un morceau de la croix sur laquelle Jésus Christ a été crucifié. </a:t>
            </a:r>
          </a:p>
          <a:p>
            <a:pPr>
              <a:lnSpc>
                <a:spcPts val="3699"/>
              </a:lnSpc>
            </a:pPr>
            <a:endParaRPr lang="fr-FR" sz="3600" dirty="0">
              <a:latin typeface="+mj-lt"/>
            </a:endParaRPr>
          </a:p>
          <a:p>
            <a:pPr>
              <a:lnSpc>
                <a:spcPts val="3699"/>
              </a:lnSpc>
            </a:pPr>
            <a:r>
              <a:rPr lang="fr-FR" sz="3600" dirty="0">
                <a:latin typeface="+mj-lt"/>
              </a:rPr>
              <a:t>Il fait construire la Sainte Chapelle à Paris pour accueillir ces reliques.</a:t>
            </a:r>
          </a:p>
        </p:txBody>
      </p:sp>
      <p:pic>
        <p:nvPicPr>
          <p:cNvPr id="5122" name="Picture 2" descr="THE SAINTE CHAPELLE IN PARIS FRANCE,1887 Wood Engraved Historical Print:  Art&amp;nbsp;/&amp;nbsp;Affiche&amp;nbsp;/&amp;nbsp;Gravure | Artisans-lane Maps &amp; Prints">
            <a:extLst>
              <a:ext uri="{FF2B5EF4-FFF2-40B4-BE49-F238E27FC236}">
                <a16:creationId xmlns:a16="http://schemas.microsoft.com/office/drawing/2014/main" id="{AE8726CB-3755-DD8C-E64F-B6DD6577BAB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54357" y="3235646"/>
            <a:ext cx="5246448" cy="695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100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p:cNvGrpSpPr/>
        <p:nvPr/>
      </p:nvGrpSpPr>
      <p:grpSpPr>
        <a:xfrm>
          <a:off x="0" y="0"/>
          <a:ext cx="0" cy="0"/>
          <a:chOff x="0" y="0"/>
          <a:chExt cx="0" cy="0"/>
        </a:xfrm>
      </p:grpSpPr>
      <p:grpSp>
        <p:nvGrpSpPr>
          <p:cNvPr id="2" name="Group 2"/>
          <p:cNvGrpSpPr/>
          <p:nvPr/>
        </p:nvGrpSpPr>
        <p:grpSpPr>
          <a:xfrm>
            <a:off x="-321940" y="-272514"/>
            <a:ext cx="18931877" cy="10856378"/>
            <a:chOff x="0" y="0"/>
            <a:chExt cx="25242502" cy="14475171"/>
          </a:xfrm>
        </p:grpSpPr>
        <p:sp>
          <p:nvSpPr>
            <p:cNvPr id="3" name="Freeform 3"/>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endParaRPr lang="fr-FR"/>
            </a:p>
          </p:txBody>
        </p:sp>
        <p:sp>
          <p:nvSpPr>
            <p:cNvPr id="4" name="Freeform 4"/>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endParaRPr lang="fr-FR"/>
            </a:p>
          </p:txBody>
        </p:sp>
      </p:grpSp>
      <p:grpSp>
        <p:nvGrpSpPr>
          <p:cNvPr id="5" name="Group 5"/>
          <p:cNvGrpSpPr/>
          <p:nvPr/>
        </p:nvGrpSpPr>
        <p:grpSpPr>
          <a:xfrm>
            <a:off x="2595694" y="1028700"/>
            <a:ext cx="13096613" cy="1806592"/>
            <a:chOff x="0" y="0"/>
            <a:chExt cx="4471720" cy="616844"/>
          </a:xfrm>
        </p:grpSpPr>
        <p:sp>
          <p:nvSpPr>
            <p:cNvPr id="6" name="Freeform 6"/>
            <p:cNvSpPr/>
            <p:nvPr/>
          </p:nvSpPr>
          <p:spPr>
            <a:xfrm>
              <a:off x="38100" y="44450"/>
              <a:ext cx="4434890" cy="572394"/>
            </a:xfrm>
            <a:custGeom>
              <a:avLst/>
              <a:gdLst/>
              <a:ahLst/>
              <a:cxnLst/>
              <a:rect l="l" t="t" r="r" b="b"/>
              <a:pathLst>
                <a:path w="4434890" h="572394">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txBody>
            <a:bodyPr/>
            <a:lstStyle/>
            <a:p>
              <a:endParaRPr lang="fr-FR"/>
            </a:p>
          </p:txBody>
        </p:sp>
        <p:sp>
          <p:nvSpPr>
            <p:cNvPr id="7" name="Freeform 7"/>
            <p:cNvSpPr/>
            <p:nvPr/>
          </p:nvSpPr>
          <p:spPr>
            <a:xfrm>
              <a:off x="11430" y="16510"/>
              <a:ext cx="4410760" cy="562234"/>
            </a:xfrm>
            <a:custGeom>
              <a:avLst/>
              <a:gdLst/>
              <a:ahLst/>
              <a:cxnLst/>
              <a:rect l="l" t="t" r="r" b="b"/>
              <a:pathLst>
                <a:path w="4410760" h="562234">
                  <a:moveTo>
                    <a:pt x="4410760" y="562234"/>
                  </a:moveTo>
                  <a:lnTo>
                    <a:pt x="0" y="554614"/>
                  </a:lnTo>
                  <a:lnTo>
                    <a:pt x="0" y="202677"/>
                  </a:lnTo>
                  <a:lnTo>
                    <a:pt x="7620" y="20320"/>
                  </a:lnTo>
                  <a:lnTo>
                    <a:pt x="2211850" y="0"/>
                  </a:lnTo>
                  <a:lnTo>
                    <a:pt x="4389170" y="8890"/>
                  </a:lnTo>
                  <a:close/>
                </a:path>
              </a:pathLst>
            </a:custGeom>
            <a:solidFill>
              <a:srgbClr val="FAF3E2"/>
            </a:solidFill>
          </p:spPr>
          <p:txBody>
            <a:bodyPr/>
            <a:lstStyle/>
            <a:p>
              <a:endParaRPr lang="fr-FR"/>
            </a:p>
          </p:txBody>
        </p:sp>
        <p:sp>
          <p:nvSpPr>
            <p:cNvPr id="8" name="Freeform 8"/>
            <p:cNvSpPr/>
            <p:nvPr/>
          </p:nvSpPr>
          <p:spPr>
            <a:xfrm>
              <a:off x="-3810" y="0"/>
              <a:ext cx="4439970" cy="588904"/>
            </a:xfrm>
            <a:custGeom>
              <a:avLst/>
              <a:gdLst/>
              <a:ahLst/>
              <a:cxnLst/>
              <a:rect l="l" t="t" r="r" b="b"/>
              <a:pathLst>
                <a:path w="4439970" h="588904">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txBody>
            <a:bodyPr/>
            <a:lstStyle/>
            <a:p>
              <a:endParaRPr lang="fr-FR"/>
            </a:p>
          </p:txBody>
        </p:sp>
      </p:grpSp>
      <p:grpSp>
        <p:nvGrpSpPr>
          <p:cNvPr id="9" name="Group 9"/>
          <p:cNvGrpSpPr/>
          <p:nvPr/>
        </p:nvGrpSpPr>
        <p:grpSpPr>
          <a:xfrm>
            <a:off x="1086353" y="2946410"/>
            <a:ext cx="16230600" cy="7417041"/>
            <a:chOff x="0" y="0"/>
            <a:chExt cx="5541791" cy="2532481"/>
          </a:xfrm>
        </p:grpSpPr>
        <p:sp>
          <p:nvSpPr>
            <p:cNvPr id="10" name="Freeform 10"/>
            <p:cNvSpPr/>
            <p:nvPr/>
          </p:nvSpPr>
          <p:spPr>
            <a:xfrm>
              <a:off x="38100" y="44450"/>
              <a:ext cx="5504962" cy="2488031"/>
            </a:xfrm>
            <a:custGeom>
              <a:avLst/>
              <a:gdLst/>
              <a:ahLst/>
              <a:cxnLst/>
              <a:rect l="l" t="t" r="r" b="b"/>
              <a:pathLst>
                <a:path w="5504962" h="2488031">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txBody>
            <a:bodyPr/>
            <a:lstStyle/>
            <a:p>
              <a:endParaRPr lang="fr-FR"/>
            </a:p>
          </p:txBody>
        </p:sp>
        <p:sp>
          <p:nvSpPr>
            <p:cNvPr id="11" name="Freeform 11"/>
            <p:cNvSpPr/>
            <p:nvPr/>
          </p:nvSpPr>
          <p:spPr>
            <a:xfrm>
              <a:off x="11430" y="16510"/>
              <a:ext cx="5480832" cy="2477872"/>
            </a:xfrm>
            <a:custGeom>
              <a:avLst/>
              <a:gdLst/>
              <a:ahLst/>
              <a:cxnLst/>
              <a:rect l="l" t="t" r="r" b="b"/>
              <a:pathLst>
                <a:path w="5480832" h="2477872">
                  <a:moveTo>
                    <a:pt x="5480832" y="2477872"/>
                  </a:moveTo>
                  <a:lnTo>
                    <a:pt x="0" y="2470252"/>
                  </a:lnTo>
                  <a:lnTo>
                    <a:pt x="0" y="876522"/>
                  </a:lnTo>
                  <a:lnTo>
                    <a:pt x="7620" y="20320"/>
                  </a:lnTo>
                  <a:lnTo>
                    <a:pt x="2751171" y="0"/>
                  </a:lnTo>
                  <a:lnTo>
                    <a:pt x="5459242" y="8890"/>
                  </a:lnTo>
                  <a:close/>
                </a:path>
              </a:pathLst>
            </a:custGeom>
            <a:solidFill>
              <a:srgbClr val="FAF3E2"/>
            </a:solidFill>
          </p:spPr>
          <p:txBody>
            <a:bodyPr/>
            <a:lstStyle/>
            <a:p>
              <a:endParaRPr lang="fr-FR"/>
            </a:p>
          </p:txBody>
        </p:sp>
        <p:sp>
          <p:nvSpPr>
            <p:cNvPr id="12" name="Freeform 12"/>
            <p:cNvSpPr/>
            <p:nvPr/>
          </p:nvSpPr>
          <p:spPr>
            <a:xfrm>
              <a:off x="-3810" y="0"/>
              <a:ext cx="5510041" cy="2504542"/>
            </a:xfrm>
            <a:custGeom>
              <a:avLst/>
              <a:gdLst/>
              <a:ahLst/>
              <a:cxnLst/>
              <a:rect l="l" t="t" r="r" b="b"/>
              <a:pathLst>
                <a:path w="5510041" h="2504542">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txBody>
            <a:bodyPr/>
            <a:lstStyle/>
            <a:p>
              <a:endParaRPr lang="fr-FR"/>
            </a:p>
          </p:txBody>
        </p:sp>
      </p:grpSp>
      <p:sp>
        <p:nvSpPr>
          <p:cNvPr id="13" name="Freeform 13"/>
          <p:cNvSpPr/>
          <p:nvPr/>
        </p:nvSpPr>
        <p:spPr>
          <a:xfrm rot="657987">
            <a:off x="904572" y="809590"/>
            <a:ext cx="2167263" cy="2244811"/>
          </a:xfrm>
          <a:custGeom>
            <a:avLst/>
            <a:gdLst/>
            <a:ahLst/>
            <a:cxnLst/>
            <a:rect l="l" t="t" r="r" b="b"/>
            <a:pathLst>
              <a:path w="2167263" h="2244811">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4" name="Freeform 14"/>
          <p:cNvSpPr/>
          <p:nvPr/>
        </p:nvSpPr>
        <p:spPr>
          <a:xfrm rot="-4103520">
            <a:off x="15144891" y="605834"/>
            <a:ext cx="1875913" cy="2572948"/>
          </a:xfrm>
          <a:custGeom>
            <a:avLst/>
            <a:gdLst/>
            <a:ahLst/>
            <a:cxnLst/>
            <a:rect l="l" t="t" r="r" b="b"/>
            <a:pathLst>
              <a:path w="1875913" h="2572948">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3746626" y="1198571"/>
            <a:ext cx="10794747" cy="1125308"/>
          </a:xfrm>
          <a:prstGeom prst="rect">
            <a:avLst/>
          </a:prstGeom>
        </p:spPr>
        <p:txBody>
          <a:bodyPr lIns="0" tIns="0" rIns="0" bIns="0" rtlCol="0" anchor="t">
            <a:spAutoFit/>
          </a:bodyPr>
          <a:lstStyle/>
          <a:p>
            <a:pPr marL="0" lvl="0" indent="0" algn="ctr">
              <a:lnSpc>
                <a:spcPts val="9100"/>
              </a:lnSpc>
            </a:pPr>
            <a:r>
              <a:rPr lang="en-US" sz="6500" dirty="0">
                <a:solidFill>
                  <a:srgbClr val="D6583C"/>
                </a:solidFill>
                <a:latin typeface="Brasika"/>
                <a:ea typeface="Brasika"/>
                <a:cs typeface="Brasika"/>
                <a:sym typeface="Brasika"/>
              </a:rPr>
              <a:t>Doc 3</a:t>
            </a:r>
          </a:p>
        </p:txBody>
      </p:sp>
      <p:sp>
        <p:nvSpPr>
          <p:cNvPr id="17" name="TextBox 17"/>
          <p:cNvSpPr txBox="1"/>
          <p:nvPr/>
        </p:nvSpPr>
        <p:spPr>
          <a:xfrm>
            <a:off x="10533309" y="3363589"/>
            <a:ext cx="6177053" cy="5655394"/>
          </a:xfrm>
          <a:prstGeom prst="rect">
            <a:avLst/>
          </a:prstGeom>
        </p:spPr>
        <p:txBody>
          <a:bodyPr wrap="square" lIns="0" tIns="0" rIns="0" bIns="0" rtlCol="0" anchor="t">
            <a:spAutoFit/>
          </a:bodyPr>
          <a:lstStyle/>
          <a:p>
            <a:pPr algn="l">
              <a:lnSpc>
                <a:spcPts val="4949"/>
              </a:lnSpc>
            </a:pPr>
            <a:r>
              <a:rPr lang="en-US" sz="4499" dirty="0" err="1">
                <a:solidFill>
                  <a:srgbClr val="404040"/>
                </a:solidFill>
                <a:latin typeface="Bubblebody Neue"/>
                <a:ea typeface="Bubblebody Neue"/>
                <a:cs typeface="Bubblebody Neue"/>
                <a:sym typeface="Bubblebody Neue"/>
              </a:rPr>
              <a:t>Que</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représente</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cette</a:t>
            </a:r>
            <a:r>
              <a:rPr lang="en-US" sz="4499" dirty="0">
                <a:solidFill>
                  <a:srgbClr val="404040"/>
                </a:solidFill>
                <a:latin typeface="Bubblebody Neue"/>
                <a:ea typeface="Bubblebody Neue"/>
                <a:cs typeface="Bubblebody Neue"/>
                <a:sym typeface="Bubblebody Neue"/>
              </a:rPr>
              <a:t> gravure ?</a:t>
            </a:r>
          </a:p>
          <a:p>
            <a:pPr algn="l">
              <a:lnSpc>
                <a:spcPts val="4949"/>
              </a:lnSpc>
            </a:pPr>
            <a:endParaRPr lang="en-US" sz="4499" dirty="0">
              <a:solidFill>
                <a:srgbClr val="404040"/>
              </a:solidFill>
              <a:latin typeface="Bubblebody Neue"/>
              <a:ea typeface="Bubblebody Neue"/>
              <a:cs typeface="Bubblebody Neue"/>
              <a:sym typeface="Bubblebody Neue"/>
            </a:endParaRPr>
          </a:p>
          <a:p>
            <a:pPr algn="l">
              <a:lnSpc>
                <a:spcPts val="4949"/>
              </a:lnSpc>
            </a:pPr>
            <a:r>
              <a:rPr lang="en-US" sz="4499" dirty="0">
                <a:solidFill>
                  <a:srgbClr val="404040"/>
                </a:solidFill>
                <a:latin typeface="Bubblebody Neue"/>
                <a:ea typeface="Bubblebody Neue"/>
                <a:cs typeface="Bubblebody Neue"/>
                <a:sym typeface="Bubblebody Neue"/>
              </a:rPr>
              <a:t>Quand </a:t>
            </a:r>
            <a:r>
              <a:rPr lang="en-US" sz="4499" dirty="0" err="1">
                <a:solidFill>
                  <a:srgbClr val="404040"/>
                </a:solidFill>
                <a:latin typeface="Bubblebody Neue"/>
                <a:ea typeface="Bubblebody Neue"/>
                <a:cs typeface="Bubblebody Neue"/>
                <a:sym typeface="Bubblebody Neue"/>
              </a:rPr>
              <a:t>cet</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édifice</a:t>
            </a:r>
            <a:r>
              <a:rPr lang="en-US" sz="4499" dirty="0">
                <a:solidFill>
                  <a:srgbClr val="404040"/>
                </a:solidFill>
                <a:latin typeface="Bubblebody Neue"/>
                <a:ea typeface="Bubblebody Neue"/>
                <a:cs typeface="Bubblebody Neue"/>
                <a:sym typeface="Bubblebody Neue"/>
              </a:rPr>
              <a:t> a-t-il </a:t>
            </a:r>
            <a:r>
              <a:rPr lang="en-US" sz="4499" dirty="0" err="1">
                <a:solidFill>
                  <a:srgbClr val="404040"/>
                </a:solidFill>
                <a:latin typeface="Bubblebody Neue"/>
                <a:ea typeface="Bubblebody Neue"/>
                <a:cs typeface="Bubblebody Neue"/>
                <a:sym typeface="Bubblebody Neue"/>
              </a:rPr>
              <a:t>été</a:t>
            </a:r>
            <a:r>
              <a:rPr lang="en-US" sz="4499" dirty="0">
                <a:solidFill>
                  <a:srgbClr val="404040"/>
                </a:solidFill>
                <a:latin typeface="Bubblebody Neue"/>
                <a:ea typeface="Bubblebody Neue"/>
                <a:cs typeface="Bubblebody Neue"/>
                <a:sym typeface="Bubblebody Neue"/>
              </a:rPr>
              <a:t> </a:t>
            </a:r>
            <a:r>
              <a:rPr lang="en-US" sz="4499" dirty="0" err="1">
                <a:solidFill>
                  <a:srgbClr val="404040"/>
                </a:solidFill>
                <a:latin typeface="Bubblebody Neue"/>
                <a:ea typeface="Bubblebody Neue"/>
                <a:cs typeface="Bubblebody Neue"/>
                <a:sym typeface="Bubblebody Neue"/>
              </a:rPr>
              <a:t>construit</a:t>
            </a:r>
            <a:r>
              <a:rPr lang="en-US" sz="4499" dirty="0">
                <a:solidFill>
                  <a:srgbClr val="404040"/>
                </a:solidFill>
                <a:latin typeface="Bubblebody Neue"/>
                <a:ea typeface="Bubblebody Neue"/>
                <a:cs typeface="Bubblebody Neue"/>
                <a:sym typeface="Bubblebody Neue"/>
              </a:rPr>
              <a:t> ?</a:t>
            </a:r>
          </a:p>
          <a:p>
            <a:pPr algn="l">
              <a:lnSpc>
                <a:spcPts val="4949"/>
              </a:lnSpc>
            </a:pPr>
            <a:endParaRPr lang="en-US" sz="4499" dirty="0">
              <a:solidFill>
                <a:srgbClr val="404040"/>
              </a:solidFill>
              <a:latin typeface="Bubblebody Neue"/>
              <a:ea typeface="Bubblebody Neue"/>
              <a:cs typeface="Bubblebody Neue"/>
              <a:sym typeface="Bubblebody Neue"/>
            </a:endParaRPr>
          </a:p>
          <a:p>
            <a:pPr algn="l">
              <a:lnSpc>
                <a:spcPts val="4949"/>
              </a:lnSpc>
            </a:pPr>
            <a:r>
              <a:rPr lang="en-US" sz="4499" dirty="0">
                <a:solidFill>
                  <a:srgbClr val="404040"/>
                </a:solidFill>
                <a:latin typeface="Bubblebody Neue"/>
                <a:ea typeface="Bubblebody Neue"/>
                <a:cs typeface="Bubblebody Neue"/>
                <a:sym typeface="Bubblebody Neue"/>
              </a:rPr>
              <a:t>Pour quelle raison ?</a:t>
            </a:r>
          </a:p>
          <a:p>
            <a:pPr algn="l">
              <a:lnSpc>
                <a:spcPts val="4949"/>
              </a:lnSpc>
            </a:pPr>
            <a:endParaRPr lang="en-US" sz="4499" dirty="0">
              <a:solidFill>
                <a:srgbClr val="404040"/>
              </a:solidFill>
              <a:latin typeface="Bubblebody Neue"/>
              <a:ea typeface="Bubblebody Neue"/>
              <a:cs typeface="Bubblebody Neue"/>
              <a:sym typeface="Bubblebody Neue"/>
            </a:endParaRPr>
          </a:p>
          <a:p>
            <a:pPr algn="l">
              <a:lnSpc>
                <a:spcPts val="4949"/>
              </a:lnSpc>
            </a:pPr>
            <a:endParaRPr lang="en-US" sz="4499" dirty="0">
              <a:solidFill>
                <a:srgbClr val="404040"/>
              </a:solidFill>
              <a:latin typeface="Bubblebody Neue"/>
              <a:ea typeface="Bubblebody Neue"/>
              <a:cs typeface="Bubblebody Neue"/>
              <a:sym typeface="Bubblebody Neue"/>
            </a:endParaRPr>
          </a:p>
        </p:txBody>
      </p:sp>
      <p:pic>
        <p:nvPicPr>
          <p:cNvPr id="1026" name="Picture 2" descr="Derrière les murs de cet hôpital historique, fondé il y a 800 ans, se cache  une sublime petite chapelle… – Paris ZigZag | Insolite &amp; Secret">
            <a:extLst>
              <a:ext uri="{FF2B5EF4-FFF2-40B4-BE49-F238E27FC236}">
                <a16:creationId xmlns:a16="http://schemas.microsoft.com/office/drawing/2014/main" id="{93ADFE16-B509-6D69-E06F-0A8F46CF75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18781" y="3090233"/>
            <a:ext cx="8325584" cy="509942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5">
            <a:extLst>
              <a:ext uri="{FF2B5EF4-FFF2-40B4-BE49-F238E27FC236}">
                <a16:creationId xmlns:a16="http://schemas.microsoft.com/office/drawing/2014/main" id="{F17190BF-7B71-F85C-CEF0-41AA8D540A5D}"/>
              </a:ext>
            </a:extLst>
          </p:cNvPr>
          <p:cNvSpPr txBox="1"/>
          <p:nvPr/>
        </p:nvSpPr>
        <p:spPr>
          <a:xfrm>
            <a:off x="1454785" y="8374466"/>
            <a:ext cx="15849390" cy="1426737"/>
          </a:xfrm>
          <a:prstGeom prst="rect">
            <a:avLst/>
          </a:prstGeom>
        </p:spPr>
        <p:txBody>
          <a:bodyPr wrap="square" lIns="0" tIns="0" rIns="0" bIns="0" rtlCol="0" anchor="t">
            <a:spAutoFit/>
          </a:bodyPr>
          <a:lstStyle/>
          <a:p>
            <a:pPr>
              <a:lnSpc>
                <a:spcPts val="3699"/>
              </a:lnSpc>
            </a:pPr>
            <a:r>
              <a:rPr lang="fr-FR" sz="3600" dirty="0">
                <a:latin typeface="+mj-lt"/>
              </a:rPr>
              <a:t>Louis 9 fit construire ce bâtiment dédié aux aveugles car un grand nombre de personnes perdirent la vue durant les croisades. On lui donne le nom de « Quinze-Vingts » car il comptait trois cents lits </a:t>
            </a:r>
            <a:r>
              <a:rPr lang="fr-FR" sz="3600" dirty="0"/>
              <a:t>(15 fois 20).</a:t>
            </a:r>
            <a:r>
              <a:rPr lang="fr-FR" sz="3600" dirty="0">
                <a:latin typeface="+mj-lt"/>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a:extLst>
            <a:ext uri="{FF2B5EF4-FFF2-40B4-BE49-F238E27FC236}">
              <a16:creationId xmlns:a16="http://schemas.microsoft.com/office/drawing/2014/main" id="{93621600-77AE-0F09-2D28-747D8C03061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40F7F3A-2199-56AC-533A-063B0EE9CFC8}"/>
              </a:ext>
            </a:extLst>
          </p:cNvPr>
          <p:cNvGrpSpPr/>
          <p:nvPr/>
        </p:nvGrpSpPr>
        <p:grpSpPr>
          <a:xfrm>
            <a:off x="-314115" y="-284689"/>
            <a:ext cx="18931877" cy="10856378"/>
            <a:chOff x="0" y="0"/>
            <a:chExt cx="25242502" cy="14475171"/>
          </a:xfrm>
        </p:grpSpPr>
        <p:sp>
          <p:nvSpPr>
            <p:cNvPr id="3" name="Freeform 3">
              <a:extLst>
                <a:ext uri="{FF2B5EF4-FFF2-40B4-BE49-F238E27FC236}">
                  <a16:creationId xmlns:a16="http://schemas.microsoft.com/office/drawing/2014/main" id="{622FDA5E-AE88-C1C7-028D-6BDE6B22FB06}"/>
                </a:ext>
              </a:extLst>
            </p:cNvPr>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endParaRPr lang="fr-FR"/>
            </a:p>
          </p:txBody>
        </p:sp>
        <p:sp>
          <p:nvSpPr>
            <p:cNvPr id="4" name="Freeform 4">
              <a:extLst>
                <a:ext uri="{FF2B5EF4-FFF2-40B4-BE49-F238E27FC236}">
                  <a16:creationId xmlns:a16="http://schemas.microsoft.com/office/drawing/2014/main" id="{B7C14661-1DEA-BF85-3645-6FB502934D0F}"/>
                </a:ext>
              </a:extLst>
            </p:cNvPr>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endParaRPr lang="fr-FR"/>
            </a:p>
          </p:txBody>
        </p:sp>
      </p:grpSp>
      <p:grpSp>
        <p:nvGrpSpPr>
          <p:cNvPr id="5" name="Group 5">
            <a:extLst>
              <a:ext uri="{FF2B5EF4-FFF2-40B4-BE49-F238E27FC236}">
                <a16:creationId xmlns:a16="http://schemas.microsoft.com/office/drawing/2014/main" id="{AB7F010B-41D0-084F-E069-E756E01E5124}"/>
              </a:ext>
            </a:extLst>
          </p:cNvPr>
          <p:cNvGrpSpPr/>
          <p:nvPr/>
        </p:nvGrpSpPr>
        <p:grpSpPr>
          <a:xfrm>
            <a:off x="2595694" y="1028700"/>
            <a:ext cx="13096613" cy="1806592"/>
            <a:chOff x="0" y="0"/>
            <a:chExt cx="4471720" cy="616844"/>
          </a:xfrm>
        </p:grpSpPr>
        <p:sp>
          <p:nvSpPr>
            <p:cNvPr id="6" name="Freeform 6">
              <a:extLst>
                <a:ext uri="{FF2B5EF4-FFF2-40B4-BE49-F238E27FC236}">
                  <a16:creationId xmlns:a16="http://schemas.microsoft.com/office/drawing/2014/main" id="{09F361A5-B8D0-F49B-79BB-E26531661D87}"/>
                </a:ext>
              </a:extLst>
            </p:cNvPr>
            <p:cNvSpPr/>
            <p:nvPr/>
          </p:nvSpPr>
          <p:spPr>
            <a:xfrm>
              <a:off x="38100" y="44450"/>
              <a:ext cx="4434890" cy="572394"/>
            </a:xfrm>
            <a:custGeom>
              <a:avLst/>
              <a:gdLst/>
              <a:ahLst/>
              <a:cxnLst/>
              <a:rect l="l" t="t" r="r" b="b"/>
              <a:pathLst>
                <a:path w="4434890" h="572394">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txBody>
            <a:bodyPr/>
            <a:lstStyle/>
            <a:p>
              <a:endParaRPr lang="fr-FR"/>
            </a:p>
          </p:txBody>
        </p:sp>
        <p:sp>
          <p:nvSpPr>
            <p:cNvPr id="7" name="Freeform 7">
              <a:extLst>
                <a:ext uri="{FF2B5EF4-FFF2-40B4-BE49-F238E27FC236}">
                  <a16:creationId xmlns:a16="http://schemas.microsoft.com/office/drawing/2014/main" id="{F8E36F9D-11E1-E6FF-B096-210D92C532AD}"/>
                </a:ext>
              </a:extLst>
            </p:cNvPr>
            <p:cNvSpPr/>
            <p:nvPr/>
          </p:nvSpPr>
          <p:spPr>
            <a:xfrm>
              <a:off x="11430" y="16510"/>
              <a:ext cx="4410760" cy="562234"/>
            </a:xfrm>
            <a:custGeom>
              <a:avLst/>
              <a:gdLst/>
              <a:ahLst/>
              <a:cxnLst/>
              <a:rect l="l" t="t" r="r" b="b"/>
              <a:pathLst>
                <a:path w="4410760" h="562234">
                  <a:moveTo>
                    <a:pt x="4410760" y="562234"/>
                  </a:moveTo>
                  <a:lnTo>
                    <a:pt x="0" y="554614"/>
                  </a:lnTo>
                  <a:lnTo>
                    <a:pt x="0" y="202677"/>
                  </a:lnTo>
                  <a:lnTo>
                    <a:pt x="7620" y="20320"/>
                  </a:lnTo>
                  <a:lnTo>
                    <a:pt x="2211850" y="0"/>
                  </a:lnTo>
                  <a:lnTo>
                    <a:pt x="4389170" y="8890"/>
                  </a:lnTo>
                  <a:close/>
                </a:path>
              </a:pathLst>
            </a:custGeom>
            <a:solidFill>
              <a:srgbClr val="FAF3E2"/>
            </a:solidFill>
          </p:spPr>
          <p:txBody>
            <a:bodyPr/>
            <a:lstStyle/>
            <a:p>
              <a:endParaRPr lang="fr-FR"/>
            </a:p>
          </p:txBody>
        </p:sp>
        <p:sp>
          <p:nvSpPr>
            <p:cNvPr id="8" name="Freeform 8">
              <a:extLst>
                <a:ext uri="{FF2B5EF4-FFF2-40B4-BE49-F238E27FC236}">
                  <a16:creationId xmlns:a16="http://schemas.microsoft.com/office/drawing/2014/main" id="{7C2C6C56-488A-7337-4414-EDD6F0190053}"/>
                </a:ext>
              </a:extLst>
            </p:cNvPr>
            <p:cNvSpPr/>
            <p:nvPr/>
          </p:nvSpPr>
          <p:spPr>
            <a:xfrm>
              <a:off x="-3810" y="0"/>
              <a:ext cx="4439970" cy="588904"/>
            </a:xfrm>
            <a:custGeom>
              <a:avLst/>
              <a:gdLst/>
              <a:ahLst/>
              <a:cxnLst/>
              <a:rect l="l" t="t" r="r" b="b"/>
              <a:pathLst>
                <a:path w="4439970" h="588904">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txBody>
            <a:bodyPr/>
            <a:lstStyle/>
            <a:p>
              <a:endParaRPr lang="fr-FR"/>
            </a:p>
          </p:txBody>
        </p:sp>
      </p:grpSp>
      <p:grpSp>
        <p:nvGrpSpPr>
          <p:cNvPr id="9" name="Group 9">
            <a:extLst>
              <a:ext uri="{FF2B5EF4-FFF2-40B4-BE49-F238E27FC236}">
                <a16:creationId xmlns:a16="http://schemas.microsoft.com/office/drawing/2014/main" id="{E2230714-67D9-33FD-318A-6029C5895EE5}"/>
              </a:ext>
            </a:extLst>
          </p:cNvPr>
          <p:cNvGrpSpPr/>
          <p:nvPr/>
        </p:nvGrpSpPr>
        <p:grpSpPr>
          <a:xfrm>
            <a:off x="1086353" y="2835292"/>
            <a:ext cx="16230600" cy="7417041"/>
            <a:chOff x="0" y="0"/>
            <a:chExt cx="5541791" cy="2532481"/>
          </a:xfrm>
        </p:grpSpPr>
        <p:sp>
          <p:nvSpPr>
            <p:cNvPr id="10" name="Freeform 10">
              <a:extLst>
                <a:ext uri="{FF2B5EF4-FFF2-40B4-BE49-F238E27FC236}">
                  <a16:creationId xmlns:a16="http://schemas.microsoft.com/office/drawing/2014/main" id="{49B77B1C-9DCA-D942-DC8A-929ADEF7DD9B}"/>
                </a:ext>
              </a:extLst>
            </p:cNvPr>
            <p:cNvSpPr/>
            <p:nvPr/>
          </p:nvSpPr>
          <p:spPr>
            <a:xfrm>
              <a:off x="38100" y="44450"/>
              <a:ext cx="5504962" cy="2488031"/>
            </a:xfrm>
            <a:custGeom>
              <a:avLst/>
              <a:gdLst/>
              <a:ahLst/>
              <a:cxnLst/>
              <a:rect l="l" t="t" r="r" b="b"/>
              <a:pathLst>
                <a:path w="5504962" h="2488031">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txBody>
            <a:bodyPr/>
            <a:lstStyle/>
            <a:p>
              <a:endParaRPr lang="fr-FR"/>
            </a:p>
          </p:txBody>
        </p:sp>
        <p:sp>
          <p:nvSpPr>
            <p:cNvPr id="11" name="Freeform 11">
              <a:extLst>
                <a:ext uri="{FF2B5EF4-FFF2-40B4-BE49-F238E27FC236}">
                  <a16:creationId xmlns:a16="http://schemas.microsoft.com/office/drawing/2014/main" id="{1F7F5BA6-6ACB-7DFD-44E0-6E27542EABB7}"/>
                </a:ext>
              </a:extLst>
            </p:cNvPr>
            <p:cNvSpPr/>
            <p:nvPr/>
          </p:nvSpPr>
          <p:spPr>
            <a:xfrm>
              <a:off x="11430" y="16510"/>
              <a:ext cx="5480832" cy="2477872"/>
            </a:xfrm>
            <a:custGeom>
              <a:avLst/>
              <a:gdLst/>
              <a:ahLst/>
              <a:cxnLst/>
              <a:rect l="l" t="t" r="r" b="b"/>
              <a:pathLst>
                <a:path w="5480832" h="2477872">
                  <a:moveTo>
                    <a:pt x="5480832" y="2477872"/>
                  </a:moveTo>
                  <a:lnTo>
                    <a:pt x="0" y="2470252"/>
                  </a:lnTo>
                  <a:lnTo>
                    <a:pt x="0" y="876522"/>
                  </a:lnTo>
                  <a:lnTo>
                    <a:pt x="7620" y="20320"/>
                  </a:lnTo>
                  <a:lnTo>
                    <a:pt x="2751171" y="0"/>
                  </a:lnTo>
                  <a:lnTo>
                    <a:pt x="5459242" y="8890"/>
                  </a:lnTo>
                  <a:close/>
                </a:path>
              </a:pathLst>
            </a:custGeom>
            <a:solidFill>
              <a:srgbClr val="FAF3E2"/>
            </a:solidFill>
          </p:spPr>
          <p:txBody>
            <a:bodyPr/>
            <a:lstStyle/>
            <a:p>
              <a:endParaRPr lang="fr-FR"/>
            </a:p>
          </p:txBody>
        </p:sp>
        <p:sp>
          <p:nvSpPr>
            <p:cNvPr id="12" name="Freeform 12">
              <a:extLst>
                <a:ext uri="{FF2B5EF4-FFF2-40B4-BE49-F238E27FC236}">
                  <a16:creationId xmlns:a16="http://schemas.microsoft.com/office/drawing/2014/main" id="{9CA783C6-E65B-ADB3-AD08-83300439058E}"/>
                </a:ext>
              </a:extLst>
            </p:cNvPr>
            <p:cNvSpPr/>
            <p:nvPr/>
          </p:nvSpPr>
          <p:spPr>
            <a:xfrm>
              <a:off x="-3810" y="0"/>
              <a:ext cx="5510041" cy="2504542"/>
            </a:xfrm>
            <a:custGeom>
              <a:avLst/>
              <a:gdLst/>
              <a:ahLst/>
              <a:cxnLst/>
              <a:rect l="l" t="t" r="r" b="b"/>
              <a:pathLst>
                <a:path w="5510041" h="2504542">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txBody>
            <a:bodyPr/>
            <a:lstStyle/>
            <a:p>
              <a:endParaRPr lang="fr-FR"/>
            </a:p>
          </p:txBody>
        </p:sp>
      </p:grpSp>
      <p:sp>
        <p:nvSpPr>
          <p:cNvPr id="13" name="Freeform 13">
            <a:extLst>
              <a:ext uri="{FF2B5EF4-FFF2-40B4-BE49-F238E27FC236}">
                <a16:creationId xmlns:a16="http://schemas.microsoft.com/office/drawing/2014/main" id="{64ADDB37-47A9-9C9D-94E7-D03C5466C3D7}"/>
              </a:ext>
            </a:extLst>
          </p:cNvPr>
          <p:cNvSpPr/>
          <p:nvPr/>
        </p:nvSpPr>
        <p:spPr>
          <a:xfrm rot="657987">
            <a:off x="904572" y="809590"/>
            <a:ext cx="2167263" cy="2244811"/>
          </a:xfrm>
          <a:custGeom>
            <a:avLst/>
            <a:gdLst/>
            <a:ahLst/>
            <a:cxnLst/>
            <a:rect l="l" t="t" r="r" b="b"/>
            <a:pathLst>
              <a:path w="2167263" h="2244811">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4" name="Freeform 14">
            <a:extLst>
              <a:ext uri="{FF2B5EF4-FFF2-40B4-BE49-F238E27FC236}">
                <a16:creationId xmlns:a16="http://schemas.microsoft.com/office/drawing/2014/main" id="{3ECB6276-73E9-F782-8D90-AE485F33FBA7}"/>
              </a:ext>
            </a:extLst>
          </p:cNvPr>
          <p:cNvSpPr/>
          <p:nvPr/>
        </p:nvSpPr>
        <p:spPr>
          <a:xfrm rot="-4103520">
            <a:off x="15144891" y="605834"/>
            <a:ext cx="1875913" cy="2572948"/>
          </a:xfrm>
          <a:custGeom>
            <a:avLst/>
            <a:gdLst/>
            <a:ahLst/>
            <a:cxnLst/>
            <a:rect l="l" t="t" r="r" b="b"/>
            <a:pathLst>
              <a:path w="1875913" h="2572948">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5" name="TextBox 15">
            <a:extLst>
              <a:ext uri="{FF2B5EF4-FFF2-40B4-BE49-F238E27FC236}">
                <a16:creationId xmlns:a16="http://schemas.microsoft.com/office/drawing/2014/main" id="{5BC83F43-B6E4-D60D-7B23-394CC7BE4A5A}"/>
              </a:ext>
            </a:extLst>
          </p:cNvPr>
          <p:cNvSpPr txBox="1"/>
          <p:nvPr/>
        </p:nvSpPr>
        <p:spPr>
          <a:xfrm>
            <a:off x="6503538" y="3094369"/>
            <a:ext cx="10433847" cy="6646115"/>
          </a:xfrm>
          <a:prstGeom prst="rect">
            <a:avLst/>
          </a:prstGeom>
        </p:spPr>
        <p:txBody>
          <a:bodyPr wrap="square" lIns="0" tIns="0" rIns="0" bIns="0" rtlCol="0" anchor="t">
            <a:spAutoFit/>
          </a:bodyPr>
          <a:lstStyle/>
          <a:p>
            <a:pPr algn="l">
              <a:lnSpc>
                <a:spcPts val="3699"/>
              </a:lnSpc>
            </a:pPr>
            <a:r>
              <a:rPr lang="en-US" sz="3363" b="1" dirty="0">
                <a:solidFill>
                  <a:srgbClr val="000000"/>
                </a:solidFill>
                <a:latin typeface="DM Sans Bold"/>
                <a:ea typeface="DM Sans Bold"/>
                <a:cs typeface="DM Sans Bold"/>
                <a:sym typeface="DM Sans Bold"/>
              </a:rPr>
              <a:t>Louis 9 et les croisades</a:t>
            </a:r>
          </a:p>
          <a:p>
            <a:pPr algn="l">
              <a:lnSpc>
                <a:spcPts val="3699"/>
              </a:lnSpc>
            </a:pPr>
            <a:endParaRPr lang="en-US" sz="2000" b="1" dirty="0">
              <a:solidFill>
                <a:srgbClr val="000000"/>
              </a:solidFill>
              <a:latin typeface="DM Sans Bold"/>
              <a:ea typeface="DM Sans Bold"/>
              <a:cs typeface="DM Sans Bold"/>
              <a:sym typeface="DM Sans Bold"/>
            </a:endParaRPr>
          </a:p>
          <a:p>
            <a:pPr>
              <a:lnSpc>
                <a:spcPts val="3699"/>
              </a:lnSpc>
            </a:pPr>
            <a:r>
              <a:rPr lang="fr-FR" sz="3600" dirty="0"/>
              <a:t>Au 7ème siècle, les musulmans, avaient conquis un immense territoire, dont  Jérusalem, où se trouve le tombeau de Jésus Christ que les chrétiens vénèrent (Terre Sainte). Du 11ème au 13ème siècle, des milliers de chrétiens d’Europe partirent en guerre pour tenter de la reprendre : ce furent les Croisades. </a:t>
            </a:r>
            <a:r>
              <a:rPr lang="fr-FR" sz="3600" dirty="0">
                <a:latin typeface="+mj-lt"/>
              </a:rPr>
              <a:t>En 1244, Louis 9 tombe gravement malade. Il prie et promet que s’il se rétablit, il partira en croisade pour reconquérir Jérusalem aux mains des musulmans. Louis 9 guérit, et participe alors à deux croisades : la 7</a:t>
            </a:r>
            <a:r>
              <a:rPr lang="fr-FR" sz="3600" baseline="30000" dirty="0">
                <a:latin typeface="+mj-lt"/>
              </a:rPr>
              <a:t>ème </a:t>
            </a:r>
            <a:r>
              <a:rPr lang="fr-FR" sz="3600" dirty="0">
                <a:latin typeface="+mj-lt"/>
              </a:rPr>
              <a:t> où il est fait prisonnier et la 8</a:t>
            </a:r>
            <a:r>
              <a:rPr lang="fr-FR" sz="3600" baseline="30000" dirty="0">
                <a:latin typeface="+mj-lt"/>
              </a:rPr>
              <a:t>ème</a:t>
            </a:r>
            <a:r>
              <a:rPr lang="fr-FR" sz="3600" dirty="0">
                <a:latin typeface="+mj-lt"/>
              </a:rPr>
              <a:t> en 1270. Victime d’une grave maladie (peste), il meurt le 25 août 1270 à Tunis.</a:t>
            </a:r>
            <a:endParaRPr lang="en-US" sz="3600" dirty="0">
              <a:solidFill>
                <a:srgbClr val="000000"/>
              </a:solidFill>
              <a:latin typeface="+mj-lt"/>
              <a:ea typeface="DM Sans"/>
              <a:cs typeface="DM Sans"/>
              <a:sym typeface="DM Sans"/>
            </a:endParaRPr>
          </a:p>
        </p:txBody>
      </p:sp>
      <p:sp>
        <p:nvSpPr>
          <p:cNvPr id="16" name="TextBox 16">
            <a:extLst>
              <a:ext uri="{FF2B5EF4-FFF2-40B4-BE49-F238E27FC236}">
                <a16:creationId xmlns:a16="http://schemas.microsoft.com/office/drawing/2014/main" id="{7D760E4C-BF59-D1D1-3871-D254484E7842}"/>
              </a:ext>
            </a:extLst>
          </p:cNvPr>
          <p:cNvSpPr txBox="1"/>
          <p:nvPr/>
        </p:nvSpPr>
        <p:spPr>
          <a:xfrm>
            <a:off x="3746626" y="1198571"/>
            <a:ext cx="10794747" cy="1125308"/>
          </a:xfrm>
          <a:prstGeom prst="rect">
            <a:avLst/>
          </a:prstGeom>
        </p:spPr>
        <p:txBody>
          <a:bodyPr lIns="0" tIns="0" rIns="0" bIns="0" rtlCol="0" anchor="t">
            <a:spAutoFit/>
          </a:bodyPr>
          <a:lstStyle/>
          <a:p>
            <a:pPr marL="0" lvl="0" indent="0" algn="ctr">
              <a:lnSpc>
                <a:spcPts val="9100"/>
              </a:lnSpc>
            </a:pPr>
            <a:r>
              <a:rPr lang="en-US" sz="6500" dirty="0">
                <a:solidFill>
                  <a:srgbClr val="D6583C"/>
                </a:solidFill>
                <a:latin typeface="Brasika"/>
                <a:ea typeface="Brasika"/>
                <a:cs typeface="Brasika"/>
                <a:sym typeface="Brasika"/>
              </a:rPr>
              <a:t>Doc 4</a:t>
            </a:r>
          </a:p>
        </p:txBody>
      </p:sp>
      <p:sp>
        <p:nvSpPr>
          <p:cNvPr id="17" name="TextBox 17">
            <a:extLst>
              <a:ext uri="{FF2B5EF4-FFF2-40B4-BE49-F238E27FC236}">
                <a16:creationId xmlns:a16="http://schemas.microsoft.com/office/drawing/2014/main" id="{F1775568-C806-E8AF-609B-F019635E88F7}"/>
              </a:ext>
            </a:extLst>
          </p:cNvPr>
          <p:cNvSpPr txBox="1"/>
          <p:nvPr/>
        </p:nvSpPr>
        <p:spPr>
          <a:xfrm>
            <a:off x="1350615" y="3124602"/>
            <a:ext cx="4946390" cy="6234527"/>
          </a:xfrm>
          <a:prstGeom prst="rect">
            <a:avLst/>
          </a:prstGeom>
        </p:spPr>
        <p:txBody>
          <a:bodyPr lIns="0" tIns="0" rIns="0" bIns="0" rtlCol="0" anchor="t">
            <a:spAutoFit/>
          </a:bodyPr>
          <a:lstStyle/>
          <a:p>
            <a:pPr algn="l">
              <a:lnSpc>
                <a:spcPts val="4949"/>
              </a:lnSpc>
            </a:pPr>
            <a:r>
              <a:rPr lang="en-US" sz="3600" dirty="0">
                <a:solidFill>
                  <a:srgbClr val="404040"/>
                </a:solidFill>
                <a:latin typeface="Bubblebody Neue"/>
                <a:ea typeface="Bubblebody Neue"/>
                <a:cs typeface="Bubblebody Neue"/>
                <a:sym typeface="Bubblebody Neue"/>
              </a:rPr>
              <a:t>Quel est le but des croisades ?</a:t>
            </a:r>
          </a:p>
          <a:p>
            <a:pPr algn="l">
              <a:lnSpc>
                <a:spcPts val="4949"/>
              </a:lnSpc>
            </a:pPr>
            <a:endParaRPr lang="en-US" sz="3600" dirty="0">
              <a:solidFill>
                <a:srgbClr val="404040"/>
              </a:solidFill>
              <a:latin typeface="Bubblebody Neue"/>
              <a:ea typeface="Bubblebody Neue"/>
              <a:cs typeface="Bubblebody Neue"/>
              <a:sym typeface="Bubblebody Neue"/>
            </a:endParaRPr>
          </a:p>
          <a:p>
            <a:pPr algn="l">
              <a:lnSpc>
                <a:spcPts val="4949"/>
              </a:lnSpc>
            </a:pPr>
            <a:r>
              <a:rPr lang="en-US" sz="3600" dirty="0" err="1">
                <a:solidFill>
                  <a:srgbClr val="404040"/>
                </a:solidFill>
                <a:latin typeface="Bubblebody Neue"/>
                <a:ea typeface="Bubblebody Neue"/>
                <a:cs typeface="Bubblebody Neue"/>
                <a:sym typeface="Bubblebody Neue"/>
              </a:rPr>
              <a:t>Pourquoi</a:t>
            </a:r>
            <a:r>
              <a:rPr lang="en-US" sz="3600" dirty="0">
                <a:solidFill>
                  <a:srgbClr val="404040"/>
                </a:solidFill>
                <a:latin typeface="Bubblebody Neue"/>
                <a:ea typeface="Bubblebody Neue"/>
                <a:cs typeface="Bubblebody Neue"/>
                <a:sym typeface="Bubblebody Neue"/>
              </a:rPr>
              <a:t> le </a:t>
            </a:r>
            <a:r>
              <a:rPr lang="en-US" sz="3600" dirty="0" err="1">
                <a:solidFill>
                  <a:srgbClr val="404040"/>
                </a:solidFill>
                <a:latin typeface="Bubblebody Neue"/>
                <a:ea typeface="Bubblebody Neue"/>
                <a:cs typeface="Bubblebody Neue"/>
                <a:sym typeface="Bubblebody Neue"/>
              </a:rPr>
              <a:t>roi</a:t>
            </a:r>
            <a:r>
              <a:rPr lang="en-US" sz="3600" dirty="0">
                <a:solidFill>
                  <a:srgbClr val="404040"/>
                </a:solidFill>
                <a:latin typeface="Bubblebody Neue"/>
                <a:ea typeface="Bubblebody Neue"/>
                <a:cs typeface="Bubblebody Neue"/>
                <a:sym typeface="Bubblebody Neue"/>
              </a:rPr>
              <a:t> Louis 9 part-il </a:t>
            </a:r>
            <a:r>
              <a:rPr lang="en-US" sz="3600" dirty="0" err="1">
                <a:solidFill>
                  <a:srgbClr val="404040"/>
                </a:solidFill>
                <a:latin typeface="Bubblebody Neue"/>
                <a:ea typeface="Bubblebody Neue"/>
                <a:cs typeface="Bubblebody Neue"/>
                <a:sym typeface="Bubblebody Neue"/>
              </a:rPr>
              <a:t>en</a:t>
            </a:r>
            <a:r>
              <a:rPr lang="en-US" sz="3600" dirty="0">
                <a:solidFill>
                  <a:srgbClr val="404040"/>
                </a:solidFill>
                <a:latin typeface="Bubblebody Neue"/>
                <a:ea typeface="Bubblebody Neue"/>
                <a:cs typeface="Bubblebody Neue"/>
                <a:sym typeface="Bubblebody Neue"/>
              </a:rPr>
              <a:t> croisade ?</a:t>
            </a:r>
          </a:p>
          <a:p>
            <a:pPr algn="l">
              <a:lnSpc>
                <a:spcPts val="4949"/>
              </a:lnSpc>
            </a:pPr>
            <a:endParaRPr lang="en-US" sz="3600" dirty="0">
              <a:solidFill>
                <a:srgbClr val="404040"/>
              </a:solidFill>
              <a:latin typeface="Bubblebody Neue"/>
              <a:ea typeface="Bubblebody Neue"/>
              <a:cs typeface="Bubblebody Neue"/>
              <a:sym typeface="Bubblebody Neue"/>
            </a:endParaRPr>
          </a:p>
          <a:p>
            <a:pPr algn="l">
              <a:lnSpc>
                <a:spcPts val="4949"/>
              </a:lnSpc>
            </a:pPr>
            <a:r>
              <a:rPr lang="en-US" sz="3600" dirty="0" err="1">
                <a:solidFill>
                  <a:srgbClr val="404040"/>
                </a:solidFill>
                <a:latin typeface="Bubblebody Neue"/>
                <a:ea typeface="Bubblebody Neue"/>
                <a:cs typeface="Bubblebody Neue"/>
                <a:sym typeface="Bubblebody Neue"/>
              </a:rPr>
              <a:t>Que</a:t>
            </a:r>
            <a:r>
              <a:rPr lang="en-US" sz="3600" dirty="0">
                <a:solidFill>
                  <a:srgbClr val="404040"/>
                </a:solidFill>
                <a:latin typeface="Bubblebody Neue"/>
                <a:ea typeface="Bubblebody Neue"/>
                <a:cs typeface="Bubblebody Neue"/>
                <a:sym typeface="Bubblebody Neue"/>
              </a:rPr>
              <a:t> </a:t>
            </a:r>
            <a:r>
              <a:rPr lang="en-US" sz="3600" dirty="0" err="1">
                <a:solidFill>
                  <a:srgbClr val="404040"/>
                </a:solidFill>
                <a:latin typeface="Bubblebody Neue"/>
                <a:ea typeface="Bubblebody Neue"/>
                <a:cs typeface="Bubblebody Neue"/>
                <a:sym typeface="Bubblebody Neue"/>
              </a:rPr>
              <a:t>lui</a:t>
            </a:r>
            <a:r>
              <a:rPr lang="en-US" sz="3600" dirty="0">
                <a:solidFill>
                  <a:srgbClr val="404040"/>
                </a:solidFill>
                <a:latin typeface="Bubblebody Neue"/>
                <a:ea typeface="Bubblebody Neue"/>
                <a:cs typeface="Bubblebody Neue"/>
                <a:sym typeface="Bubblebody Neue"/>
              </a:rPr>
              <a:t> arrive t-il </a:t>
            </a:r>
            <a:r>
              <a:rPr lang="en-US" sz="3600" dirty="0" err="1">
                <a:solidFill>
                  <a:srgbClr val="404040"/>
                </a:solidFill>
                <a:latin typeface="Bubblebody Neue"/>
                <a:ea typeface="Bubblebody Neue"/>
                <a:cs typeface="Bubblebody Neue"/>
                <a:sym typeface="Bubblebody Neue"/>
              </a:rPr>
              <a:t>durant</a:t>
            </a:r>
            <a:r>
              <a:rPr lang="en-US" sz="3600" dirty="0">
                <a:solidFill>
                  <a:srgbClr val="404040"/>
                </a:solidFill>
                <a:latin typeface="Bubblebody Neue"/>
                <a:ea typeface="Bubblebody Neue"/>
                <a:cs typeface="Bubblebody Neue"/>
                <a:sym typeface="Bubblebody Neue"/>
              </a:rPr>
              <a:t> la 7ème croisade ? Durant la 8ème ?</a:t>
            </a:r>
          </a:p>
        </p:txBody>
      </p:sp>
      <p:sp>
        <p:nvSpPr>
          <p:cNvPr id="21" name="Rectangle 1">
            <a:extLst>
              <a:ext uri="{FF2B5EF4-FFF2-40B4-BE49-F238E27FC236}">
                <a16:creationId xmlns:a16="http://schemas.microsoft.com/office/drawing/2014/main" id="{6BF594A6-2B83-5E70-DA71-6CDDAA6A37D6}"/>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2050" name="Picture 2">
            <a:hlinkClick r:id="rId8"/>
            <a:extLst>
              <a:ext uri="{FF2B5EF4-FFF2-40B4-BE49-F238E27FC236}">
                <a16:creationId xmlns:a16="http://schemas.microsoft.com/office/drawing/2014/main" id="{F8C7E058-033A-A02B-FE2A-9740223A3F3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725" y="136525"/>
            <a:ext cx="177800" cy="16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702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a:extLst>
            <a:ext uri="{FF2B5EF4-FFF2-40B4-BE49-F238E27FC236}">
              <a16:creationId xmlns:a16="http://schemas.microsoft.com/office/drawing/2014/main" id="{A8081565-7664-1ED4-A56D-342B1D39B14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2F7357E-B800-E574-BAA0-1C6E716FBF26}"/>
              </a:ext>
            </a:extLst>
          </p:cNvPr>
          <p:cNvGrpSpPr/>
          <p:nvPr/>
        </p:nvGrpSpPr>
        <p:grpSpPr>
          <a:xfrm>
            <a:off x="-314115" y="-284689"/>
            <a:ext cx="18931877" cy="10856378"/>
            <a:chOff x="0" y="0"/>
            <a:chExt cx="25242502" cy="14475171"/>
          </a:xfrm>
        </p:grpSpPr>
        <p:sp>
          <p:nvSpPr>
            <p:cNvPr id="3" name="Freeform 3">
              <a:extLst>
                <a:ext uri="{FF2B5EF4-FFF2-40B4-BE49-F238E27FC236}">
                  <a16:creationId xmlns:a16="http://schemas.microsoft.com/office/drawing/2014/main" id="{CE598621-C424-1DC3-F22C-3B9DD4D03A95}"/>
                </a:ext>
              </a:extLst>
            </p:cNvPr>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endParaRPr lang="fr-FR"/>
            </a:p>
          </p:txBody>
        </p:sp>
        <p:sp>
          <p:nvSpPr>
            <p:cNvPr id="4" name="Freeform 4">
              <a:extLst>
                <a:ext uri="{FF2B5EF4-FFF2-40B4-BE49-F238E27FC236}">
                  <a16:creationId xmlns:a16="http://schemas.microsoft.com/office/drawing/2014/main" id="{F228F1D7-C88F-C386-3E1D-0004D80D75C2}"/>
                </a:ext>
              </a:extLst>
            </p:cNvPr>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endParaRPr lang="fr-FR"/>
            </a:p>
          </p:txBody>
        </p:sp>
      </p:grpSp>
      <p:grpSp>
        <p:nvGrpSpPr>
          <p:cNvPr id="5" name="Group 5">
            <a:extLst>
              <a:ext uri="{FF2B5EF4-FFF2-40B4-BE49-F238E27FC236}">
                <a16:creationId xmlns:a16="http://schemas.microsoft.com/office/drawing/2014/main" id="{1589D1C9-BEFF-EE3A-78B6-E2C5BB30F527}"/>
              </a:ext>
            </a:extLst>
          </p:cNvPr>
          <p:cNvGrpSpPr/>
          <p:nvPr/>
        </p:nvGrpSpPr>
        <p:grpSpPr>
          <a:xfrm>
            <a:off x="2595694" y="1028700"/>
            <a:ext cx="13096613" cy="1806592"/>
            <a:chOff x="0" y="0"/>
            <a:chExt cx="4471720" cy="616844"/>
          </a:xfrm>
        </p:grpSpPr>
        <p:sp>
          <p:nvSpPr>
            <p:cNvPr id="6" name="Freeform 6">
              <a:extLst>
                <a:ext uri="{FF2B5EF4-FFF2-40B4-BE49-F238E27FC236}">
                  <a16:creationId xmlns:a16="http://schemas.microsoft.com/office/drawing/2014/main" id="{3CD53FA7-D3A2-BA71-B048-89F1DAD6C073}"/>
                </a:ext>
              </a:extLst>
            </p:cNvPr>
            <p:cNvSpPr/>
            <p:nvPr/>
          </p:nvSpPr>
          <p:spPr>
            <a:xfrm>
              <a:off x="38100" y="44450"/>
              <a:ext cx="4434890" cy="572394"/>
            </a:xfrm>
            <a:custGeom>
              <a:avLst/>
              <a:gdLst/>
              <a:ahLst/>
              <a:cxnLst/>
              <a:rect l="l" t="t" r="r" b="b"/>
              <a:pathLst>
                <a:path w="4434890" h="572394">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txBody>
            <a:bodyPr/>
            <a:lstStyle/>
            <a:p>
              <a:endParaRPr lang="fr-FR"/>
            </a:p>
          </p:txBody>
        </p:sp>
        <p:sp>
          <p:nvSpPr>
            <p:cNvPr id="7" name="Freeform 7">
              <a:extLst>
                <a:ext uri="{FF2B5EF4-FFF2-40B4-BE49-F238E27FC236}">
                  <a16:creationId xmlns:a16="http://schemas.microsoft.com/office/drawing/2014/main" id="{F8A5ACD3-994F-DD9A-2528-F76A095A8C0A}"/>
                </a:ext>
              </a:extLst>
            </p:cNvPr>
            <p:cNvSpPr/>
            <p:nvPr/>
          </p:nvSpPr>
          <p:spPr>
            <a:xfrm>
              <a:off x="11430" y="16510"/>
              <a:ext cx="4410760" cy="562234"/>
            </a:xfrm>
            <a:custGeom>
              <a:avLst/>
              <a:gdLst/>
              <a:ahLst/>
              <a:cxnLst/>
              <a:rect l="l" t="t" r="r" b="b"/>
              <a:pathLst>
                <a:path w="4410760" h="562234">
                  <a:moveTo>
                    <a:pt x="4410760" y="562234"/>
                  </a:moveTo>
                  <a:lnTo>
                    <a:pt x="0" y="554614"/>
                  </a:lnTo>
                  <a:lnTo>
                    <a:pt x="0" y="202677"/>
                  </a:lnTo>
                  <a:lnTo>
                    <a:pt x="7620" y="20320"/>
                  </a:lnTo>
                  <a:lnTo>
                    <a:pt x="2211850" y="0"/>
                  </a:lnTo>
                  <a:lnTo>
                    <a:pt x="4389170" y="8890"/>
                  </a:lnTo>
                  <a:close/>
                </a:path>
              </a:pathLst>
            </a:custGeom>
            <a:solidFill>
              <a:srgbClr val="FAF3E2"/>
            </a:solidFill>
          </p:spPr>
          <p:txBody>
            <a:bodyPr/>
            <a:lstStyle/>
            <a:p>
              <a:endParaRPr lang="fr-FR"/>
            </a:p>
          </p:txBody>
        </p:sp>
        <p:sp>
          <p:nvSpPr>
            <p:cNvPr id="8" name="Freeform 8">
              <a:extLst>
                <a:ext uri="{FF2B5EF4-FFF2-40B4-BE49-F238E27FC236}">
                  <a16:creationId xmlns:a16="http://schemas.microsoft.com/office/drawing/2014/main" id="{10195221-E892-F0D2-D85F-3AA4AC443041}"/>
                </a:ext>
              </a:extLst>
            </p:cNvPr>
            <p:cNvSpPr/>
            <p:nvPr/>
          </p:nvSpPr>
          <p:spPr>
            <a:xfrm>
              <a:off x="-3810" y="0"/>
              <a:ext cx="4439970" cy="588904"/>
            </a:xfrm>
            <a:custGeom>
              <a:avLst/>
              <a:gdLst/>
              <a:ahLst/>
              <a:cxnLst/>
              <a:rect l="l" t="t" r="r" b="b"/>
              <a:pathLst>
                <a:path w="4439970" h="588904">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txBody>
            <a:bodyPr/>
            <a:lstStyle/>
            <a:p>
              <a:endParaRPr lang="fr-FR"/>
            </a:p>
          </p:txBody>
        </p:sp>
      </p:grpSp>
      <p:grpSp>
        <p:nvGrpSpPr>
          <p:cNvPr id="9" name="Group 9">
            <a:extLst>
              <a:ext uri="{FF2B5EF4-FFF2-40B4-BE49-F238E27FC236}">
                <a16:creationId xmlns:a16="http://schemas.microsoft.com/office/drawing/2014/main" id="{20A6BAB8-FA6E-2410-3E64-865A4DDAF370}"/>
              </a:ext>
            </a:extLst>
          </p:cNvPr>
          <p:cNvGrpSpPr/>
          <p:nvPr/>
        </p:nvGrpSpPr>
        <p:grpSpPr>
          <a:xfrm>
            <a:off x="1086353" y="2835292"/>
            <a:ext cx="16230600" cy="7417041"/>
            <a:chOff x="0" y="0"/>
            <a:chExt cx="5541791" cy="2532481"/>
          </a:xfrm>
        </p:grpSpPr>
        <p:sp>
          <p:nvSpPr>
            <p:cNvPr id="10" name="Freeform 10">
              <a:extLst>
                <a:ext uri="{FF2B5EF4-FFF2-40B4-BE49-F238E27FC236}">
                  <a16:creationId xmlns:a16="http://schemas.microsoft.com/office/drawing/2014/main" id="{7224D7DB-BCE4-2AC9-9DDA-6CC41305D3DB}"/>
                </a:ext>
              </a:extLst>
            </p:cNvPr>
            <p:cNvSpPr/>
            <p:nvPr/>
          </p:nvSpPr>
          <p:spPr>
            <a:xfrm>
              <a:off x="38100" y="44450"/>
              <a:ext cx="5504962" cy="2488031"/>
            </a:xfrm>
            <a:custGeom>
              <a:avLst/>
              <a:gdLst/>
              <a:ahLst/>
              <a:cxnLst/>
              <a:rect l="l" t="t" r="r" b="b"/>
              <a:pathLst>
                <a:path w="5504962" h="2488031">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txBody>
            <a:bodyPr/>
            <a:lstStyle/>
            <a:p>
              <a:endParaRPr lang="fr-FR"/>
            </a:p>
          </p:txBody>
        </p:sp>
        <p:sp>
          <p:nvSpPr>
            <p:cNvPr id="11" name="Freeform 11">
              <a:extLst>
                <a:ext uri="{FF2B5EF4-FFF2-40B4-BE49-F238E27FC236}">
                  <a16:creationId xmlns:a16="http://schemas.microsoft.com/office/drawing/2014/main" id="{8CFA9793-7B2A-CB33-EA31-A3391E36737D}"/>
                </a:ext>
              </a:extLst>
            </p:cNvPr>
            <p:cNvSpPr/>
            <p:nvPr/>
          </p:nvSpPr>
          <p:spPr>
            <a:xfrm>
              <a:off x="11430" y="16510"/>
              <a:ext cx="5480832" cy="2477872"/>
            </a:xfrm>
            <a:custGeom>
              <a:avLst/>
              <a:gdLst/>
              <a:ahLst/>
              <a:cxnLst/>
              <a:rect l="l" t="t" r="r" b="b"/>
              <a:pathLst>
                <a:path w="5480832" h="2477872">
                  <a:moveTo>
                    <a:pt x="5480832" y="2477872"/>
                  </a:moveTo>
                  <a:lnTo>
                    <a:pt x="0" y="2470252"/>
                  </a:lnTo>
                  <a:lnTo>
                    <a:pt x="0" y="876522"/>
                  </a:lnTo>
                  <a:lnTo>
                    <a:pt x="7620" y="20320"/>
                  </a:lnTo>
                  <a:lnTo>
                    <a:pt x="2751171" y="0"/>
                  </a:lnTo>
                  <a:lnTo>
                    <a:pt x="5459242" y="8890"/>
                  </a:lnTo>
                  <a:close/>
                </a:path>
              </a:pathLst>
            </a:custGeom>
            <a:solidFill>
              <a:srgbClr val="FAF3E2"/>
            </a:solidFill>
          </p:spPr>
          <p:txBody>
            <a:bodyPr/>
            <a:lstStyle/>
            <a:p>
              <a:endParaRPr lang="fr-FR"/>
            </a:p>
          </p:txBody>
        </p:sp>
        <p:sp>
          <p:nvSpPr>
            <p:cNvPr id="12" name="Freeform 12">
              <a:extLst>
                <a:ext uri="{FF2B5EF4-FFF2-40B4-BE49-F238E27FC236}">
                  <a16:creationId xmlns:a16="http://schemas.microsoft.com/office/drawing/2014/main" id="{B2B7666C-ECAC-D67C-DFA0-F028681CBE3F}"/>
                </a:ext>
              </a:extLst>
            </p:cNvPr>
            <p:cNvSpPr/>
            <p:nvPr/>
          </p:nvSpPr>
          <p:spPr>
            <a:xfrm>
              <a:off x="-3810" y="0"/>
              <a:ext cx="5510041" cy="2504542"/>
            </a:xfrm>
            <a:custGeom>
              <a:avLst/>
              <a:gdLst/>
              <a:ahLst/>
              <a:cxnLst/>
              <a:rect l="l" t="t" r="r" b="b"/>
              <a:pathLst>
                <a:path w="5510041" h="2504542">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txBody>
            <a:bodyPr/>
            <a:lstStyle/>
            <a:p>
              <a:endParaRPr lang="fr-FR"/>
            </a:p>
          </p:txBody>
        </p:sp>
      </p:grpSp>
      <p:sp>
        <p:nvSpPr>
          <p:cNvPr id="13" name="Freeform 13">
            <a:extLst>
              <a:ext uri="{FF2B5EF4-FFF2-40B4-BE49-F238E27FC236}">
                <a16:creationId xmlns:a16="http://schemas.microsoft.com/office/drawing/2014/main" id="{B8E4FBD9-DAFE-C562-3F55-E13A97160C9B}"/>
              </a:ext>
            </a:extLst>
          </p:cNvPr>
          <p:cNvSpPr/>
          <p:nvPr/>
        </p:nvSpPr>
        <p:spPr>
          <a:xfrm rot="657987">
            <a:off x="904572" y="809590"/>
            <a:ext cx="2167263" cy="2244811"/>
          </a:xfrm>
          <a:custGeom>
            <a:avLst/>
            <a:gdLst/>
            <a:ahLst/>
            <a:cxnLst/>
            <a:rect l="l" t="t" r="r" b="b"/>
            <a:pathLst>
              <a:path w="2167263" h="2244811">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4" name="Freeform 14">
            <a:extLst>
              <a:ext uri="{FF2B5EF4-FFF2-40B4-BE49-F238E27FC236}">
                <a16:creationId xmlns:a16="http://schemas.microsoft.com/office/drawing/2014/main" id="{F8BD5A37-6A71-67F5-3CEA-07F532A17351}"/>
              </a:ext>
            </a:extLst>
          </p:cNvPr>
          <p:cNvSpPr/>
          <p:nvPr/>
        </p:nvSpPr>
        <p:spPr>
          <a:xfrm rot="-4103520">
            <a:off x="15144891" y="605834"/>
            <a:ext cx="1875913" cy="2572948"/>
          </a:xfrm>
          <a:custGeom>
            <a:avLst/>
            <a:gdLst/>
            <a:ahLst/>
            <a:cxnLst/>
            <a:rect l="l" t="t" r="r" b="b"/>
            <a:pathLst>
              <a:path w="1875913" h="2572948">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5" name="TextBox 15">
            <a:extLst>
              <a:ext uri="{FF2B5EF4-FFF2-40B4-BE49-F238E27FC236}">
                <a16:creationId xmlns:a16="http://schemas.microsoft.com/office/drawing/2014/main" id="{05044E2C-CAF0-D03A-342B-BE09A533306A}"/>
              </a:ext>
            </a:extLst>
          </p:cNvPr>
          <p:cNvSpPr txBox="1"/>
          <p:nvPr/>
        </p:nvSpPr>
        <p:spPr>
          <a:xfrm>
            <a:off x="1582231" y="3219103"/>
            <a:ext cx="7373279" cy="4748159"/>
          </a:xfrm>
          <a:prstGeom prst="rect">
            <a:avLst/>
          </a:prstGeom>
        </p:spPr>
        <p:txBody>
          <a:bodyPr wrap="square" lIns="0" tIns="0" rIns="0" bIns="0" rtlCol="0" anchor="t">
            <a:spAutoFit/>
          </a:bodyPr>
          <a:lstStyle/>
          <a:p>
            <a:pPr algn="l">
              <a:lnSpc>
                <a:spcPts val="3699"/>
              </a:lnSpc>
            </a:pPr>
            <a:r>
              <a:rPr lang="en-US" sz="3363" b="1" dirty="0">
                <a:solidFill>
                  <a:srgbClr val="000000"/>
                </a:solidFill>
                <a:latin typeface="DM Sans Bold"/>
                <a:ea typeface="DM Sans Bold"/>
                <a:cs typeface="DM Sans Bold"/>
                <a:sym typeface="DM Sans Bold"/>
              </a:rPr>
              <a:t>Louis 9 : un Saint </a:t>
            </a:r>
            <a:r>
              <a:rPr lang="en-US" sz="3363" b="1" dirty="0" err="1">
                <a:solidFill>
                  <a:srgbClr val="000000"/>
                </a:solidFill>
                <a:latin typeface="DM Sans Bold"/>
                <a:ea typeface="DM Sans Bold"/>
                <a:cs typeface="DM Sans Bold"/>
                <a:sym typeface="DM Sans Bold"/>
              </a:rPr>
              <a:t>catholique</a:t>
            </a:r>
            <a:endParaRPr lang="en-US" sz="3363" b="1" dirty="0">
              <a:solidFill>
                <a:srgbClr val="000000"/>
              </a:solidFill>
              <a:latin typeface="DM Sans Bold"/>
              <a:ea typeface="DM Sans Bold"/>
              <a:cs typeface="DM Sans Bold"/>
              <a:sym typeface="DM Sans Bold"/>
            </a:endParaRPr>
          </a:p>
          <a:p>
            <a:pPr algn="l">
              <a:lnSpc>
                <a:spcPts val="3699"/>
              </a:lnSpc>
            </a:pPr>
            <a:endParaRPr lang="en-US" sz="3363" b="1" dirty="0">
              <a:solidFill>
                <a:srgbClr val="000000"/>
              </a:solidFill>
              <a:latin typeface="DM Sans Bold"/>
              <a:ea typeface="DM Sans Bold"/>
              <a:cs typeface="DM Sans Bold"/>
              <a:sym typeface="DM Sans Bold"/>
            </a:endParaRPr>
          </a:p>
          <a:p>
            <a:pPr>
              <a:lnSpc>
                <a:spcPts val="3699"/>
              </a:lnSpc>
            </a:pPr>
            <a:r>
              <a:rPr lang="fr-FR" sz="3600" dirty="0"/>
              <a:t>Pour sa piété, Louis IX fut canonisé le 11 août 1297 sous le nom de Saint Louis de France par le pape. Il est considéré par la religion catholique comme un saint. Il est d'ailleurs fêté le25 août, jour de sa mort. C'est le seul roi de France à avoir été canonisé. On le représente alors avec une auréole. </a:t>
            </a:r>
            <a:endParaRPr lang="en-US" sz="3600" dirty="0">
              <a:solidFill>
                <a:srgbClr val="000000"/>
              </a:solidFill>
              <a:latin typeface="+mj-lt"/>
              <a:ea typeface="DM Sans"/>
              <a:cs typeface="DM Sans"/>
              <a:sym typeface="DM Sans"/>
            </a:endParaRPr>
          </a:p>
        </p:txBody>
      </p:sp>
      <p:sp>
        <p:nvSpPr>
          <p:cNvPr id="16" name="TextBox 16">
            <a:extLst>
              <a:ext uri="{FF2B5EF4-FFF2-40B4-BE49-F238E27FC236}">
                <a16:creationId xmlns:a16="http://schemas.microsoft.com/office/drawing/2014/main" id="{DDCF0A31-DC55-212C-0C02-49FBC24F047E}"/>
              </a:ext>
            </a:extLst>
          </p:cNvPr>
          <p:cNvSpPr txBox="1"/>
          <p:nvPr/>
        </p:nvSpPr>
        <p:spPr>
          <a:xfrm>
            <a:off x="3746626" y="1198571"/>
            <a:ext cx="10794747" cy="1125308"/>
          </a:xfrm>
          <a:prstGeom prst="rect">
            <a:avLst/>
          </a:prstGeom>
        </p:spPr>
        <p:txBody>
          <a:bodyPr lIns="0" tIns="0" rIns="0" bIns="0" rtlCol="0" anchor="t">
            <a:spAutoFit/>
          </a:bodyPr>
          <a:lstStyle/>
          <a:p>
            <a:pPr marL="0" lvl="0" indent="0" algn="ctr">
              <a:lnSpc>
                <a:spcPts val="9100"/>
              </a:lnSpc>
            </a:pPr>
            <a:r>
              <a:rPr lang="en-US" sz="6500" dirty="0">
                <a:solidFill>
                  <a:srgbClr val="D6583C"/>
                </a:solidFill>
                <a:latin typeface="Brasika"/>
                <a:ea typeface="Brasika"/>
                <a:cs typeface="Brasika"/>
                <a:sym typeface="Brasika"/>
              </a:rPr>
              <a:t>Doc 5</a:t>
            </a:r>
          </a:p>
        </p:txBody>
      </p:sp>
      <p:sp>
        <p:nvSpPr>
          <p:cNvPr id="17" name="TextBox 17">
            <a:extLst>
              <a:ext uri="{FF2B5EF4-FFF2-40B4-BE49-F238E27FC236}">
                <a16:creationId xmlns:a16="http://schemas.microsoft.com/office/drawing/2014/main" id="{67764987-38EA-A841-132B-277EF59872E5}"/>
              </a:ext>
            </a:extLst>
          </p:cNvPr>
          <p:cNvSpPr txBox="1"/>
          <p:nvPr/>
        </p:nvSpPr>
        <p:spPr>
          <a:xfrm>
            <a:off x="1447800" y="8401511"/>
            <a:ext cx="12072382" cy="1256754"/>
          </a:xfrm>
          <a:prstGeom prst="rect">
            <a:avLst/>
          </a:prstGeom>
        </p:spPr>
        <p:txBody>
          <a:bodyPr wrap="square" lIns="0" tIns="0" rIns="0" bIns="0" rtlCol="0" anchor="t">
            <a:spAutoFit/>
          </a:bodyPr>
          <a:lstStyle/>
          <a:p>
            <a:pPr algn="l">
              <a:lnSpc>
                <a:spcPts val="4949"/>
              </a:lnSpc>
            </a:pPr>
            <a:r>
              <a:rPr lang="en-US" sz="4499" dirty="0">
                <a:solidFill>
                  <a:srgbClr val="404040"/>
                </a:solidFill>
                <a:latin typeface="Bubblebody Neue"/>
                <a:ea typeface="Bubblebody Neue"/>
                <a:cs typeface="Bubblebody Neue"/>
                <a:sym typeface="Bubblebody Neue"/>
              </a:rPr>
              <a:t>Qu’arrive-t-il à Louis 9 après </a:t>
            </a:r>
            <a:r>
              <a:rPr lang="en-US" sz="4499" dirty="0" err="1">
                <a:solidFill>
                  <a:srgbClr val="404040"/>
                </a:solidFill>
                <a:latin typeface="Bubblebody Neue"/>
                <a:ea typeface="Bubblebody Neue"/>
                <a:cs typeface="Bubblebody Neue"/>
                <a:sym typeface="Bubblebody Neue"/>
              </a:rPr>
              <a:t>sa</a:t>
            </a:r>
            <a:r>
              <a:rPr lang="en-US" sz="4499" dirty="0">
                <a:solidFill>
                  <a:srgbClr val="404040"/>
                </a:solidFill>
                <a:latin typeface="Bubblebody Neue"/>
                <a:ea typeface="Bubblebody Neue"/>
                <a:cs typeface="Bubblebody Neue"/>
                <a:sym typeface="Bubblebody Neue"/>
              </a:rPr>
              <a:t> mort ?</a:t>
            </a:r>
          </a:p>
          <a:p>
            <a:pPr algn="l">
              <a:lnSpc>
                <a:spcPts val="4949"/>
              </a:lnSpc>
            </a:pPr>
            <a:r>
              <a:rPr lang="en-US" sz="4499" dirty="0">
                <a:solidFill>
                  <a:srgbClr val="404040"/>
                </a:solidFill>
                <a:latin typeface="Bubblebody Neue"/>
                <a:ea typeface="Bubblebody Neue"/>
                <a:cs typeface="Bubblebody Neue"/>
                <a:sym typeface="Bubblebody Neue"/>
              </a:rPr>
              <a:t>Louis 9 </a:t>
            </a:r>
            <a:r>
              <a:rPr lang="en-US" sz="4499" dirty="0" err="1">
                <a:solidFill>
                  <a:srgbClr val="404040"/>
                </a:solidFill>
                <a:latin typeface="Bubblebody Neue"/>
                <a:ea typeface="Bubblebody Neue"/>
                <a:cs typeface="Bubblebody Neue"/>
                <a:sym typeface="Bubblebody Neue"/>
              </a:rPr>
              <a:t>ou</a:t>
            </a:r>
            <a:r>
              <a:rPr lang="en-US" sz="4499" dirty="0">
                <a:solidFill>
                  <a:srgbClr val="404040"/>
                </a:solidFill>
                <a:latin typeface="Bubblebody Neue"/>
                <a:ea typeface="Bubblebody Neue"/>
                <a:cs typeface="Bubblebody Neue"/>
                <a:sym typeface="Bubblebody Neue"/>
              </a:rPr>
              <a:t> Saint Louis ? Comment le </a:t>
            </a:r>
            <a:r>
              <a:rPr lang="en-US" sz="4499" dirty="0" err="1">
                <a:solidFill>
                  <a:srgbClr val="404040"/>
                </a:solidFill>
                <a:latin typeface="Bubblebody Neue"/>
                <a:ea typeface="Bubblebody Neue"/>
                <a:cs typeface="Bubblebody Neue"/>
                <a:sym typeface="Bubblebody Neue"/>
              </a:rPr>
              <a:t>sais-tu</a:t>
            </a:r>
            <a:r>
              <a:rPr lang="en-US" sz="4499" dirty="0">
                <a:solidFill>
                  <a:srgbClr val="404040"/>
                </a:solidFill>
                <a:latin typeface="Bubblebody Neue"/>
                <a:ea typeface="Bubblebody Neue"/>
                <a:cs typeface="Bubblebody Neue"/>
                <a:sym typeface="Bubblebody Neue"/>
              </a:rPr>
              <a:t> ?</a:t>
            </a:r>
          </a:p>
        </p:txBody>
      </p:sp>
      <p:sp>
        <p:nvSpPr>
          <p:cNvPr id="21" name="Rectangle 1">
            <a:extLst>
              <a:ext uri="{FF2B5EF4-FFF2-40B4-BE49-F238E27FC236}">
                <a16:creationId xmlns:a16="http://schemas.microsoft.com/office/drawing/2014/main" id="{2F568239-EABB-0567-F8FF-36F222EC0204}"/>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2050" name="Picture 2">
            <a:hlinkClick r:id="rId8"/>
            <a:extLst>
              <a:ext uri="{FF2B5EF4-FFF2-40B4-BE49-F238E27FC236}">
                <a16:creationId xmlns:a16="http://schemas.microsoft.com/office/drawing/2014/main" id="{BDB7A670-2B52-342F-DD58-DF112A03F46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725" y="136525"/>
            <a:ext cx="177800" cy="165100"/>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descr="Une image contenant Visage humain, habits, peinture, art&#10;&#10;Le contenu généré par l’IA peut être incorrect.">
            <a:extLst>
              <a:ext uri="{FF2B5EF4-FFF2-40B4-BE49-F238E27FC236}">
                <a16:creationId xmlns:a16="http://schemas.microsoft.com/office/drawing/2014/main" id="{A14D9ED5-20ED-93CB-A056-CE9B9AAF60B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13592" y="3300948"/>
            <a:ext cx="3385598" cy="4556151"/>
          </a:xfrm>
          <a:prstGeom prst="rect">
            <a:avLst/>
          </a:prstGeom>
        </p:spPr>
      </p:pic>
      <p:pic>
        <p:nvPicPr>
          <p:cNvPr id="20" name="Picture 2" descr="8 novembre 1226 - Avènement de Louis IX, futur Saint Louis - Herodote.net">
            <a:extLst>
              <a:ext uri="{FF2B5EF4-FFF2-40B4-BE49-F238E27FC236}">
                <a16:creationId xmlns:a16="http://schemas.microsoft.com/office/drawing/2014/main" id="{C98495EB-D460-DF96-BBB0-17D7D9C48FF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480448" y="3926887"/>
            <a:ext cx="4421123" cy="3332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008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p:cNvGrpSpPr/>
        <p:nvPr/>
      </p:nvGrpSpPr>
      <p:grpSpPr>
        <a:xfrm>
          <a:off x="0" y="0"/>
          <a:ext cx="0" cy="0"/>
          <a:chOff x="0" y="0"/>
          <a:chExt cx="0" cy="0"/>
        </a:xfrm>
      </p:grpSpPr>
      <p:grpSp>
        <p:nvGrpSpPr>
          <p:cNvPr id="2" name="Group 2"/>
          <p:cNvGrpSpPr/>
          <p:nvPr/>
        </p:nvGrpSpPr>
        <p:grpSpPr>
          <a:xfrm>
            <a:off x="-314115" y="-284689"/>
            <a:ext cx="18931877" cy="10856378"/>
            <a:chOff x="0" y="0"/>
            <a:chExt cx="25242502" cy="14475171"/>
          </a:xfrm>
        </p:grpSpPr>
        <p:sp>
          <p:nvSpPr>
            <p:cNvPr id="3" name="Freeform 3"/>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endParaRPr lang="fr-FR"/>
            </a:p>
          </p:txBody>
        </p:sp>
        <p:sp>
          <p:nvSpPr>
            <p:cNvPr id="4" name="Freeform 4"/>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endParaRPr lang="fr-FR"/>
            </a:p>
          </p:txBody>
        </p:sp>
      </p:grpSp>
      <p:grpSp>
        <p:nvGrpSpPr>
          <p:cNvPr id="5" name="Group 5"/>
          <p:cNvGrpSpPr/>
          <p:nvPr/>
        </p:nvGrpSpPr>
        <p:grpSpPr>
          <a:xfrm>
            <a:off x="355768" y="1114505"/>
            <a:ext cx="8662112" cy="2260867"/>
            <a:chOff x="0" y="0"/>
            <a:chExt cx="2363330" cy="616844"/>
          </a:xfrm>
        </p:grpSpPr>
        <p:sp>
          <p:nvSpPr>
            <p:cNvPr id="6" name="Freeform 6"/>
            <p:cNvSpPr/>
            <p:nvPr/>
          </p:nvSpPr>
          <p:spPr>
            <a:xfrm>
              <a:off x="38100" y="44450"/>
              <a:ext cx="2326500" cy="572394"/>
            </a:xfrm>
            <a:custGeom>
              <a:avLst/>
              <a:gdLst/>
              <a:ahLst/>
              <a:cxnLst/>
              <a:rect l="l" t="t" r="r" b="b"/>
              <a:pathLst>
                <a:path w="2326500" h="572394">
                  <a:moveTo>
                    <a:pt x="2540" y="541914"/>
                  </a:moveTo>
                  <a:cubicBezTo>
                    <a:pt x="0" y="550804"/>
                    <a:pt x="5080" y="557154"/>
                    <a:pt x="17331" y="558424"/>
                  </a:cubicBezTo>
                  <a:cubicBezTo>
                    <a:pt x="31410" y="559694"/>
                    <a:pt x="43729" y="559694"/>
                    <a:pt x="57808" y="559694"/>
                  </a:cubicBezTo>
                  <a:cubicBezTo>
                    <a:pt x="114125" y="560964"/>
                    <a:pt x="170441" y="560964"/>
                    <a:pt x="228518" y="562234"/>
                  </a:cubicBezTo>
                  <a:cubicBezTo>
                    <a:pt x="260196" y="563504"/>
                    <a:pt x="291874" y="564774"/>
                    <a:pt x="321792" y="566044"/>
                  </a:cubicBezTo>
                  <a:cubicBezTo>
                    <a:pt x="374588" y="567314"/>
                    <a:pt x="425625" y="567314"/>
                    <a:pt x="478422" y="568584"/>
                  </a:cubicBezTo>
                  <a:cubicBezTo>
                    <a:pt x="499541" y="568584"/>
                    <a:pt x="518899" y="568584"/>
                    <a:pt x="540018" y="567314"/>
                  </a:cubicBezTo>
                  <a:cubicBezTo>
                    <a:pt x="548817" y="567314"/>
                    <a:pt x="559377" y="566044"/>
                    <a:pt x="568176" y="566044"/>
                  </a:cubicBezTo>
                  <a:cubicBezTo>
                    <a:pt x="603374" y="567314"/>
                    <a:pt x="1307330" y="558424"/>
                    <a:pt x="1342527" y="559694"/>
                  </a:cubicBezTo>
                  <a:cubicBezTo>
                    <a:pt x="1391804" y="560964"/>
                    <a:pt x="1527316" y="560964"/>
                    <a:pt x="1576593" y="560964"/>
                  </a:cubicBezTo>
                  <a:cubicBezTo>
                    <a:pt x="1595952" y="560964"/>
                    <a:pt x="1613551" y="559694"/>
                    <a:pt x="1632909" y="559694"/>
                  </a:cubicBezTo>
                  <a:lnTo>
                    <a:pt x="1727943" y="563504"/>
                  </a:lnTo>
                  <a:cubicBezTo>
                    <a:pt x="1796579" y="566044"/>
                    <a:pt x="1863455" y="563504"/>
                    <a:pt x="1932090" y="567314"/>
                  </a:cubicBezTo>
                  <a:cubicBezTo>
                    <a:pt x="2046483" y="572394"/>
                    <a:pt x="2162636" y="566044"/>
                    <a:pt x="2261730" y="571124"/>
                  </a:cubicBezTo>
                  <a:cubicBezTo>
                    <a:pt x="2282050" y="572394"/>
                    <a:pt x="2302370" y="571124"/>
                    <a:pt x="2325230" y="571124"/>
                  </a:cubicBezTo>
                  <a:lnTo>
                    <a:pt x="2325230" y="511434"/>
                  </a:lnTo>
                  <a:cubicBezTo>
                    <a:pt x="2323960" y="472142"/>
                    <a:pt x="2322690" y="454026"/>
                    <a:pt x="2322690" y="434778"/>
                  </a:cubicBezTo>
                  <a:cubicBezTo>
                    <a:pt x="2322690" y="412510"/>
                    <a:pt x="2326500" y="389865"/>
                    <a:pt x="2320150" y="367597"/>
                  </a:cubicBezTo>
                  <a:cubicBezTo>
                    <a:pt x="2312530" y="352878"/>
                    <a:pt x="2301100" y="62644"/>
                    <a:pt x="2301100" y="47925"/>
                  </a:cubicBezTo>
                  <a:cubicBezTo>
                    <a:pt x="2298560" y="37735"/>
                    <a:pt x="2297290" y="27167"/>
                    <a:pt x="2294750" y="16977"/>
                  </a:cubicBezTo>
                  <a:cubicBezTo>
                    <a:pt x="2294750" y="13957"/>
                    <a:pt x="2293480" y="10938"/>
                    <a:pt x="2292210" y="6350"/>
                  </a:cubicBezTo>
                  <a:cubicBezTo>
                    <a:pt x="2282050" y="3810"/>
                    <a:pt x="2273160" y="2540"/>
                    <a:pt x="2263000" y="1270"/>
                  </a:cubicBezTo>
                  <a:cubicBezTo>
                    <a:pt x="2255380" y="0"/>
                    <a:pt x="2247760" y="1270"/>
                    <a:pt x="2241410" y="1270"/>
                  </a:cubicBezTo>
                  <a:lnTo>
                    <a:pt x="8531" y="6350"/>
                  </a:lnTo>
                  <a:lnTo>
                    <a:pt x="2540" y="541914"/>
                  </a:lnTo>
                  <a:close/>
                </a:path>
              </a:pathLst>
            </a:custGeom>
            <a:solidFill>
              <a:srgbClr val="2E2C2B"/>
            </a:solidFill>
          </p:spPr>
          <p:txBody>
            <a:bodyPr/>
            <a:lstStyle/>
            <a:p>
              <a:endParaRPr lang="fr-FR"/>
            </a:p>
          </p:txBody>
        </p:sp>
        <p:sp>
          <p:nvSpPr>
            <p:cNvPr id="7" name="Freeform 7"/>
            <p:cNvSpPr/>
            <p:nvPr/>
          </p:nvSpPr>
          <p:spPr>
            <a:xfrm>
              <a:off x="11430" y="16510"/>
              <a:ext cx="2302370" cy="562234"/>
            </a:xfrm>
            <a:custGeom>
              <a:avLst/>
              <a:gdLst/>
              <a:ahLst/>
              <a:cxnLst/>
              <a:rect l="l" t="t" r="r" b="b"/>
              <a:pathLst>
                <a:path w="2302370" h="562234">
                  <a:moveTo>
                    <a:pt x="2302370" y="562234"/>
                  </a:moveTo>
                  <a:lnTo>
                    <a:pt x="0" y="554614"/>
                  </a:lnTo>
                  <a:lnTo>
                    <a:pt x="0" y="202677"/>
                  </a:lnTo>
                  <a:lnTo>
                    <a:pt x="7620" y="20320"/>
                  </a:lnTo>
                  <a:lnTo>
                    <a:pt x="1149211" y="0"/>
                  </a:lnTo>
                  <a:lnTo>
                    <a:pt x="2280780" y="8890"/>
                  </a:lnTo>
                  <a:close/>
                </a:path>
              </a:pathLst>
            </a:custGeom>
            <a:solidFill>
              <a:srgbClr val="FAF3E2"/>
            </a:solidFill>
          </p:spPr>
          <p:txBody>
            <a:bodyPr/>
            <a:lstStyle/>
            <a:p>
              <a:endParaRPr lang="fr-FR"/>
            </a:p>
          </p:txBody>
        </p:sp>
        <p:sp>
          <p:nvSpPr>
            <p:cNvPr id="8" name="Freeform 8"/>
            <p:cNvSpPr/>
            <p:nvPr/>
          </p:nvSpPr>
          <p:spPr>
            <a:xfrm>
              <a:off x="-3810" y="0"/>
              <a:ext cx="2331580" cy="588904"/>
            </a:xfrm>
            <a:custGeom>
              <a:avLst/>
              <a:gdLst/>
              <a:ahLst/>
              <a:cxnLst/>
              <a:rect l="l" t="t" r="r" b="b"/>
              <a:pathLst>
                <a:path w="2331580" h="588904">
                  <a:moveTo>
                    <a:pt x="2297290" y="21590"/>
                  </a:moveTo>
                  <a:cubicBezTo>
                    <a:pt x="2298560" y="34290"/>
                    <a:pt x="2298560" y="44450"/>
                    <a:pt x="2299830" y="52746"/>
                  </a:cubicBezTo>
                  <a:cubicBezTo>
                    <a:pt x="2302370" y="62936"/>
                    <a:pt x="2303640" y="73504"/>
                    <a:pt x="2306180" y="83694"/>
                  </a:cubicBezTo>
                  <a:cubicBezTo>
                    <a:pt x="2306180" y="98414"/>
                    <a:pt x="2318880" y="388648"/>
                    <a:pt x="2325230" y="403367"/>
                  </a:cubicBezTo>
                  <a:cubicBezTo>
                    <a:pt x="2331580" y="425634"/>
                    <a:pt x="2327770" y="448279"/>
                    <a:pt x="2327770" y="470547"/>
                  </a:cubicBezTo>
                  <a:cubicBezTo>
                    <a:pt x="2327770" y="490173"/>
                    <a:pt x="2329040" y="508289"/>
                    <a:pt x="2330310" y="527944"/>
                  </a:cubicBezTo>
                  <a:lnTo>
                    <a:pt x="2330310" y="587634"/>
                  </a:lnTo>
                  <a:cubicBezTo>
                    <a:pt x="2307450" y="587634"/>
                    <a:pt x="2287130" y="588904"/>
                    <a:pt x="2266810" y="587634"/>
                  </a:cubicBezTo>
                  <a:cubicBezTo>
                    <a:pt x="2153509" y="582554"/>
                    <a:pt x="2037356" y="588904"/>
                    <a:pt x="1922964" y="583824"/>
                  </a:cubicBezTo>
                  <a:cubicBezTo>
                    <a:pt x="1854328" y="580014"/>
                    <a:pt x="1787452" y="582554"/>
                    <a:pt x="1718816" y="580014"/>
                  </a:cubicBezTo>
                  <a:lnTo>
                    <a:pt x="1623782" y="576204"/>
                  </a:lnTo>
                  <a:cubicBezTo>
                    <a:pt x="1604424" y="576204"/>
                    <a:pt x="1586825" y="577474"/>
                    <a:pt x="1567466" y="577474"/>
                  </a:cubicBezTo>
                  <a:cubicBezTo>
                    <a:pt x="1518189" y="576204"/>
                    <a:pt x="1382677" y="577474"/>
                    <a:pt x="1333401" y="576204"/>
                  </a:cubicBezTo>
                  <a:cubicBezTo>
                    <a:pt x="1298203" y="574934"/>
                    <a:pt x="594247" y="583824"/>
                    <a:pt x="559049" y="582554"/>
                  </a:cubicBezTo>
                  <a:cubicBezTo>
                    <a:pt x="550250" y="582554"/>
                    <a:pt x="539691" y="583824"/>
                    <a:pt x="530891" y="583824"/>
                  </a:cubicBezTo>
                  <a:cubicBezTo>
                    <a:pt x="509772" y="583824"/>
                    <a:pt x="490414" y="585094"/>
                    <a:pt x="469295" y="585094"/>
                  </a:cubicBezTo>
                  <a:cubicBezTo>
                    <a:pt x="416498" y="585094"/>
                    <a:pt x="365462" y="583824"/>
                    <a:pt x="312665" y="582554"/>
                  </a:cubicBezTo>
                  <a:cubicBezTo>
                    <a:pt x="280987" y="581284"/>
                    <a:pt x="249309" y="580014"/>
                    <a:pt x="219391" y="578744"/>
                  </a:cubicBezTo>
                  <a:cubicBezTo>
                    <a:pt x="163074" y="577474"/>
                    <a:pt x="106758" y="576204"/>
                    <a:pt x="4868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62761" y="30480"/>
                    <a:pt x="90919" y="29210"/>
                  </a:cubicBezTo>
                  <a:cubicBezTo>
                    <a:pt x="138436" y="25400"/>
                    <a:pt x="185953" y="22860"/>
                    <a:pt x="235230" y="20320"/>
                  </a:cubicBezTo>
                  <a:cubicBezTo>
                    <a:pt x="268668" y="17780"/>
                    <a:pt x="302106" y="16510"/>
                    <a:pt x="333784" y="13970"/>
                  </a:cubicBezTo>
                  <a:cubicBezTo>
                    <a:pt x="365462" y="11430"/>
                    <a:pt x="398899" y="8890"/>
                    <a:pt x="430578" y="8890"/>
                  </a:cubicBezTo>
                  <a:cubicBezTo>
                    <a:pt x="465775" y="7620"/>
                    <a:pt x="500973" y="10160"/>
                    <a:pt x="536171" y="8890"/>
                  </a:cubicBezTo>
                  <a:cubicBezTo>
                    <a:pt x="580168" y="8890"/>
                    <a:pt x="1377398" y="6350"/>
                    <a:pt x="1421395" y="5080"/>
                  </a:cubicBezTo>
                  <a:cubicBezTo>
                    <a:pt x="1463633" y="3810"/>
                    <a:pt x="1505870" y="2540"/>
                    <a:pt x="1549867" y="2540"/>
                  </a:cubicBezTo>
                  <a:cubicBezTo>
                    <a:pt x="1622023" y="1270"/>
                    <a:pt x="1692418" y="0"/>
                    <a:pt x="1764573" y="0"/>
                  </a:cubicBezTo>
                  <a:cubicBezTo>
                    <a:pt x="1794492" y="0"/>
                    <a:pt x="1826170" y="2540"/>
                    <a:pt x="1856088" y="2540"/>
                  </a:cubicBezTo>
                  <a:cubicBezTo>
                    <a:pt x="1938803" y="3810"/>
                    <a:pt x="2023277" y="5080"/>
                    <a:pt x="2105992" y="7620"/>
                  </a:cubicBezTo>
                  <a:cubicBezTo>
                    <a:pt x="2149989" y="8890"/>
                    <a:pt x="2193987" y="12700"/>
                    <a:pt x="2237984" y="16510"/>
                  </a:cubicBezTo>
                  <a:lnTo>
                    <a:pt x="2266810" y="16510"/>
                  </a:lnTo>
                  <a:cubicBezTo>
                    <a:pt x="2278240" y="17780"/>
                    <a:pt x="2287130" y="20320"/>
                    <a:pt x="2297290" y="21590"/>
                  </a:cubicBezTo>
                  <a:close/>
                  <a:moveTo>
                    <a:pt x="2307450" y="571124"/>
                  </a:moveTo>
                  <a:cubicBezTo>
                    <a:pt x="2308720" y="554614"/>
                    <a:pt x="2309990" y="541914"/>
                    <a:pt x="2309990" y="529214"/>
                  </a:cubicBezTo>
                  <a:cubicBezTo>
                    <a:pt x="2308720" y="506402"/>
                    <a:pt x="2307450" y="486399"/>
                    <a:pt x="2307450" y="464886"/>
                  </a:cubicBezTo>
                  <a:cubicBezTo>
                    <a:pt x="2307450" y="455073"/>
                    <a:pt x="2309990" y="445260"/>
                    <a:pt x="2308720" y="435447"/>
                  </a:cubicBezTo>
                  <a:cubicBezTo>
                    <a:pt x="2308720" y="426389"/>
                    <a:pt x="2307450" y="416954"/>
                    <a:pt x="2306180" y="407896"/>
                  </a:cubicBezTo>
                  <a:cubicBezTo>
                    <a:pt x="2301100" y="393931"/>
                    <a:pt x="2289670" y="104830"/>
                    <a:pt x="2289670" y="90865"/>
                  </a:cubicBezTo>
                  <a:cubicBezTo>
                    <a:pt x="2287130" y="79165"/>
                    <a:pt x="2284590" y="67088"/>
                    <a:pt x="2282050" y="55388"/>
                  </a:cubicBezTo>
                  <a:cubicBezTo>
                    <a:pt x="2280780" y="44450"/>
                    <a:pt x="2279510" y="43180"/>
                    <a:pt x="2262622" y="41910"/>
                  </a:cubicBezTo>
                  <a:cubicBezTo>
                    <a:pt x="2257343" y="41910"/>
                    <a:pt x="2253823" y="41910"/>
                    <a:pt x="2248543" y="40640"/>
                  </a:cubicBezTo>
                  <a:cubicBezTo>
                    <a:pt x="2204546" y="36830"/>
                    <a:pt x="2158789" y="31750"/>
                    <a:pt x="2114792" y="30480"/>
                  </a:cubicBezTo>
                  <a:cubicBezTo>
                    <a:pt x="2007438" y="26670"/>
                    <a:pt x="1898325" y="25400"/>
                    <a:pt x="1790972" y="22860"/>
                  </a:cubicBezTo>
                  <a:lnTo>
                    <a:pt x="1664260" y="22860"/>
                  </a:lnTo>
                  <a:cubicBezTo>
                    <a:pt x="1607943" y="22860"/>
                    <a:pt x="1551627" y="22860"/>
                    <a:pt x="1497070" y="24130"/>
                  </a:cubicBezTo>
                  <a:cubicBezTo>
                    <a:pt x="1449553" y="25400"/>
                    <a:pt x="648804" y="29210"/>
                    <a:pt x="601287" y="29210"/>
                  </a:cubicBezTo>
                  <a:cubicBezTo>
                    <a:pt x="523852" y="29210"/>
                    <a:pt x="446416" y="26670"/>
                    <a:pt x="368981" y="33020"/>
                  </a:cubicBezTo>
                  <a:cubicBezTo>
                    <a:pt x="328504" y="36830"/>
                    <a:pt x="289786" y="36830"/>
                    <a:pt x="251069" y="38100"/>
                  </a:cubicBezTo>
                  <a:cubicBezTo>
                    <a:pt x="184193" y="41910"/>
                    <a:pt x="117317" y="45720"/>
                    <a:pt x="50441"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66280" y="553344"/>
                    <a:pt x="90919" y="554614"/>
                    <a:pt x="113797" y="554614"/>
                  </a:cubicBezTo>
                  <a:cubicBezTo>
                    <a:pt x="147235" y="554614"/>
                    <a:pt x="182433" y="552074"/>
                    <a:pt x="215871" y="554614"/>
                  </a:cubicBezTo>
                  <a:cubicBezTo>
                    <a:pt x="270428" y="558424"/>
                    <a:pt x="324984" y="560964"/>
                    <a:pt x="379541" y="559694"/>
                  </a:cubicBezTo>
                  <a:cubicBezTo>
                    <a:pt x="414739" y="558424"/>
                    <a:pt x="448176" y="560964"/>
                    <a:pt x="483374" y="560964"/>
                  </a:cubicBezTo>
                  <a:cubicBezTo>
                    <a:pt x="534411" y="560964"/>
                    <a:pt x="585448" y="559694"/>
                    <a:pt x="636485" y="560964"/>
                  </a:cubicBezTo>
                  <a:cubicBezTo>
                    <a:pt x="712160" y="562234"/>
                    <a:pt x="1542827" y="552074"/>
                    <a:pt x="1620263" y="554614"/>
                  </a:cubicBezTo>
                  <a:cubicBezTo>
                    <a:pt x="1653701" y="555884"/>
                    <a:pt x="1687138" y="557155"/>
                    <a:pt x="1718816" y="557155"/>
                  </a:cubicBezTo>
                  <a:cubicBezTo>
                    <a:pt x="1776893" y="559694"/>
                    <a:pt x="1833209" y="555884"/>
                    <a:pt x="1891286" y="559694"/>
                  </a:cubicBezTo>
                  <a:cubicBezTo>
                    <a:pt x="1938803" y="562234"/>
                    <a:pt x="1986320" y="562234"/>
                    <a:pt x="2033837" y="564774"/>
                  </a:cubicBezTo>
                  <a:cubicBezTo>
                    <a:pt x="2104232" y="568584"/>
                    <a:pt x="2174628" y="571124"/>
                    <a:pt x="2245023" y="572394"/>
                  </a:cubicBezTo>
                  <a:cubicBezTo>
                    <a:pt x="2269350" y="572394"/>
                    <a:pt x="2287130" y="571124"/>
                    <a:pt x="2307450" y="571124"/>
                  </a:cubicBezTo>
                  <a:close/>
                </a:path>
              </a:pathLst>
            </a:custGeom>
            <a:solidFill>
              <a:srgbClr val="FAF3E2"/>
            </a:solidFill>
          </p:spPr>
          <p:txBody>
            <a:bodyPr/>
            <a:lstStyle/>
            <a:p>
              <a:endParaRPr lang="fr-FR"/>
            </a:p>
          </p:txBody>
        </p:sp>
      </p:grpSp>
      <p:grpSp>
        <p:nvGrpSpPr>
          <p:cNvPr id="9" name="Group 9"/>
          <p:cNvGrpSpPr/>
          <p:nvPr/>
        </p:nvGrpSpPr>
        <p:grpSpPr>
          <a:xfrm>
            <a:off x="9638118" y="1418524"/>
            <a:ext cx="7313555" cy="7449952"/>
            <a:chOff x="0" y="0"/>
            <a:chExt cx="2497147" cy="2543719"/>
          </a:xfrm>
        </p:grpSpPr>
        <p:sp>
          <p:nvSpPr>
            <p:cNvPr id="10" name="Freeform 10"/>
            <p:cNvSpPr/>
            <p:nvPr/>
          </p:nvSpPr>
          <p:spPr>
            <a:xfrm>
              <a:off x="38100" y="44450"/>
              <a:ext cx="2460317" cy="2499269"/>
            </a:xfrm>
            <a:custGeom>
              <a:avLst/>
              <a:gdLst/>
              <a:ahLst/>
              <a:cxnLst/>
              <a:rect l="l" t="t" r="r" b="b"/>
              <a:pathLst>
                <a:path w="2460317" h="2499269">
                  <a:moveTo>
                    <a:pt x="2540" y="2468789"/>
                  </a:moveTo>
                  <a:cubicBezTo>
                    <a:pt x="0" y="2477679"/>
                    <a:pt x="5080" y="2484029"/>
                    <a:pt x="18060" y="2485299"/>
                  </a:cubicBezTo>
                  <a:cubicBezTo>
                    <a:pt x="32989" y="2486569"/>
                    <a:pt x="46052" y="2486569"/>
                    <a:pt x="60981" y="2486569"/>
                  </a:cubicBezTo>
                  <a:cubicBezTo>
                    <a:pt x="120697" y="2487839"/>
                    <a:pt x="180412" y="2487839"/>
                    <a:pt x="241995" y="2489109"/>
                  </a:cubicBezTo>
                  <a:cubicBezTo>
                    <a:pt x="275585" y="2490379"/>
                    <a:pt x="309175" y="2491649"/>
                    <a:pt x="340899" y="2492919"/>
                  </a:cubicBezTo>
                  <a:cubicBezTo>
                    <a:pt x="396883" y="2494189"/>
                    <a:pt x="451001" y="2494189"/>
                    <a:pt x="506984" y="2495459"/>
                  </a:cubicBezTo>
                  <a:cubicBezTo>
                    <a:pt x="529378" y="2495459"/>
                    <a:pt x="549905" y="2495459"/>
                    <a:pt x="572299" y="2494189"/>
                  </a:cubicBezTo>
                  <a:cubicBezTo>
                    <a:pt x="581629" y="2494189"/>
                    <a:pt x="592826" y="2492919"/>
                    <a:pt x="602157" y="2492919"/>
                  </a:cubicBezTo>
                  <a:cubicBezTo>
                    <a:pt x="639479" y="2494189"/>
                    <a:pt x="1385929" y="2485299"/>
                    <a:pt x="1423251" y="2486569"/>
                  </a:cubicBezTo>
                  <a:cubicBezTo>
                    <a:pt x="1475503" y="2487839"/>
                    <a:pt x="1619194" y="2487839"/>
                    <a:pt x="1671446" y="2487839"/>
                  </a:cubicBezTo>
                  <a:cubicBezTo>
                    <a:pt x="1691973" y="2487839"/>
                    <a:pt x="1710635" y="2486569"/>
                    <a:pt x="1731162" y="2486569"/>
                  </a:cubicBezTo>
                  <a:lnTo>
                    <a:pt x="1831933" y="2490379"/>
                  </a:lnTo>
                  <a:cubicBezTo>
                    <a:pt x="1904711" y="2492919"/>
                    <a:pt x="1975624" y="2490379"/>
                    <a:pt x="2048403" y="2494189"/>
                  </a:cubicBezTo>
                  <a:cubicBezTo>
                    <a:pt x="2169701" y="2499269"/>
                    <a:pt x="2292865" y="2492919"/>
                    <a:pt x="2395547" y="2497999"/>
                  </a:cubicBezTo>
                  <a:cubicBezTo>
                    <a:pt x="2415867" y="2499269"/>
                    <a:pt x="2436187" y="2497999"/>
                    <a:pt x="2459047" y="2497999"/>
                  </a:cubicBezTo>
                  <a:lnTo>
                    <a:pt x="2459047" y="2438309"/>
                  </a:lnTo>
                  <a:cubicBezTo>
                    <a:pt x="2457777" y="2355353"/>
                    <a:pt x="2456507" y="2263810"/>
                    <a:pt x="2456507" y="2166547"/>
                  </a:cubicBezTo>
                  <a:cubicBezTo>
                    <a:pt x="2456507" y="2054026"/>
                    <a:pt x="2460317" y="1939598"/>
                    <a:pt x="2453967" y="1827078"/>
                  </a:cubicBezTo>
                  <a:cubicBezTo>
                    <a:pt x="2446347" y="1752700"/>
                    <a:pt x="2434917" y="286117"/>
                    <a:pt x="2434917" y="211739"/>
                  </a:cubicBezTo>
                  <a:cubicBezTo>
                    <a:pt x="2432377" y="160247"/>
                    <a:pt x="2431107" y="106847"/>
                    <a:pt x="2428567" y="55354"/>
                  </a:cubicBezTo>
                  <a:cubicBezTo>
                    <a:pt x="2428567" y="40097"/>
                    <a:pt x="2427297" y="24840"/>
                    <a:pt x="2426027" y="6350"/>
                  </a:cubicBezTo>
                  <a:cubicBezTo>
                    <a:pt x="2415867" y="3810"/>
                    <a:pt x="2406977" y="2540"/>
                    <a:pt x="2396817" y="1270"/>
                  </a:cubicBezTo>
                  <a:cubicBezTo>
                    <a:pt x="2389197" y="0"/>
                    <a:pt x="2381577" y="1270"/>
                    <a:pt x="2375227" y="1270"/>
                  </a:cubicBezTo>
                  <a:lnTo>
                    <a:pt x="8729" y="6350"/>
                  </a:lnTo>
                  <a:lnTo>
                    <a:pt x="2540" y="2468789"/>
                  </a:lnTo>
                  <a:close/>
                </a:path>
              </a:pathLst>
            </a:custGeom>
            <a:solidFill>
              <a:srgbClr val="2E2C2B"/>
            </a:solidFill>
          </p:spPr>
          <p:txBody>
            <a:bodyPr/>
            <a:lstStyle/>
            <a:p>
              <a:endParaRPr lang="fr-FR"/>
            </a:p>
          </p:txBody>
        </p:sp>
        <p:sp>
          <p:nvSpPr>
            <p:cNvPr id="11" name="Freeform 11"/>
            <p:cNvSpPr/>
            <p:nvPr/>
          </p:nvSpPr>
          <p:spPr>
            <a:xfrm>
              <a:off x="11430" y="16510"/>
              <a:ext cx="2436187" cy="2489109"/>
            </a:xfrm>
            <a:custGeom>
              <a:avLst/>
              <a:gdLst/>
              <a:ahLst/>
              <a:cxnLst/>
              <a:rect l="l" t="t" r="r" b="b"/>
              <a:pathLst>
                <a:path w="2436187" h="2489109">
                  <a:moveTo>
                    <a:pt x="2436187" y="2489109"/>
                  </a:moveTo>
                  <a:lnTo>
                    <a:pt x="0" y="2481489"/>
                  </a:lnTo>
                  <a:lnTo>
                    <a:pt x="0" y="880475"/>
                  </a:lnTo>
                  <a:lnTo>
                    <a:pt x="7620" y="20320"/>
                  </a:lnTo>
                  <a:lnTo>
                    <a:pt x="1216656" y="0"/>
                  </a:lnTo>
                  <a:lnTo>
                    <a:pt x="2414597" y="8890"/>
                  </a:lnTo>
                  <a:close/>
                </a:path>
              </a:pathLst>
            </a:custGeom>
            <a:solidFill>
              <a:srgbClr val="FAF3E2"/>
            </a:solidFill>
          </p:spPr>
          <p:txBody>
            <a:bodyPr/>
            <a:lstStyle/>
            <a:p>
              <a:endParaRPr lang="fr-FR"/>
            </a:p>
          </p:txBody>
        </p:sp>
        <p:sp>
          <p:nvSpPr>
            <p:cNvPr id="12" name="Freeform 12"/>
            <p:cNvSpPr/>
            <p:nvPr/>
          </p:nvSpPr>
          <p:spPr>
            <a:xfrm>
              <a:off x="-3810" y="0"/>
              <a:ext cx="2465397" cy="2515779"/>
            </a:xfrm>
            <a:custGeom>
              <a:avLst/>
              <a:gdLst/>
              <a:ahLst/>
              <a:cxnLst/>
              <a:rect l="l" t="t" r="r" b="b"/>
              <a:pathLst>
                <a:path w="2465397" h="2515779">
                  <a:moveTo>
                    <a:pt x="2431107" y="21590"/>
                  </a:moveTo>
                  <a:cubicBezTo>
                    <a:pt x="2432377" y="34290"/>
                    <a:pt x="2432377" y="44450"/>
                    <a:pt x="2433647" y="55940"/>
                  </a:cubicBezTo>
                  <a:cubicBezTo>
                    <a:pt x="2436187" y="107433"/>
                    <a:pt x="2437457" y="160833"/>
                    <a:pt x="2439997" y="212325"/>
                  </a:cubicBezTo>
                  <a:cubicBezTo>
                    <a:pt x="2439997" y="286703"/>
                    <a:pt x="2452697" y="1753286"/>
                    <a:pt x="2459047" y="1827664"/>
                  </a:cubicBezTo>
                  <a:cubicBezTo>
                    <a:pt x="2465397" y="1940184"/>
                    <a:pt x="2461587" y="2054612"/>
                    <a:pt x="2461587" y="2167133"/>
                  </a:cubicBezTo>
                  <a:cubicBezTo>
                    <a:pt x="2461587" y="2266304"/>
                    <a:pt x="2462857" y="2357846"/>
                    <a:pt x="2464127" y="2454819"/>
                  </a:cubicBezTo>
                  <a:lnTo>
                    <a:pt x="2464127" y="2514509"/>
                  </a:lnTo>
                  <a:cubicBezTo>
                    <a:pt x="2441267" y="2514509"/>
                    <a:pt x="2420947" y="2515779"/>
                    <a:pt x="2400627" y="2514509"/>
                  </a:cubicBezTo>
                  <a:cubicBezTo>
                    <a:pt x="2280658" y="2509429"/>
                    <a:pt x="2157493" y="2515779"/>
                    <a:pt x="2036195" y="2510699"/>
                  </a:cubicBezTo>
                  <a:cubicBezTo>
                    <a:pt x="1963417" y="2506889"/>
                    <a:pt x="1892504" y="2509429"/>
                    <a:pt x="1819725" y="2506889"/>
                  </a:cubicBezTo>
                  <a:lnTo>
                    <a:pt x="1718954" y="2503079"/>
                  </a:lnTo>
                  <a:cubicBezTo>
                    <a:pt x="1698427" y="2503079"/>
                    <a:pt x="1679766" y="2504349"/>
                    <a:pt x="1659238" y="2504349"/>
                  </a:cubicBezTo>
                  <a:cubicBezTo>
                    <a:pt x="1606987" y="2503079"/>
                    <a:pt x="1463295" y="2504349"/>
                    <a:pt x="1411044" y="2503079"/>
                  </a:cubicBezTo>
                  <a:cubicBezTo>
                    <a:pt x="1373721" y="2501809"/>
                    <a:pt x="627271" y="2510699"/>
                    <a:pt x="589949" y="2509429"/>
                  </a:cubicBezTo>
                  <a:cubicBezTo>
                    <a:pt x="580618" y="2509429"/>
                    <a:pt x="569422" y="2510699"/>
                    <a:pt x="560091" y="2510699"/>
                  </a:cubicBezTo>
                  <a:cubicBezTo>
                    <a:pt x="537697" y="2510699"/>
                    <a:pt x="517170" y="2511969"/>
                    <a:pt x="494777" y="2511969"/>
                  </a:cubicBezTo>
                  <a:cubicBezTo>
                    <a:pt x="438793" y="2511969"/>
                    <a:pt x="384675" y="2510699"/>
                    <a:pt x="328692" y="2509429"/>
                  </a:cubicBezTo>
                  <a:cubicBezTo>
                    <a:pt x="295101" y="2508159"/>
                    <a:pt x="261511" y="2506889"/>
                    <a:pt x="229787" y="2505619"/>
                  </a:cubicBezTo>
                  <a:cubicBezTo>
                    <a:pt x="170071" y="2504349"/>
                    <a:pt x="110355" y="2503079"/>
                    <a:pt x="48773" y="2503079"/>
                  </a:cubicBezTo>
                  <a:cubicBezTo>
                    <a:pt x="38100" y="2503079"/>
                    <a:pt x="29210" y="2503079"/>
                    <a:pt x="19050" y="2501809"/>
                  </a:cubicBezTo>
                  <a:cubicBezTo>
                    <a:pt x="10160" y="2500539"/>
                    <a:pt x="5080" y="2494189"/>
                    <a:pt x="7620" y="2485299"/>
                  </a:cubicBezTo>
                  <a:cubicBezTo>
                    <a:pt x="16510" y="2453202"/>
                    <a:pt x="12700" y="2405524"/>
                    <a:pt x="11430" y="2355939"/>
                  </a:cubicBezTo>
                  <a:cubicBezTo>
                    <a:pt x="10160" y="2254861"/>
                    <a:pt x="6350" y="2155690"/>
                    <a:pt x="7620" y="2054612"/>
                  </a:cubicBezTo>
                  <a:cubicBezTo>
                    <a:pt x="5080" y="1928742"/>
                    <a:pt x="0" y="370617"/>
                    <a:pt x="7620" y="242839"/>
                  </a:cubicBezTo>
                  <a:cubicBezTo>
                    <a:pt x="8890" y="218046"/>
                    <a:pt x="7620" y="191347"/>
                    <a:pt x="8890" y="166554"/>
                  </a:cubicBezTo>
                  <a:cubicBezTo>
                    <a:pt x="10160" y="126504"/>
                    <a:pt x="12700" y="82640"/>
                    <a:pt x="13970" y="44450"/>
                  </a:cubicBezTo>
                  <a:cubicBezTo>
                    <a:pt x="13970" y="41910"/>
                    <a:pt x="15240" y="39370"/>
                    <a:pt x="16510" y="38100"/>
                  </a:cubicBezTo>
                  <a:cubicBezTo>
                    <a:pt x="38100" y="35560"/>
                    <a:pt x="63702" y="30480"/>
                    <a:pt x="93560" y="29210"/>
                  </a:cubicBezTo>
                  <a:cubicBezTo>
                    <a:pt x="143945" y="25400"/>
                    <a:pt x="194331" y="22860"/>
                    <a:pt x="246582" y="20320"/>
                  </a:cubicBezTo>
                  <a:cubicBezTo>
                    <a:pt x="282038" y="17780"/>
                    <a:pt x="317495" y="16510"/>
                    <a:pt x="351085" y="13970"/>
                  </a:cubicBezTo>
                  <a:cubicBezTo>
                    <a:pt x="384675" y="11430"/>
                    <a:pt x="420132" y="8890"/>
                    <a:pt x="453722" y="8890"/>
                  </a:cubicBezTo>
                  <a:cubicBezTo>
                    <a:pt x="491044" y="7620"/>
                    <a:pt x="528367" y="10160"/>
                    <a:pt x="565689" y="8890"/>
                  </a:cubicBezTo>
                  <a:cubicBezTo>
                    <a:pt x="612342" y="8890"/>
                    <a:pt x="1457697" y="6350"/>
                    <a:pt x="1504350" y="5080"/>
                  </a:cubicBezTo>
                  <a:cubicBezTo>
                    <a:pt x="1549137" y="3810"/>
                    <a:pt x="1593924" y="2540"/>
                    <a:pt x="1640577" y="2540"/>
                  </a:cubicBezTo>
                  <a:cubicBezTo>
                    <a:pt x="1717088" y="1270"/>
                    <a:pt x="1791733" y="0"/>
                    <a:pt x="1868244" y="0"/>
                  </a:cubicBezTo>
                  <a:cubicBezTo>
                    <a:pt x="1899968" y="0"/>
                    <a:pt x="1933558" y="2540"/>
                    <a:pt x="1965283" y="2540"/>
                  </a:cubicBezTo>
                  <a:cubicBezTo>
                    <a:pt x="2052991" y="3810"/>
                    <a:pt x="2142564" y="5080"/>
                    <a:pt x="2230272" y="7620"/>
                  </a:cubicBezTo>
                  <a:cubicBezTo>
                    <a:pt x="2276925" y="8890"/>
                    <a:pt x="2323578" y="12700"/>
                    <a:pt x="2370232" y="16510"/>
                  </a:cubicBezTo>
                  <a:lnTo>
                    <a:pt x="2400627" y="16510"/>
                  </a:lnTo>
                  <a:cubicBezTo>
                    <a:pt x="2412057" y="17780"/>
                    <a:pt x="2420947" y="20320"/>
                    <a:pt x="2431107" y="21590"/>
                  </a:cubicBezTo>
                  <a:close/>
                  <a:moveTo>
                    <a:pt x="2441267" y="2497999"/>
                  </a:moveTo>
                  <a:cubicBezTo>
                    <a:pt x="2442537" y="2481489"/>
                    <a:pt x="2443807" y="2468789"/>
                    <a:pt x="2443807" y="2456089"/>
                  </a:cubicBezTo>
                  <a:cubicBezTo>
                    <a:pt x="2442537" y="2348310"/>
                    <a:pt x="2441267" y="2247232"/>
                    <a:pt x="2441267" y="2138526"/>
                  </a:cubicBezTo>
                  <a:cubicBezTo>
                    <a:pt x="2441267" y="2088941"/>
                    <a:pt x="2443807" y="2039355"/>
                    <a:pt x="2442537" y="1989770"/>
                  </a:cubicBezTo>
                  <a:cubicBezTo>
                    <a:pt x="2442537" y="1943999"/>
                    <a:pt x="2441267" y="1896320"/>
                    <a:pt x="2439997" y="1850549"/>
                  </a:cubicBezTo>
                  <a:cubicBezTo>
                    <a:pt x="2434917" y="1779986"/>
                    <a:pt x="2423487" y="319124"/>
                    <a:pt x="2423487" y="248561"/>
                  </a:cubicBezTo>
                  <a:cubicBezTo>
                    <a:pt x="2420947" y="189440"/>
                    <a:pt x="2418407" y="128411"/>
                    <a:pt x="2415867" y="69290"/>
                  </a:cubicBezTo>
                  <a:cubicBezTo>
                    <a:pt x="2414597" y="44450"/>
                    <a:pt x="2413327" y="43180"/>
                    <a:pt x="2396357" y="41910"/>
                  </a:cubicBezTo>
                  <a:cubicBezTo>
                    <a:pt x="2390759" y="41910"/>
                    <a:pt x="2387027" y="41910"/>
                    <a:pt x="2381428" y="40640"/>
                  </a:cubicBezTo>
                  <a:cubicBezTo>
                    <a:pt x="2334775" y="36830"/>
                    <a:pt x="2286256" y="31750"/>
                    <a:pt x="2239603" y="30480"/>
                  </a:cubicBezTo>
                  <a:cubicBezTo>
                    <a:pt x="2125769" y="26670"/>
                    <a:pt x="2010070" y="25400"/>
                    <a:pt x="1896236" y="22860"/>
                  </a:cubicBezTo>
                  <a:lnTo>
                    <a:pt x="1761875" y="22860"/>
                  </a:lnTo>
                  <a:cubicBezTo>
                    <a:pt x="1702159" y="22860"/>
                    <a:pt x="1642443" y="22860"/>
                    <a:pt x="1584593" y="24130"/>
                  </a:cubicBezTo>
                  <a:cubicBezTo>
                    <a:pt x="1534208" y="25400"/>
                    <a:pt x="685121" y="29210"/>
                    <a:pt x="634736" y="29210"/>
                  </a:cubicBezTo>
                  <a:cubicBezTo>
                    <a:pt x="552626" y="29210"/>
                    <a:pt x="470517" y="26670"/>
                    <a:pt x="388408" y="33020"/>
                  </a:cubicBezTo>
                  <a:cubicBezTo>
                    <a:pt x="345487" y="36830"/>
                    <a:pt x="304432" y="36830"/>
                    <a:pt x="263377" y="38100"/>
                  </a:cubicBezTo>
                  <a:cubicBezTo>
                    <a:pt x="192464" y="41910"/>
                    <a:pt x="121552" y="45720"/>
                    <a:pt x="50639" y="50800"/>
                  </a:cubicBezTo>
                  <a:cubicBezTo>
                    <a:pt x="36830" y="50800"/>
                    <a:pt x="34290" y="54033"/>
                    <a:pt x="33020" y="76919"/>
                  </a:cubicBezTo>
                  <a:cubicBezTo>
                    <a:pt x="31750" y="111247"/>
                    <a:pt x="31750" y="145576"/>
                    <a:pt x="30480" y="179904"/>
                  </a:cubicBezTo>
                  <a:cubicBezTo>
                    <a:pt x="29210" y="237118"/>
                    <a:pt x="26670" y="292425"/>
                    <a:pt x="25400" y="349638"/>
                  </a:cubicBezTo>
                  <a:cubicBezTo>
                    <a:pt x="20320" y="410667"/>
                    <a:pt x="26670" y="1902042"/>
                    <a:pt x="29210" y="1963070"/>
                  </a:cubicBezTo>
                  <a:cubicBezTo>
                    <a:pt x="29210" y="2027913"/>
                    <a:pt x="29210" y="2094662"/>
                    <a:pt x="30480" y="2159504"/>
                  </a:cubicBezTo>
                  <a:cubicBezTo>
                    <a:pt x="30480" y="2207183"/>
                    <a:pt x="33020" y="2254861"/>
                    <a:pt x="33020" y="2302539"/>
                  </a:cubicBezTo>
                  <a:cubicBezTo>
                    <a:pt x="33020" y="2354032"/>
                    <a:pt x="33020" y="2405524"/>
                    <a:pt x="31750" y="2456089"/>
                  </a:cubicBezTo>
                  <a:lnTo>
                    <a:pt x="31750" y="2466249"/>
                  </a:lnTo>
                  <a:cubicBezTo>
                    <a:pt x="31750" y="2476409"/>
                    <a:pt x="35560" y="2480219"/>
                    <a:pt x="44450" y="2480219"/>
                  </a:cubicBezTo>
                  <a:cubicBezTo>
                    <a:pt x="67434" y="2480219"/>
                    <a:pt x="93560" y="2481489"/>
                    <a:pt x="117820" y="2481489"/>
                  </a:cubicBezTo>
                  <a:cubicBezTo>
                    <a:pt x="153276" y="2481489"/>
                    <a:pt x="190598" y="2478949"/>
                    <a:pt x="226055" y="2481489"/>
                  </a:cubicBezTo>
                  <a:cubicBezTo>
                    <a:pt x="283905" y="2485299"/>
                    <a:pt x="341754" y="2487839"/>
                    <a:pt x="399604" y="2486569"/>
                  </a:cubicBezTo>
                  <a:cubicBezTo>
                    <a:pt x="436927" y="2485299"/>
                    <a:pt x="472383" y="2487839"/>
                    <a:pt x="509706" y="2487839"/>
                  </a:cubicBezTo>
                  <a:cubicBezTo>
                    <a:pt x="563823" y="2487839"/>
                    <a:pt x="617941" y="2486569"/>
                    <a:pt x="672059" y="2487839"/>
                  </a:cubicBezTo>
                  <a:cubicBezTo>
                    <a:pt x="752302" y="2489109"/>
                    <a:pt x="1633112" y="2478949"/>
                    <a:pt x="1715222" y="2481489"/>
                  </a:cubicBezTo>
                  <a:cubicBezTo>
                    <a:pt x="1750678" y="2482759"/>
                    <a:pt x="1786135" y="2484029"/>
                    <a:pt x="1819725" y="2484029"/>
                  </a:cubicBezTo>
                  <a:cubicBezTo>
                    <a:pt x="1881307" y="2486569"/>
                    <a:pt x="1941023" y="2482759"/>
                    <a:pt x="2002605" y="2486569"/>
                  </a:cubicBezTo>
                  <a:cubicBezTo>
                    <a:pt x="2052991" y="2489109"/>
                    <a:pt x="2103376" y="2489109"/>
                    <a:pt x="2153761" y="2491649"/>
                  </a:cubicBezTo>
                  <a:cubicBezTo>
                    <a:pt x="2228406" y="2495459"/>
                    <a:pt x="2303051" y="2497999"/>
                    <a:pt x="2377696" y="2499269"/>
                  </a:cubicBezTo>
                  <a:cubicBezTo>
                    <a:pt x="2403167" y="2499269"/>
                    <a:pt x="2420947" y="2497999"/>
                    <a:pt x="2441267" y="2497999"/>
                  </a:cubicBezTo>
                  <a:close/>
                </a:path>
              </a:pathLst>
            </a:custGeom>
            <a:solidFill>
              <a:srgbClr val="FAF3E2"/>
            </a:solidFill>
          </p:spPr>
          <p:txBody>
            <a:bodyPr/>
            <a:lstStyle/>
            <a:p>
              <a:endParaRPr lang="fr-FR"/>
            </a:p>
          </p:txBody>
        </p:sp>
      </p:grpSp>
      <p:sp>
        <p:nvSpPr>
          <p:cNvPr id="13" name="Freeform 13"/>
          <p:cNvSpPr/>
          <p:nvPr/>
        </p:nvSpPr>
        <p:spPr>
          <a:xfrm rot="-1168926">
            <a:off x="4976685" y="6103199"/>
            <a:ext cx="1533727" cy="2403276"/>
          </a:xfrm>
          <a:custGeom>
            <a:avLst/>
            <a:gdLst/>
            <a:ahLst/>
            <a:cxnLst/>
            <a:rect l="l" t="t" r="r" b="b"/>
            <a:pathLst>
              <a:path w="1533727" h="2403276">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4" name="Freeform 14"/>
          <p:cNvSpPr/>
          <p:nvPr/>
        </p:nvSpPr>
        <p:spPr>
          <a:xfrm rot="138483">
            <a:off x="2142381" y="6450926"/>
            <a:ext cx="2420896" cy="2857280"/>
          </a:xfrm>
          <a:custGeom>
            <a:avLst/>
            <a:gdLst/>
            <a:ahLst/>
            <a:cxnLst/>
            <a:rect l="l" t="t" r="r" b="b"/>
            <a:pathLst>
              <a:path w="2420896" h="2857280">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5" name="Freeform 15"/>
          <p:cNvSpPr/>
          <p:nvPr/>
        </p:nvSpPr>
        <p:spPr>
          <a:xfrm>
            <a:off x="10156129" y="0"/>
            <a:ext cx="6277531" cy="9422186"/>
          </a:xfrm>
          <a:custGeom>
            <a:avLst/>
            <a:gdLst/>
            <a:ahLst/>
            <a:cxnLst/>
            <a:rect l="l" t="t" r="r" b="b"/>
            <a:pathLst>
              <a:path w="6277531" h="9422186">
                <a:moveTo>
                  <a:pt x="0" y="0"/>
                </a:moveTo>
                <a:lnTo>
                  <a:pt x="6277532" y="0"/>
                </a:lnTo>
                <a:lnTo>
                  <a:pt x="6277532" y="9422186"/>
                </a:lnTo>
                <a:lnTo>
                  <a:pt x="0" y="9422186"/>
                </a:lnTo>
                <a:lnTo>
                  <a:pt x="0" y="0"/>
                </a:lnTo>
                <a:close/>
              </a:path>
            </a:pathLst>
          </a:custGeom>
          <a:blipFill>
            <a:blip r:embed="rId8"/>
            <a:stretch>
              <a:fillRect/>
            </a:stretch>
          </a:blipFill>
        </p:spPr>
        <p:txBody>
          <a:bodyPr/>
          <a:lstStyle/>
          <a:p>
            <a:endParaRPr lang="fr-FR"/>
          </a:p>
        </p:txBody>
      </p:sp>
      <p:sp>
        <p:nvSpPr>
          <p:cNvPr id="16" name="TextBox 16"/>
          <p:cNvSpPr txBox="1"/>
          <p:nvPr/>
        </p:nvSpPr>
        <p:spPr>
          <a:xfrm>
            <a:off x="1593268" y="924005"/>
            <a:ext cx="6218740" cy="2368589"/>
          </a:xfrm>
          <a:prstGeom prst="rect">
            <a:avLst/>
          </a:prstGeom>
        </p:spPr>
        <p:txBody>
          <a:bodyPr lIns="0" tIns="0" rIns="0" bIns="0" rtlCol="0" anchor="t">
            <a:spAutoFit/>
          </a:bodyPr>
          <a:lstStyle/>
          <a:p>
            <a:pPr marL="0" lvl="0" indent="0" algn="ctr">
              <a:lnSpc>
                <a:spcPts val="9262"/>
              </a:lnSpc>
            </a:pPr>
            <a:r>
              <a:rPr lang="en-US" sz="6615">
                <a:solidFill>
                  <a:srgbClr val="D6583C"/>
                </a:solidFill>
                <a:latin typeface="Brasika"/>
                <a:ea typeface="Brasika"/>
                <a:cs typeface="Brasika"/>
                <a:sym typeface="Brasika"/>
              </a:rPr>
              <a:t>Histoire racontée</a:t>
            </a:r>
          </a:p>
        </p:txBody>
      </p:sp>
      <p:sp>
        <p:nvSpPr>
          <p:cNvPr id="17" name="TextBox 17"/>
          <p:cNvSpPr txBox="1"/>
          <p:nvPr/>
        </p:nvSpPr>
        <p:spPr>
          <a:xfrm>
            <a:off x="1228612" y="4379214"/>
            <a:ext cx="7044999" cy="541137"/>
          </a:xfrm>
          <a:prstGeom prst="rect">
            <a:avLst/>
          </a:prstGeom>
        </p:spPr>
        <p:txBody>
          <a:bodyPr lIns="0" tIns="0" rIns="0" bIns="0" rtlCol="0" anchor="t">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p:cNvGrpSpPr/>
        <p:nvPr/>
      </p:nvGrpSpPr>
      <p:grpSpPr>
        <a:xfrm>
          <a:off x="0" y="0"/>
          <a:ext cx="0" cy="0"/>
          <a:chOff x="0" y="0"/>
          <a:chExt cx="0" cy="0"/>
        </a:xfrm>
      </p:grpSpPr>
      <p:grpSp>
        <p:nvGrpSpPr>
          <p:cNvPr id="2" name="Group 2"/>
          <p:cNvGrpSpPr/>
          <p:nvPr/>
        </p:nvGrpSpPr>
        <p:grpSpPr>
          <a:xfrm>
            <a:off x="-314115" y="-284689"/>
            <a:ext cx="18931877" cy="10856378"/>
            <a:chOff x="0" y="0"/>
            <a:chExt cx="25242502" cy="14475171"/>
          </a:xfrm>
        </p:grpSpPr>
        <p:sp>
          <p:nvSpPr>
            <p:cNvPr id="3" name="Freeform 3"/>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endParaRPr lang="fr-FR"/>
            </a:p>
          </p:txBody>
        </p:sp>
        <p:sp>
          <p:nvSpPr>
            <p:cNvPr id="4" name="Freeform 4"/>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endParaRPr lang="fr-FR"/>
            </a:p>
          </p:txBody>
        </p:sp>
      </p:grpSp>
      <p:grpSp>
        <p:nvGrpSpPr>
          <p:cNvPr id="5" name="Group 5"/>
          <p:cNvGrpSpPr/>
          <p:nvPr/>
        </p:nvGrpSpPr>
        <p:grpSpPr>
          <a:xfrm>
            <a:off x="447786" y="225875"/>
            <a:ext cx="17392427" cy="10345814"/>
            <a:chOff x="0" y="0"/>
            <a:chExt cx="5938487" cy="3532484"/>
          </a:xfrm>
        </p:grpSpPr>
        <p:sp>
          <p:nvSpPr>
            <p:cNvPr id="6" name="Freeform 6"/>
            <p:cNvSpPr/>
            <p:nvPr/>
          </p:nvSpPr>
          <p:spPr>
            <a:xfrm>
              <a:off x="38100" y="44450"/>
              <a:ext cx="5901657" cy="3488034"/>
            </a:xfrm>
            <a:custGeom>
              <a:avLst/>
              <a:gdLst/>
              <a:ahLst/>
              <a:cxnLst/>
              <a:rect l="l" t="t" r="r" b="b"/>
              <a:pathLst>
                <a:path w="5901657" h="3488034">
                  <a:moveTo>
                    <a:pt x="2540" y="3457554"/>
                  </a:moveTo>
                  <a:cubicBezTo>
                    <a:pt x="0" y="3466444"/>
                    <a:pt x="5080" y="3472794"/>
                    <a:pt x="36803" y="3474064"/>
                  </a:cubicBezTo>
                  <a:cubicBezTo>
                    <a:pt x="73588" y="3475334"/>
                    <a:pt x="105775" y="3475334"/>
                    <a:pt x="142560" y="3475334"/>
                  </a:cubicBezTo>
                  <a:cubicBezTo>
                    <a:pt x="289701" y="3476604"/>
                    <a:pt x="436841" y="3476604"/>
                    <a:pt x="588580" y="3477875"/>
                  </a:cubicBezTo>
                  <a:cubicBezTo>
                    <a:pt x="671346" y="3479144"/>
                    <a:pt x="754113" y="3480414"/>
                    <a:pt x="832282" y="3481684"/>
                  </a:cubicBezTo>
                  <a:cubicBezTo>
                    <a:pt x="970226" y="3482954"/>
                    <a:pt x="1103572" y="3482954"/>
                    <a:pt x="1241516" y="3484225"/>
                  </a:cubicBezTo>
                  <a:cubicBezTo>
                    <a:pt x="1296694" y="3484225"/>
                    <a:pt x="1347274" y="3484225"/>
                    <a:pt x="1402451" y="3482954"/>
                  </a:cubicBezTo>
                  <a:cubicBezTo>
                    <a:pt x="1425442" y="3482954"/>
                    <a:pt x="1453031" y="3481684"/>
                    <a:pt x="1476022" y="3481684"/>
                  </a:cubicBezTo>
                  <a:cubicBezTo>
                    <a:pt x="1567985" y="3482954"/>
                    <a:pt x="3407242" y="3474064"/>
                    <a:pt x="3499205" y="3475334"/>
                  </a:cubicBezTo>
                  <a:cubicBezTo>
                    <a:pt x="3627953" y="3476604"/>
                    <a:pt x="3982011" y="3476604"/>
                    <a:pt x="4110758" y="3476604"/>
                  </a:cubicBezTo>
                  <a:cubicBezTo>
                    <a:pt x="4161338" y="3476604"/>
                    <a:pt x="4207320" y="3475334"/>
                    <a:pt x="4257899" y="3475334"/>
                  </a:cubicBezTo>
                  <a:lnTo>
                    <a:pt x="4506199" y="3479144"/>
                  </a:lnTo>
                  <a:cubicBezTo>
                    <a:pt x="4685527" y="3481684"/>
                    <a:pt x="4860256" y="3479144"/>
                    <a:pt x="5039584" y="3482954"/>
                  </a:cubicBezTo>
                  <a:cubicBezTo>
                    <a:pt x="5338463" y="3488034"/>
                    <a:pt x="5641941" y="3481684"/>
                    <a:pt x="5836887" y="3486764"/>
                  </a:cubicBezTo>
                  <a:cubicBezTo>
                    <a:pt x="5857207" y="3488034"/>
                    <a:pt x="5877527" y="3486764"/>
                    <a:pt x="5900387" y="3486764"/>
                  </a:cubicBezTo>
                  <a:lnTo>
                    <a:pt x="5900387" y="3427075"/>
                  </a:lnTo>
                  <a:cubicBezTo>
                    <a:pt x="5899117" y="3321713"/>
                    <a:pt x="5897847" y="3192492"/>
                    <a:pt x="5897847" y="3055195"/>
                  </a:cubicBezTo>
                  <a:cubicBezTo>
                    <a:pt x="5897847" y="2896362"/>
                    <a:pt x="5901657" y="2734836"/>
                    <a:pt x="5895307" y="2576003"/>
                  </a:cubicBezTo>
                  <a:cubicBezTo>
                    <a:pt x="5887687" y="2471011"/>
                    <a:pt x="5876257" y="400791"/>
                    <a:pt x="5876257" y="295799"/>
                  </a:cubicBezTo>
                  <a:cubicBezTo>
                    <a:pt x="5873717" y="223113"/>
                    <a:pt x="5872447" y="147734"/>
                    <a:pt x="5869907" y="75048"/>
                  </a:cubicBezTo>
                  <a:cubicBezTo>
                    <a:pt x="5869907" y="53511"/>
                    <a:pt x="5868637" y="31974"/>
                    <a:pt x="5867367" y="6350"/>
                  </a:cubicBezTo>
                  <a:cubicBezTo>
                    <a:pt x="5857207" y="3810"/>
                    <a:pt x="5848317" y="2540"/>
                    <a:pt x="5838157" y="1270"/>
                  </a:cubicBezTo>
                  <a:cubicBezTo>
                    <a:pt x="5830537" y="0"/>
                    <a:pt x="5822917" y="1270"/>
                    <a:pt x="5816567" y="1270"/>
                  </a:cubicBezTo>
                  <a:lnTo>
                    <a:pt x="13812" y="6350"/>
                  </a:lnTo>
                  <a:lnTo>
                    <a:pt x="2540" y="3457554"/>
                  </a:lnTo>
                  <a:close/>
                </a:path>
              </a:pathLst>
            </a:custGeom>
            <a:solidFill>
              <a:srgbClr val="2E2C2B"/>
            </a:solidFill>
          </p:spPr>
          <p:txBody>
            <a:bodyPr/>
            <a:lstStyle/>
            <a:p>
              <a:endParaRPr lang="fr-FR"/>
            </a:p>
          </p:txBody>
        </p:sp>
        <p:sp>
          <p:nvSpPr>
            <p:cNvPr id="7" name="Freeform 7"/>
            <p:cNvSpPr/>
            <p:nvPr/>
          </p:nvSpPr>
          <p:spPr>
            <a:xfrm>
              <a:off x="11430" y="16510"/>
              <a:ext cx="5877527" cy="3477874"/>
            </a:xfrm>
            <a:custGeom>
              <a:avLst/>
              <a:gdLst/>
              <a:ahLst/>
              <a:cxnLst/>
              <a:rect l="l" t="t" r="r" b="b"/>
              <a:pathLst>
                <a:path w="5877527" h="3477874">
                  <a:moveTo>
                    <a:pt x="5877527" y="3477874"/>
                  </a:moveTo>
                  <a:lnTo>
                    <a:pt x="0" y="3470254"/>
                  </a:lnTo>
                  <a:lnTo>
                    <a:pt x="0" y="1228283"/>
                  </a:lnTo>
                  <a:lnTo>
                    <a:pt x="7620" y="20320"/>
                  </a:lnTo>
                  <a:lnTo>
                    <a:pt x="2951107" y="0"/>
                  </a:lnTo>
                  <a:lnTo>
                    <a:pt x="5855937" y="8890"/>
                  </a:lnTo>
                  <a:close/>
                </a:path>
              </a:pathLst>
            </a:custGeom>
            <a:solidFill>
              <a:srgbClr val="FAF3E2"/>
            </a:solidFill>
          </p:spPr>
          <p:txBody>
            <a:bodyPr/>
            <a:lstStyle/>
            <a:p>
              <a:endParaRPr lang="fr-FR"/>
            </a:p>
          </p:txBody>
        </p:sp>
        <p:sp>
          <p:nvSpPr>
            <p:cNvPr id="8" name="Freeform 8"/>
            <p:cNvSpPr/>
            <p:nvPr/>
          </p:nvSpPr>
          <p:spPr>
            <a:xfrm>
              <a:off x="-3810" y="0"/>
              <a:ext cx="5906737" cy="3504544"/>
            </a:xfrm>
            <a:custGeom>
              <a:avLst/>
              <a:gdLst/>
              <a:ahLst/>
              <a:cxnLst/>
              <a:rect l="l" t="t" r="r" b="b"/>
              <a:pathLst>
                <a:path w="5906737" h="3504544">
                  <a:moveTo>
                    <a:pt x="5872447" y="21590"/>
                  </a:moveTo>
                  <a:cubicBezTo>
                    <a:pt x="5873717" y="34290"/>
                    <a:pt x="5873717" y="44450"/>
                    <a:pt x="5874987" y="57580"/>
                  </a:cubicBezTo>
                  <a:cubicBezTo>
                    <a:pt x="5877527" y="130266"/>
                    <a:pt x="5878797" y="205645"/>
                    <a:pt x="5881337" y="278331"/>
                  </a:cubicBezTo>
                  <a:cubicBezTo>
                    <a:pt x="5881337" y="383323"/>
                    <a:pt x="5894037" y="2453543"/>
                    <a:pt x="5900387" y="2558535"/>
                  </a:cubicBezTo>
                  <a:cubicBezTo>
                    <a:pt x="5906737" y="2717368"/>
                    <a:pt x="5902927" y="2878894"/>
                    <a:pt x="5902927" y="3037727"/>
                  </a:cubicBezTo>
                  <a:cubicBezTo>
                    <a:pt x="5902927" y="3177716"/>
                    <a:pt x="5904197" y="3306937"/>
                    <a:pt x="5905467" y="3443584"/>
                  </a:cubicBezTo>
                  <a:lnTo>
                    <a:pt x="5905467" y="3503275"/>
                  </a:lnTo>
                  <a:cubicBezTo>
                    <a:pt x="5882607" y="3503275"/>
                    <a:pt x="5862287" y="3504544"/>
                    <a:pt x="5841967" y="3503275"/>
                  </a:cubicBezTo>
                  <a:cubicBezTo>
                    <a:pt x="5550504" y="3498194"/>
                    <a:pt x="5247027" y="3504544"/>
                    <a:pt x="4948148" y="3499464"/>
                  </a:cubicBezTo>
                  <a:cubicBezTo>
                    <a:pt x="4768820" y="3495654"/>
                    <a:pt x="4594091" y="3498194"/>
                    <a:pt x="4414763" y="3495654"/>
                  </a:cubicBezTo>
                  <a:lnTo>
                    <a:pt x="4166463" y="3491844"/>
                  </a:lnTo>
                  <a:cubicBezTo>
                    <a:pt x="4115883" y="3491844"/>
                    <a:pt x="4069902" y="3493114"/>
                    <a:pt x="4019322" y="3493114"/>
                  </a:cubicBezTo>
                  <a:cubicBezTo>
                    <a:pt x="3890574" y="3491844"/>
                    <a:pt x="3536517" y="3493114"/>
                    <a:pt x="3407769" y="3491844"/>
                  </a:cubicBezTo>
                  <a:cubicBezTo>
                    <a:pt x="3315806" y="3490575"/>
                    <a:pt x="1476548" y="3499464"/>
                    <a:pt x="1384586" y="3498194"/>
                  </a:cubicBezTo>
                  <a:cubicBezTo>
                    <a:pt x="1361595" y="3498194"/>
                    <a:pt x="1334006" y="3499464"/>
                    <a:pt x="1311015" y="3499464"/>
                  </a:cubicBezTo>
                  <a:cubicBezTo>
                    <a:pt x="1255837" y="3499464"/>
                    <a:pt x="1205258" y="3500734"/>
                    <a:pt x="1150080" y="3500734"/>
                  </a:cubicBezTo>
                  <a:cubicBezTo>
                    <a:pt x="1012136" y="3500734"/>
                    <a:pt x="878790" y="3499464"/>
                    <a:pt x="740845" y="3498194"/>
                  </a:cubicBezTo>
                  <a:cubicBezTo>
                    <a:pt x="658079" y="3496925"/>
                    <a:pt x="575312" y="3495654"/>
                    <a:pt x="497144" y="3494384"/>
                  </a:cubicBezTo>
                  <a:cubicBezTo>
                    <a:pt x="350003" y="3493114"/>
                    <a:pt x="202862" y="3491844"/>
                    <a:pt x="51124" y="3491844"/>
                  </a:cubicBezTo>
                  <a:cubicBezTo>
                    <a:pt x="38100" y="3491844"/>
                    <a:pt x="29210" y="3491844"/>
                    <a:pt x="19050" y="3490575"/>
                  </a:cubicBezTo>
                  <a:cubicBezTo>
                    <a:pt x="10160" y="3489304"/>
                    <a:pt x="5080" y="3482954"/>
                    <a:pt x="7620" y="3474064"/>
                  </a:cubicBezTo>
                  <a:cubicBezTo>
                    <a:pt x="16510" y="3441541"/>
                    <a:pt x="12700" y="3374239"/>
                    <a:pt x="11430" y="3304244"/>
                  </a:cubicBezTo>
                  <a:cubicBezTo>
                    <a:pt x="10160" y="3161564"/>
                    <a:pt x="6350" y="3021574"/>
                    <a:pt x="7620" y="2878894"/>
                  </a:cubicBezTo>
                  <a:cubicBezTo>
                    <a:pt x="5080" y="2701216"/>
                    <a:pt x="0" y="501775"/>
                    <a:pt x="7620" y="321405"/>
                  </a:cubicBezTo>
                  <a:cubicBezTo>
                    <a:pt x="8890" y="286407"/>
                    <a:pt x="7620" y="248718"/>
                    <a:pt x="8890" y="213721"/>
                  </a:cubicBezTo>
                  <a:cubicBezTo>
                    <a:pt x="10160" y="157187"/>
                    <a:pt x="12700" y="95269"/>
                    <a:pt x="13970" y="44450"/>
                  </a:cubicBezTo>
                  <a:cubicBezTo>
                    <a:pt x="13970" y="41910"/>
                    <a:pt x="15240" y="39370"/>
                    <a:pt x="16510" y="38100"/>
                  </a:cubicBezTo>
                  <a:cubicBezTo>
                    <a:pt x="38100" y="35560"/>
                    <a:pt x="87909" y="30480"/>
                    <a:pt x="161479" y="29210"/>
                  </a:cubicBezTo>
                  <a:cubicBezTo>
                    <a:pt x="285629" y="25400"/>
                    <a:pt x="409779" y="22860"/>
                    <a:pt x="538527" y="20320"/>
                  </a:cubicBezTo>
                  <a:cubicBezTo>
                    <a:pt x="625892" y="17780"/>
                    <a:pt x="713256" y="16510"/>
                    <a:pt x="796023" y="13970"/>
                  </a:cubicBezTo>
                  <a:cubicBezTo>
                    <a:pt x="878790" y="11430"/>
                    <a:pt x="966154" y="8890"/>
                    <a:pt x="1048921" y="8890"/>
                  </a:cubicBezTo>
                  <a:cubicBezTo>
                    <a:pt x="1140884" y="7620"/>
                    <a:pt x="1232847" y="10160"/>
                    <a:pt x="1324810" y="8890"/>
                  </a:cubicBezTo>
                  <a:cubicBezTo>
                    <a:pt x="1439763" y="8890"/>
                    <a:pt x="3522723" y="6350"/>
                    <a:pt x="3637677" y="5080"/>
                  </a:cubicBezTo>
                  <a:cubicBezTo>
                    <a:pt x="3748032" y="3810"/>
                    <a:pt x="3858388" y="2540"/>
                    <a:pt x="3973341" y="2540"/>
                  </a:cubicBezTo>
                  <a:cubicBezTo>
                    <a:pt x="4161865" y="1270"/>
                    <a:pt x="4345791" y="0"/>
                    <a:pt x="4534314" y="0"/>
                  </a:cubicBezTo>
                  <a:cubicBezTo>
                    <a:pt x="4612483" y="0"/>
                    <a:pt x="4695250" y="2540"/>
                    <a:pt x="4773418" y="2540"/>
                  </a:cubicBezTo>
                  <a:cubicBezTo>
                    <a:pt x="4989531" y="3810"/>
                    <a:pt x="5210242" y="5080"/>
                    <a:pt x="5426355" y="7620"/>
                  </a:cubicBezTo>
                  <a:cubicBezTo>
                    <a:pt x="5541308" y="8890"/>
                    <a:pt x="5656262" y="12700"/>
                    <a:pt x="5771216" y="16510"/>
                  </a:cubicBezTo>
                  <a:lnTo>
                    <a:pt x="5841967" y="16510"/>
                  </a:lnTo>
                  <a:cubicBezTo>
                    <a:pt x="5853397" y="17780"/>
                    <a:pt x="5862287" y="20320"/>
                    <a:pt x="5872447" y="21590"/>
                  </a:cubicBezTo>
                  <a:close/>
                  <a:moveTo>
                    <a:pt x="5882607" y="3486764"/>
                  </a:moveTo>
                  <a:cubicBezTo>
                    <a:pt x="5883877" y="3470254"/>
                    <a:pt x="5885147" y="3457554"/>
                    <a:pt x="5885147" y="3444854"/>
                  </a:cubicBezTo>
                  <a:cubicBezTo>
                    <a:pt x="5883877" y="3293476"/>
                    <a:pt x="5882607" y="3150795"/>
                    <a:pt x="5882607" y="2997346"/>
                  </a:cubicBezTo>
                  <a:cubicBezTo>
                    <a:pt x="5882607" y="2927352"/>
                    <a:pt x="5885147" y="2857357"/>
                    <a:pt x="5883877" y="2787363"/>
                  </a:cubicBezTo>
                  <a:cubicBezTo>
                    <a:pt x="5883877" y="2722752"/>
                    <a:pt x="5882607" y="2655450"/>
                    <a:pt x="5881337" y="2590840"/>
                  </a:cubicBezTo>
                  <a:cubicBezTo>
                    <a:pt x="5876257" y="2491232"/>
                    <a:pt x="5864827" y="429088"/>
                    <a:pt x="5864827" y="329481"/>
                  </a:cubicBezTo>
                  <a:cubicBezTo>
                    <a:pt x="5862287" y="246026"/>
                    <a:pt x="5859747" y="159879"/>
                    <a:pt x="5857207" y="76424"/>
                  </a:cubicBezTo>
                  <a:cubicBezTo>
                    <a:pt x="5855937" y="44450"/>
                    <a:pt x="5854667" y="43180"/>
                    <a:pt x="5835590" y="41910"/>
                  </a:cubicBezTo>
                  <a:cubicBezTo>
                    <a:pt x="5821795" y="41910"/>
                    <a:pt x="5812599" y="41910"/>
                    <a:pt x="5798804" y="40640"/>
                  </a:cubicBezTo>
                  <a:cubicBezTo>
                    <a:pt x="5683851" y="36830"/>
                    <a:pt x="5564299" y="31750"/>
                    <a:pt x="5449345" y="30480"/>
                  </a:cubicBezTo>
                  <a:cubicBezTo>
                    <a:pt x="5168859" y="26670"/>
                    <a:pt x="4883773" y="25400"/>
                    <a:pt x="4603287" y="22860"/>
                  </a:cubicBezTo>
                  <a:lnTo>
                    <a:pt x="4272220" y="22860"/>
                  </a:lnTo>
                  <a:cubicBezTo>
                    <a:pt x="4125080" y="22860"/>
                    <a:pt x="3977939" y="22860"/>
                    <a:pt x="3835397" y="24130"/>
                  </a:cubicBezTo>
                  <a:cubicBezTo>
                    <a:pt x="3711246" y="25400"/>
                    <a:pt x="1619091" y="29210"/>
                    <a:pt x="1494941" y="29210"/>
                  </a:cubicBezTo>
                  <a:cubicBezTo>
                    <a:pt x="1292623" y="29210"/>
                    <a:pt x="1090304" y="26670"/>
                    <a:pt x="887986" y="33020"/>
                  </a:cubicBezTo>
                  <a:cubicBezTo>
                    <a:pt x="782229" y="36830"/>
                    <a:pt x="681069" y="36830"/>
                    <a:pt x="579910" y="38100"/>
                  </a:cubicBezTo>
                  <a:cubicBezTo>
                    <a:pt x="405181" y="41910"/>
                    <a:pt x="230451" y="45720"/>
                    <a:pt x="55722" y="50800"/>
                  </a:cubicBezTo>
                  <a:cubicBezTo>
                    <a:pt x="36830" y="50800"/>
                    <a:pt x="34290" y="54888"/>
                    <a:pt x="33020" y="87193"/>
                  </a:cubicBezTo>
                  <a:cubicBezTo>
                    <a:pt x="31750" y="135650"/>
                    <a:pt x="31750" y="184108"/>
                    <a:pt x="30480" y="232566"/>
                  </a:cubicBezTo>
                  <a:cubicBezTo>
                    <a:pt x="29210" y="313329"/>
                    <a:pt x="26670" y="391399"/>
                    <a:pt x="25400" y="472162"/>
                  </a:cubicBezTo>
                  <a:cubicBezTo>
                    <a:pt x="20320" y="558309"/>
                    <a:pt x="26670" y="2663526"/>
                    <a:pt x="29210" y="2749673"/>
                  </a:cubicBezTo>
                  <a:cubicBezTo>
                    <a:pt x="29210" y="2841204"/>
                    <a:pt x="29210" y="2935428"/>
                    <a:pt x="30480" y="3026959"/>
                  </a:cubicBezTo>
                  <a:cubicBezTo>
                    <a:pt x="30480" y="3094261"/>
                    <a:pt x="33020" y="3161564"/>
                    <a:pt x="33020" y="3228866"/>
                  </a:cubicBezTo>
                  <a:cubicBezTo>
                    <a:pt x="33020" y="3301552"/>
                    <a:pt x="33020" y="3374239"/>
                    <a:pt x="31750" y="3444854"/>
                  </a:cubicBezTo>
                  <a:lnTo>
                    <a:pt x="31750" y="3455014"/>
                  </a:lnTo>
                  <a:cubicBezTo>
                    <a:pt x="31750" y="3465175"/>
                    <a:pt x="35560" y="3468984"/>
                    <a:pt x="44450" y="3468984"/>
                  </a:cubicBezTo>
                  <a:cubicBezTo>
                    <a:pt x="97105" y="3468984"/>
                    <a:pt x="161479" y="3470254"/>
                    <a:pt x="221255" y="3470254"/>
                  </a:cubicBezTo>
                  <a:cubicBezTo>
                    <a:pt x="308620" y="3470254"/>
                    <a:pt x="400583" y="3467714"/>
                    <a:pt x="487947" y="3470254"/>
                  </a:cubicBezTo>
                  <a:cubicBezTo>
                    <a:pt x="630490" y="3474064"/>
                    <a:pt x="773032" y="3476604"/>
                    <a:pt x="915575" y="3475334"/>
                  </a:cubicBezTo>
                  <a:cubicBezTo>
                    <a:pt x="1007538" y="3474064"/>
                    <a:pt x="1094903" y="3476604"/>
                    <a:pt x="1186865" y="3476604"/>
                  </a:cubicBezTo>
                  <a:cubicBezTo>
                    <a:pt x="1320212" y="3476604"/>
                    <a:pt x="1453558" y="3475334"/>
                    <a:pt x="1586904" y="3476604"/>
                  </a:cubicBezTo>
                  <a:cubicBezTo>
                    <a:pt x="1784624" y="3477875"/>
                    <a:pt x="3954948" y="3467714"/>
                    <a:pt x="4157267" y="3470254"/>
                  </a:cubicBezTo>
                  <a:cubicBezTo>
                    <a:pt x="4244632" y="3471525"/>
                    <a:pt x="4331996" y="3472795"/>
                    <a:pt x="4414763" y="3472795"/>
                  </a:cubicBezTo>
                  <a:cubicBezTo>
                    <a:pt x="4566502" y="3475334"/>
                    <a:pt x="4713642" y="3471525"/>
                    <a:pt x="4865381" y="3475334"/>
                  </a:cubicBezTo>
                  <a:cubicBezTo>
                    <a:pt x="4989531" y="3477875"/>
                    <a:pt x="5113681" y="3477875"/>
                    <a:pt x="5237831" y="3480414"/>
                  </a:cubicBezTo>
                  <a:cubicBezTo>
                    <a:pt x="5421757" y="3484225"/>
                    <a:pt x="5605682" y="3486764"/>
                    <a:pt x="5789608" y="3488034"/>
                  </a:cubicBezTo>
                  <a:cubicBezTo>
                    <a:pt x="5844507" y="3488034"/>
                    <a:pt x="5862287" y="3486764"/>
                    <a:pt x="5882607" y="3486764"/>
                  </a:cubicBezTo>
                  <a:close/>
                </a:path>
              </a:pathLst>
            </a:custGeom>
            <a:solidFill>
              <a:srgbClr val="FAF3E2"/>
            </a:solidFill>
          </p:spPr>
          <p:txBody>
            <a:bodyPr/>
            <a:lstStyle/>
            <a:p>
              <a:endParaRPr lang="fr-FR"/>
            </a:p>
          </p:txBody>
        </p:sp>
      </p:grpSp>
      <p:sp>
        <p:nvSpPr>
          <p:cNvPr id="9" name="TextBox 9"/>
          <p:cNvSpPr txBox="1"/>
          <p:nvPr/>
        </p:nvSpPr>
        <p:spPr>
          <a:xfrm>
            <a:off x="797138" y="495300"/>
            <a:ext cx="16578416" cy="1707519"/>
          </a:xfrm>
          <a:prstGeom prst="rect">
            <a:avLst/>
          </a:prstGeom>
        </p:spPr>
        <p:txBody>
          <a:bodyPr lIns="0" tIns="0" rIns="0" bIns="0" rtlCol="0" anchor="t">
            <a:spAutoFit/>
          </a:bodyPr>
          <a:lstStyle/>
          <a:p>
            <a:pPr algn="l">
              <a:lnSpc>
                <a:spcPts val="2659"/>
              </a:lnSpc>
            </a:pPr>
            <a:r>
              <a:rPr lang="en-US" sz="1899" dirty="0">
                <a:solidFill>
                  <a:srgbClr val="231F20"/>
                </a:solidFill>
                <a:latin typeface="Open Sans"/>
                <a:ea typeface="Open Sans"/>
                <a:cs typeface="Open Sans"/>
                <a:sym typeface="Open Sans"/>
              </a:rPr>
              <a:t>Nos trois voyageurs </a:t>
            </a:r>
            <a:r>
              <a:rPr lang="en-US" sz="1899" dirty="0" err="1">
                <a:solidFill>
                  <a:srgbClr val="231F20"/>
                </a:solidFill>
                <a:latin typeface="Open Sans"/>
                <a:ea typeface="Open Sans"/>
                <a:cs typeface="Open Sans"/>
                <a:sym typeface="Open Sans"/>
              </a:rPr>
              <a:t>apparurent</a:t>
            </a:r>
            <a:r>
              <a:rPr lang="en-US" sz="1899" dirty="0">
                <a:solidFill>
                  <a:srgbClr val="231F20"/>
                </a:solidFill>
                <a:latin typeface="Open Sans"/>
                <a:ea typeface="Open Sans"/>
                <a:cs typeface="Open Sans"/>
                <a:sym typeface="Open Sans"/>
              </a:rPr>
              <a:t> dans un magnifique </a:t>
            </a:r>
            <a:r>
              <a:rPr lang="en-US" sz="1899" dirty="0" err="1">
                <a:solidFill>
                  <a:srgbClr val="231F20"/>
                </a:solidFill>
                <a:latin typeface="Open Sans"/>
                <a:ea typeface="Open Sans"/>
                <a:cs typeface="Open Sans"/>
                <a:sym typeface="Open Sans"/>
              </a:rPr>
              <a:t>édifice</a:t>
            </a:r>
            <a:r>
              <a:rPr lang="en-US" sz="1899" dirty="0">
                <a:solidFill>
                  <a:srgbClr val="231F20"/>
                </a:solidFill>
                <a:latin typeface="Open Sans"/>
                <a:ea typeface="Open Sans"/>
                <a:cs typeface="Open Sans"/>
                <a:sym typeface="Open Sans"/>
              </a:rPr>
              <a:t> </a:t>
            </a:r>
            <a:r>
              <a:rPr lang="en-US" sz="1899" dirty="0" err="1">
                <a:solidFill>
                  <a:srgbClr val="231F20"/>
                </a:solidFill>
                <a:latin typeface="Open Sans"/>
                <a:ea typeface="Open Sans"/>
                <a:cs typeface="Open Sans"/>
                <a:sym typeface="Open Sans"/>
              </a:rPr>
              <a:t>rempli</a:t>
            </a:r>
            <a:r>
              <a:rPr lang="en-US" sz="1899" dirty="0">
                <a:solidFill>
                  <a:srgbClr val="231F20"/>
                </a:solidFill>
                <a:latin typeface="Open Sans"/>
                <a:ea typeface="Open Sans"/>
                <a:cs typeface="Open Sans"/>
                <a:sym typeface="Open Sans"/>
              </a:rPr>
              <a:t> de </a:t>
            </a:r>
            <a:r>
              <a:rPr lang="en-US" sz="1899" dirty="0" err="1">
                <a:solidFill>
                  <a:srgbClr val="231F20"/>
                </a:solidFill>
                <a:latin typeface="Open Sans"/>
                <a:ea typeface="Open Sans"/>
                <a:cs typeface="Open Sans"/>
                <a:sym typeface="Open Sans"/>
              </a:rPr>
              <a:t>vitraux</a:t>
            </a:r>
            <a:r>
              <a:rPr lang="en-US" sz="1899" dirty="0">
                <a:solidFill>
                  <a:srgbClr val="231F20"/>
                </a:solidFill>
                <a:latin typeface="Open Sans"/>
                <a:ea typeface="Open Sans"/>
                <a:cs typeface="Open Sans"/>
                <a:sym typeface="Open Sans"/>
              </a:rPr>
              <a:t> </a:t>
            </a:r>
            <a:r>
              <a:rPr lang="en-US" sz="1899" dirty="0" err="1">
                <a:solidFill>
                  <a:srgbClr val="231F20"/>
                </a:solidFill>
                <a:latin typeface="Open Sans"/>
                <a:ea typeface="Open Sans"/>
                <a:cs typeface="Open Sans"/>
                <a:sym typeface="Open Sans"/>
              </a:rPr>
              <a:t>colorés</a:t>
            </a:r>
            <a:r>
              <a:rPr lang="en-US" sz="1899" dirty="0">
                <a:solidFill>
                  <a:srgbClr val="231F20"/>
                </a:solidFill>
                <a:latin typeface="Open Sans"/>
                <a:ea typeface="Open Sans"/>
                <a:cs typeface="Open Sans"/>
                <a:sym typeface="Open Sans"/>
              </a:rPr>
              <a:t>.</a:t>
            </a:r>
          </a:p>
          <a:p>
            <a:pPr marL="342900" indent="-342900" algn="l">
              <a:lnSpc>
                <a:spcPts val="2659"/>
              </a:lnSpc>
              <a:buFontTx/>
              <a:buChar char="-"/>
            </a:pPr>
            <a:r>
              <a:rPr lang="en-US" sz="1899" dirty="0" err="1">
                <a:solidFill>
                  <a:srgbClr val="231F20"/>
                </a:solidFill>
                <a:latin typeface="Open Sans"/>
                <a:ea typeface="Open Sans"/>
                <a:cs typeface="Open Sans"/>
                <a:sym typeface="Open Sans"/>
              </a:rPr>
              <a:t>Où</a:t>
            </a:r>
            <a:r>
              <a:rPr lang="en-US" sz="1899" dirty="0">
                <a:solidFill>
                  <a:srgbClr val="231F20"/>
                </a:solidFill>
                <a:latin typeface="Open Sans"/>
                <a:ea typeface="Open Sans"/>
                <a:cs typeface="Open Sans"/>
                <a:sym typeface="Open Sans"/>
              </a:rPr>
              <a:t> </a:t>
            </a:r>
            <a:r>
              <a:rPr lang="en-US" sz="1899" dirty="0" err="1">
                <a:solidFill>
                  <a:srgbClr val="231F20"/>
                </a:solidFill>
                <a:latin typeface="Open Sans"/>
                <a:ea typeface="Open Sans"/>
                <a:cs typeface="Open Sans"/>
                <a:sym typeface="Open Sans"/>
              </a:rPr>
              <a:t>sommes</a:t>
            </a:r>
            <a:r>
              <a:rPr lang="en-US" sz="1899" dirty="0">
                <a:solidFill>
                  <a:srgbClr val="231F20"/>
                </a:solidFill>
                <a:latin typeface="Open Sans"/>
                <a:ea typeface="Open Sans"/>
                <a:cs typeface="Open Sans"/>
                <a:sym typeface="Open Sans"/>
              </a:rPr>
              <a:t>-nous </a:t>
            </a:r>
            <a:r>
              <a:rPr lang="en-US" sz="1899" dirty="0" err="1">
                <a:solidFill>
                  <a:srgbClr val="231F20"/>
                </a:solidFill>
                <a:latin typeface="Open Sans"/>
                <a:ea typeface="Open Sans"/>
                <a:cs typeface="Open Sans"/>
                <a:sym typeface="Open Sans"/>
              </a:rPr>
              <a:t>demanda</a:t>
            </a:r>
            <a:r>
              <a:rPr lang="en-US" sz="1899" dirty="0">
                <a:solidFill>
                  <a:srgbClr val="231F20"/>
                </a:solidFill>
                <a:latin typeface="Open Sans"/>
                <a:ea typeface="Open Sans"/>
                <a:cs typeface="Open Sans"/>
                <a:sym typeface="Open Sans"/>
              </a:rPr>
              <a:t> Lilou ?</a:t>
            </a:r>
          </a:p>
          <a:p>
            <a:pPr marL="342900" indent="-342900" algn="l">
              <a:lnSpc>
                <a:spcPts val="2659"/>
              </a:lnSpc>
              <a:buFontTx/>
              <a:buChar char="-"/>
            </a:pPr>
            <a:r>
              <a:rPr lang="en-US" sz="1899" dirty="0">
                <a:solidFill>
                  <a:srgbClr val="231F20"/>
                </a:solidFill>
                <a:latin typeface="Open Sans"/>
                <a:ea typeface="Open Sans"/>
                <a:cs typeface="Open Sans"/>
                <a:sym typeface="Open Sans"/>
              </a:rPr>
              <a:t>Nous </a:t>
            </a:r>
            <a:r>
              <a:rPr lang="en-US" sz="1899" dirty="0" err="1">
                <a:solidFill>
                  <a:srgbClr val="231F20"/>
                </a:solidFill>
                <a:latin typeface="Open Sans"/>
                <a:ea typeface="Open Sans"/>
                <a:cs typeface="Open Sans"/>
                <a:sym typeface="Open Sans"/>
              </a:rPr>
              <a:t>sommes</a:t>
            </a:r>
            <a:r>
              <a:rPr lang="en-US" sz="1899" dirty="0">
                <a:solidFill>
                  <a:srgbClr val="231F20"/>
                </a:solidFill>
                <a:latin typeface="Open Sans"/>
                <a:ea typeface="Open Sans"/>
                <a:cs typeface="Open Sans"/>
                <a:sym typeface="Open Sans"/>
              </a:rPr>
              <a:t> à Paris dans la Sainte Chapelle </a:t>
            </a:r>
            <a:r>
              <a:rPr lang="en-US" sz="1899" dirty="0" err="1">
                <a:solidFill>
                  <a:srgbClr val="231F20"/>
                </a:solidFill>
                <a:latin typeface="Open Sans"/>
                <a:ea typeface="Open Sans"/>
                <a:cs typeface="Open Sans"/>
                <a:sym typeface="Open Sans"/>
              </a:rPr>
              <a:t>que</a:t>
            </a:r>
            <a:r>
              <a:rPr lang="en-US" sz="1899" dirty="0">
                <a:solidFill>
                  <a:srgbClr val="231F20"/>
                </a:solidFill>
                <a:latin typeface="Open Sans"/>
                <a:ea typeface="Open Sans"/>
                <a:cs typeface="Open Sans"/>
                <a:sym typeface="Open Sans"/>
              </a:rPr>
              <a:t> Louis 9 a fait </a:t>
            </a:r>
            <a:r>
              <a:rPr lang="en-US" sz="1899" dirty="0" err="1">
                <a:solidFill>
                  <a:srgbClr val="231F20"/>
                </a:solidFill>
                <a:latin typeface="Open Sans"/>
                <a:ea typeface="Open Sans"/>
                <a:cs typeface="Open Sans"/>
                <a:sym typeface="Open Sans"/>
              </a:rPr>
              <a:t>construire</a:t>
            </a:r>
            <a:r>
              <a:rPr lang="en-US" sz="1899" dirty="0">
                <a:solidFill>
                  <a:srgbClr val="231F20"/>
                </a:solidFill>
                <a:latin typeface="Open Sans"/>
                <a:ea typeface="Open Sans"/>
                <a:cs typeface="Open Sans"/>
                <a:sym typeface="Open Sans"/>
              </a:rPr>
              <a:t>. </a:t>
            </a:r>
            <a:r>
              <a:rPr lang="en-US" sz="1899" dirty="0" err="1">
                <a:solidFill>
                  <a:srgbClr val="231F20"/>
                </a:solidFill>
                <a:latin typeface="Open Sans"/>
                <a:ea typeface="Open Sans"/>
                <a:cs typeface="Open Sans"/>
                <a:sym typeface="Open Sans"/>
              </a:rPr>
              <a:t>Voici</a:t>
            </a:r>
            <a:r>
              <a:rPr lang="en-US" sz="1899" dirty="0">
                <a:solidFill>
                  <a:srgbClr val="231F20"/>
                </a:solidFill>
                <a:latin typeface="Open Sans"/>
                <a:ea typeface="Open Sans"/>
                <a:cs typeface="Open Sans"/>
                <a:sym typeface="Open Sans"/>
              </a:rPr>
              <a:t> </a:t>
            </a:r>
            <a:r>
              <a:rPr lang="en-US" sz="1899" dirty="0" err="1">
                <a:solidFill>
                  <a:srgbClr val="231F20"/>
                </a:solidFill>
                <a:latin typeface="Open Sans"/>
                <a:ea typeface="Open Sans"/>
                <a:cs typeface="Open Sans"/>
                <a:sym typeface="Open Sans"/>
              </a:rPr>
              <a:t>notre</a:t>
            </a:r>
            <a:r>
              <a:rPr lang="en-US" sz="1899" dirty="0">
                <a:solidFill>
                  <a:srgbClr val="231F20"/>
                </a:solidFill>
                <a:latin typeface="Open Sans"/>
                <a:ea typeface="Open Sans"/>
                <a:cs typeface="Open Sans"/>
                <a:sym typeface="Open Sans"/>
              </a:rPr>
              <a:t> guide. </a:t>
            </a:r>
            <a:r>
              <a:rPr lang="en-US" sz="1899" dirty="0" err="1">
                <a:solidFill>
                  <a:srgbClr val="231F20"/>
                </a:solidFill>
                <a:latin typeface="Open Sans"/>
                <a:ea typeface="Open Sans"/>
                <a:cs typeface="Open Sans"/>
                <a:sym typeface="Open Sans"/>
              </a:rPr>
              <a:t>Visitons</a:t>
            </a:r>
            <a:r>
              <a:rPr lang="en-US" sz="1899" dirty="0">
                <a:solidFill>
                  <a:srgbClr val="231F20"/>
                </a:solidFill>
                <a:latin typeface="Open Sans"/>
                <a:ea typeface="Open Sans"/>
                <a:cs typeface="Open Sans"/>
                <a:sym typeface="Open Sans"/>
              </a:rPr>
              <a:t> </a:t>
            </a:r>
            <a:r>
              <a:rPr lang="en-US" sz="1899" dirty="0" err="1">
                <a:solidFill>
                  <a:srgbClr val="231F20"/>
                </a:solidFill>
                <a:latin typeface="Open Sans"/>
                <a:ea typeface="Open Sans"/>
                <a:cs typeface="Open Sans"/>
                <a:sym typeface="Open Sans"/>
              </a:rPr>
              <a:t>cet</a:t>
            </a:r>
            <a:r>
              <a:rPr lang="en-US" sz="1899" dirty="0">
                <a:solidFill>
                  <a:srgbClr val="231F20"/>
                </a:solidFill>
                <a:latin typeface="Open Sans"/>
                <a:ea typeface="Open Sans"/>
                <a:cs typeface="Open Sans"/>
                <a:sym typeface="Open Sans"/>
              </a:rPr>
              <a:t> </a:t>
            </a:r>
            <a:r>
              <a:rPr lang="en-US" sz="1899" dirty="0" err="1">
                <a:solidFill>
                  <a:srgbClr val="231F20"/>
                </a:solidFill>
                <a:latin typeface="Open Sans"/>
                <a:ea typeface="Open Sans"/>
                <a:cs typeface="Open Sans"/>
                <a:sym typeface="Open Sans"/>
              </a:rPr>
              <a:t>endroit</a:t>
            </a:r>
            <a:r>
              <a:rPr lang="en-US" sz="1899" dirty="0">
                <a:solidFill>
                  <a:srgbClr val="231F20"/>
                </a:solidFill>
                <a:latin typeface="Open Sans"/>
                <a:ea typeface="Open Sans"/>
                <a:cs typeface="Open Sans"/>
                <a:sym typeface="Open Sans"/>
              </a:rPr>
              <a:t>.</a:t>
            </a:r>
          </a:p>
          <a:p>
            <a:pPr>
              <a:lnSpc>
                <a:spcPts val="2659"/>
              </a:lnSpc>
            </a:pPr>
            <a:endParaRPr lang="en-US" sz="1899" dirty="0">
              <a:solidFill>
                <a:srgbClr val="231F20"/>
              </a:solidFill>
              <a:latin typeface="Open Sans"/>
              <a:ea typeface="Open Sans"/>
              <a:cs typeface="Open Sans"/>
              <a:sym typeface="Open Sans"/>
            </a:endParaRPr>
          </a:p>
          <a:p>
            <a:pPr>
              <a:lnSpc>
                <a:spcPts val="2659"/>
              </a:lnSpc>
            </a:pPr>
            <a:r>
              <a:rPr lang="en-US" sz="1899" dirty="0">
                <a:solidFill>
                  <a:srgbClr val="231F20"/>
                </a:solidFill>
                <a:latin typeface="Open Sans"/>
                <a:ea typeface="Open Sans"/>
                <a:cs typeface="Open Sans"/>
                <a:sym typeface="Open Sans"/>
                <a:hlinkClick r:id="rId4"/>
              </a:rPr>
              <a:t>https://</a:t>
            </a:r>
            <a:r>
              <a:rPr lang="en-US" sz="1899" dirty="0" err="1">
                <a:solidFill>
                  <a:srgbClr val="231F20"/>
                </a:solidFill>
                <a:latin typeface="Open Sans"/>
                <a:ea typeface="Open Sans"/>
                <a:cs typeface="Open Sans"/>
                <a:sym typeface="Open Sans"/>
                <a:hlinkClick r:id="rId4"/>
              </a:rPr>
              <a:t>ladigitale.dev</a:t>
            </a:r>
            <a:r>
              <a:rPr lang="en-US" sz="1899" dirty="0">
                <a:solidFill>
                  <a:srgbClr val="231F20"/>
                </a:solidFill>
                <a:latin typeface="Open Sans"/>
                <a:ea typeface="Open Sans"/>
                <a:cs typeface="Open Sans"/>
                <a:sym typeface="Open Sans"/>
                <a:hlinkClick r:id="rId4"/>
              </a:rPr>
              <a:t>/</a:t>
            </a:r>
            <a:r>
              <a:rPr lang="en-US" sz="1899" dirty="0" err="1">
                <a:solidFill>
                  <a:srgbClr val="231F20"/>
                </a:solidFill>
                <a:latin typeface="Open Sans"/>
                <a:ea typeface="Open Sans"/>
                <a:cs typeface="Open Sans"/>
                <a:sym typeface="Open Sans"/>
                <a:hlinkClick r:id="rId4"/>
              </a:rPr>
              <a:t>digiview</a:t>
            </a:r>
            <a:r>
              <a:rPr lang="en-US" sz="1899" dirty="0">
                <a:solidFill>
                  <a:srgbClr val="231F20"/>
                </a:solidFill>
                <a:latin typeface="Open Sans"/>
                <a:ea typeface="Open Sans"/>
                <a:cs typeface="Open Sans"/>
                <a:sym typeface="Open Sans"/>
                <a:hlinkClick r:id="rId4"/>
              </a:rPr>
              <a:t>/#/v/6905a93153822</a:t>
            </a:r>
            <a:endParaRPr lang="en-US" sz="1899" dirty="0">
              <a:solidFill>
                <a:srgbClr val="231F20"/>
              </a:solidFill>
              <a:latin typeface="Open Sans"/>
              <a:ea typeface="Open Sans"/>
              <a:cs typeface="Open Sans"/>
              <a:sym typeface="Open Sans"/>
            </a:endParaRPr>
          </a:p>
        </p:txBody>
      </p:sp>
      <p:pic>
        <p:nvPicPr>
          <p:cNvPr id="3074" name="Picture 2" descr="Sainte-Chapelle - Billets, horaires et informations utiles">
            <a:extLst>
              <a:ext uri="{FF2B5EF4-FFF2-40B4-BE49-F238E27FC236}">
                <a16:creationId xmlns:a16="http://schemas.microsoft.com/office/drawing/2014/main" id="{2A4A3CC6-29F0-F130-BEE4-592DA45D53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138" y="2348691"/>
            <a:ext cx="11734800" cy="73491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p:cNvGrpSpPr/>
        <p:nvPr/>
      </p:nvGrpSpPr>
      <p:grpSpPr>
        <a:xfrm>
          <a:off x="0" y="0"/>
          <a:ext cx="0" cy="0"/>
          <a:chOff x="0" y="0"/>
          <a:chExt cx="0" cy="0"/>
        </a:xfrm>
      </p:grpSpPr>
      <p:grpSp>
        <p:nvGrpSpPr>
          <p:cNvPr id="2" name="Group 2"/>
          <p:cNvGrpSpPr/>
          <p:nvPr/>
        </p:nvGrpSpPr>
        <p:grpSpPr>
          <a:xfrm>
            <a:off x="-321939" y="-250133"/>
            <a:ext cx="18931877" cy="10856378"/>
            <a:chOff x="0" y="0"/>
            <a:chExt cx="25242502" cy="14475171"/>
          </a:xfrm>
        </p:grpSpPr>
        <p:sp>
          <p:nvSpPr>
            <p:cNvPr id="3" name="Freeform 3"/>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endParaRPr lang="fr-FR"/>
            </a:p>
          </p:txBody>
        </p:sp>
        <p:sp>
          <p:nvSpPr>
            <p:cNvPr id="4" name="Freeform 4"/>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endParaRPr lang="fr-FR"/>
            </a:p>
          </p:txBody>
        </p:sp>
      </p:grpSp>
      <p:grpSp>
        <p:nvGrpSpPr>
          <p:cNvPr id="5" name="Group 5"/>
          <p:cNvGrpSpPr/>
          <p:nvPr/>
        </p:nvGrpSpPr>
        <p:grpSpPr>
          <a:xfrm>
            <a:off x="1028700" y="1028700"/>
            <a:ext cx="16230600" cy="1806592"/>
            <a:chOff x="0" y="0"/>
            <a:chExt cx="5541791" cy="616844"/>
          </a:xfrm>
        </p:grpSpPr>
        <p:sp>
          <p:nvSpPr>
            <p:cNvPr id="6" name="Freeform 6"/>
            <p:cNvSpPr/>
            <p:nvPr/>
          </p:nvSpPr>
          <p:spPr>
            <a:xfrm>
              <a:off x="38100" y="44450"/>
              <a:ext cx="5504962" cy="572394"/>
            </a:xfrm>
            <a:custGeom>
              <a:avLst/>
              <a:gdLst/>
              <a:ahLst/>
              <a:cxnLst/>
              <a:rect l="l" t="t" r="r" b="b"/>
              <a:pathLst>
                <a:path w="5504962" h="572394">
                  <a:moveTo>
                    <a:pt x="2540" y="541914"/>
                  </a:moveTo>
                  <a:cubicBezTo>
                    <a:pt x="0" y="550804"/>
                    <a:pt x="5080" y="557154"/>
                    <a:pt x="34642" y="558424"/>
                  </a:cubicBezTo>
                  <a:cubicBezTo>
                    <a:pt x="68908" y="559694"/>
                    <a:pt x="98890" y="559694"/>
                    <a:pt x="133156" y="559694"/>
                  </a:cubicBezTo>
                  <a:cubicBezTo>
                    <a:pt x="270219" y="560964"/>
                    <a:pt x="407282" y="560964"/>
                    <a:pt x="548628" y="562234"/>
                  </a:cubicBezTo>
                  <a:cubicBezTo>
                    <a:pt x="625726" y="563504"/>
                    <a:pt x="702823" y="564774"/>
                    <a:pt x="775638" y="566044"/>
                  </a:cubicBezTo>
                  <a:cubicBezTo>
                    <a:pt x="904135" y="567314"/>
                    <a:pt x="1028348" y="567314"/>
                    <a:pt x="1156844" y="568584"/>
                  </a:cubicBezTo>
                  <a:cubicBezTo>
                    <a:pt x="1208243" y="568584"/>
                    <a:pt x="1255358" y="568584"/>
                    <a:pt x="1306757" y="567314"/>
                  </a:cubicBezTo>
                  <a:cubicBezTo>
                    <a:pt x="1328173" y="567314"/>
                    <a:pt x="1353872" y="566044"/>
                    <a:pt x="1375288" y="566044"/>
                  </a:cubicBezTo>
                  <a:cubicBezTo>
                    <a:pt x="1460953" y="567314"/>
                    <a:pt x="3174239" y="558424"/>
                    <a:pt x="3259903" y="559694"/>
                  </a:cubicBezTo>
                  <a:cubicBezTo>
                    <a:pt x="3379833" y="560964"/>
                    <a:pt x="3709641" y="560964"/>
                    <a:pt x="3829570" y="560964"/>
                  </a:cubicBezTo>
                  <a:cubicBezTo>
                    <a:pt x="3876686" y="560964"/>
                    <a:pt x="3919518" y="559694"/>
                    <a:pt x="3966633" y="559694"/>
                  </a:cubicBezTo>
                  <a:lnTo>
                    <a:pt x="4197927" y="563504"/>
                  </a:lnTo>
                  <a:cubicBezTo>
                    <a:pt x="4364972" y="566044"/>
                    <a:pt x="4527734" y="563504"/>
                    <a:pt x="4694780" y="567314"/>
                  </a:cubicBezTo>
                  <a:cubicBezTo>
                    <a:pt x="4973189" y="572394"/>
                    <a:pt x="5255881" y="566044"/>
                    <a:pt x="5440192" y="571124"/>
                  </a:cubicBezTo>
                  <a:cubicBezTo>
                    <a:pt x="5460512" y="572394"/>
                    <a:pt x="5480831" y="571124"/>
                    <a:pt x="5503692" y="571124"/>
                  </a:cubicBezTo>
                  <a:lnTo>
                    <a:pt x="5503692" y="511434"/>
                  </a:lnTo>
                  <a:cubicBezTo>
                    <a:pt x="5502422" y="472142"/>
                    <a:pt x="5501151" y="454026"/>
                    <a:pt x="5501151" y="434778"/>
                  </a:cubicBezTo>
                  <a:cubicBezTo>
                    <a:pt x="5501151" y="412510"/>
                    <a:pt x="5504962" y="389865"/>
                    <a:pt x="5498612" y="367597"/>
                  </a:cubicBezTo>
                  <a:cubicBezTo>
                    <a:pt x="5490992" y="352878"/>
                    <a:pt x="5479562" y="62644"/>
                    <a:pt x="5479562" y="47925"/>
                  </a:cubicBezTo>
                  <a:cubicBezTo>
                    <a:pt x="5477022" y="37735"/>
                    <a:pt x="5475751" y="27167"/>
                    <a:pt x="5473212" y="16977"/>
                  </a:cubicBezTo>
                  <a:cubicBezTo>
                    <a:pt x="5473212" y="13957"/>
                    <a:pt x="5471942" y="10938"/>
                    <a:pt x="5470672" y="6350"/>
                  </a:cubicBezTo>
                  <a:cubicBezTo>
                    <a:pt x="5460512" y="3810"/>
                    <a:pt x="5451622" y="2540"/>
                    <a:pt x="5441462" y="1270"/>
                  </a:cubicBezTo>
                  <a:cubicBezTo>
                    <a:pt x="5433842" y="0"/>
                    <a:pt x="5426222" y="1270"/>
                    <a:pt x="5419872" y="1270"/>
                  </a:cubicBezTo>
                  <a:lnTo>
                    <a:pt x="13226" y="6350"/>
                  </a:lnTo>
                  <a:lnTo>
                    <a:pt x="2540" y="541914"/>
                  </a:lnTo>
                  <a:close/>
                </a:path>
              </a:pathLst>
            </a:custGeom>
            <a:solidFill>
              <a:srgbClr val="2E2C2B"/>
            </a:solidFill>
          </p:spPr>
          <p:txBody>
            <a:bodyPr/>
            <a:lstStyle/>
            <a:p>
              <a:endParaRPr lang="fr-FR"/>
            </a:p>
          </p:txBody>
        </p:sp>
        <p:sp>
          <p:nvSpPr>
            <p:cNvPr id="7" name="Freeform 7"/>
            <p:cNvSpPr/>
            <p:nvPr/>
          </p:nvSpPr>
          <p:spPr>
            <a:xfrm>
              <a:off x="11430" y="16510"/>
              <a:ext cx="5480832" cy="562234"/>
            </a:xfrm>
            <a:custGeom>
              <a:avLst/>
              <a:gdLst/>
              <a:ahLst/>
              <a:cxnLst/>
              <a:rect l="l" t="t" r="r" b="b"/>
              <a:pathLst>
                <a:path w="5480832" h="562234">
                  <a:moveTo>
                    <a:pt x="5480832" y="562234"/>
                  </a:moveTo>
                  <a:lnTo>
                    <a:pt x="0" y="554614"/>
                  </a:lnTo>
                  <a:lnTo>
                    <a:pt x="0" y="202677"/>
                  </a:lnTo>
                  <a:lnTo>
                    <a:pt x="7620" y="20320"/>
                  </a:lnTo>
                  <a:lnTo>
                    <a:pt x="2751171" y="0"/>
                  </a:lnTo>
                  <a:lnTo>
                    <a:pt x="5459242" y="8890"/>
                  </a:lnTo>
                  <a:close/>
                </a:path>
              </a:pathLst>
            </a:custGeom>
            <a:solidFill>
              <a:srgbClr val="FAF3E2"/>
            </a:solidFill>
          </p:spPr>
          <p:txBody>
            <a:bodyPr/>
            <a:lstStyle/>
            <a:p>
              <a:endParaRPr lang="fr-FR"/>
            </a:p>
          </p:txBody>
        </p:sp>
        <p:sp>
          <p:nvSpPr>
            <p:cNvPr id="8" name="Freeform 8"/>
            <p:cNvSpPr/>
            <p:nvPr/>
          </p:nvSpPr>
          <p:spPr>
            <a:xfrm>
              <a:off x="-3810" y="0"/>
              <a:ext cx="5510041" cy="588904"/>
            </a:xfrm>
            <a:custGeom>
              <a:avLst/>
              <a:gdLst/>
              <a:ahLst/>
              <a:cxnLst/>
              <a:rect l="l" t="t" r="r" b="b"/>
              <a:pathLst>
                <a:path w="5510041" h="588904">
                  <a:moveTo>
                    <a:pt x="5475752" y="21590"/>
                  </a:moveTo>
                  <a:cubicBezTo>
                    <a:pt x="5477022" y="34290"/>
                    <a:pt x="5477022" y="44450"/>
                    <a:pt x="5478291" y="52746"/>
                  </a:cubicBezTo>
                  <a:cubicBezTo>
                    <a:pt x="5480832" y="62936"/>
                    <a:pt x="5482102" y="73504"/>
                    <a:pt x="5484641" y="83694"/>
                  </a:cubicBezTo>
                  <a:cubicBezTo>
                    <a:pt x="5484641" y="98414"/>
                    <a:pt x="5497341" y="388648"/>
                    <a:pt x="5503691" y="403367"/>
                  </a:cubicBezTo>
                  <a:cubicBezTo>
                    <a:pt x="5510041" y="425634"/>
                    <a:pt x="5506232" y="448279"/>
                    <a:pt x="5506232" y="470547"/>
                  </a:cubicBezTo>
                  <a:cubicBezTo>
                    <a:pt x="5506232" y="490173"/>
                    <a:pt x="5507502" y="508289"/>
                    <a:pt x="5508772" y="527944"/>
                  </a:cubicBezTo>
                  <a:lnTo>
                    <a:pt x="5508772" y="587634"/>
                  </a:lnTo>
                  <a:cubicBezTo>
                    <a:pt x="5485911" y="587634"/>
                    <a:pt x="5465591" y="588904"/>
                    <a:pt x="5445272" y="587634"/>
                  </a:cubicBezTo>
                  <a:cubicBezTo>
                    <a:pt x="5173578" y="582554"/>
                    <a:pt x="4890886" y="588904"/>
                    <a:pt x="4612477" y="583824"/>
                  </a:cubicBezTo>
                  <a:cubicBezTo>
                    <a:pt x="4445431" y="580014"/>
                    <a:pt x="4282669" y="582554"/>
                    <a:pt x="4115624" y="580014"/>
                  </a:cubicBezTo>
                  <a:lnTo>
                    <a:pt x="3884330" y="576204"/>
                  </a:lnTo>
                  <a:cubicBezTo>
                    <a:pt x="3837215" y="576204"/>
                    <a:pt x="3794383" y="577474"/>
                    <a:pt x="3747267" y="577474"/>
                  </a:cubicBezTo>
                  <a:cubicBezTo>
                    <a:pt x="3627337" y="576204"/>
                    <a:pt x="3297529" y="577474"/>
                    <a:pt x="3177600" y="576204"/>
                  </a:cubicBezTo>
                  <a:cubicBezTo>
                    <a:pt x="3091935" y="574934"/>
                    <a:pt x="1378649" y="583824"/>
                    <a:pt x="1292985" y="582554"/>
                  </a:cubicBezTo>
                  <a:cubicBezTo>
                    <a:pt x="1271569" y="582554"/>
                    <a:pt x="1245870" y="583824"/>
                    <a:pt x="1224454" y="583824"/>
                  </a:cubicBezTo>
                  <a:cubicBezTo>
                    <a:pt x="1173055" y="583824"/>
                    <a:pt x="1125940" y="585094"/>
                    <a:pt x="1074541" y="585094"/>
                  </a:cubicBezTo>
                  <a:cubicBezTo>
                    <a:pt x="946045" y="585094"/>
                    <a:pt x="821831" y="583824"/>
                    <a:pt x="693335" y="582554"/>
                  </a:cubicBezTo>
                  <a:cubicBezTo>
                    <a:pt x="616237" y="581284"/>
                    <a:pt x="539139" y="580014"/>
                    <a:pt x="466325" y="578744"/>
                  </a:cubicBezTo>
                  <a:cubicBezTo>
                    <a:pt x="329262" y="577474"/>
                    <a:pt x="192199" y="576204"/>
                    <a:pt x="50853"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571124"/>
                  </a:moveTo>
                  <a:cubicBezTo>
                    <a:pt x="5487182" y="554614"/>
                    <a:pt x="5488452" y="541914"/>
                    <a:pt x="5488452" y="529214"/>
                  </a:cubicBezTo>
                  <a:cubicBezTo>
                    <a:pt x="5487182" y="506402"/>
                    <a:pt x="5485911" y="486399"/>
                    <a:pt x="5485911" y="464886"/>
                  </a:cubicBezTo>
                  <a:cubicBezTo>
                    <a:pt x="5485911" y="455073"/>
                    <a:pt x="5488452" y="445260"/>
                    <a:pt x="5487182" y="435447"/>
                  </a:cubicBezTo>
                  <a:cubicBezTo>
                    <a:pt x="5487182" y="426389"/>
                    <a:pt x="5485911" y="416954"/>
                    <a:pt x="5484641" y="407896"/>
                  </a:cubicBezTo>
                  <a:cubicBezTo>
                    <a:pt x="5479561" y="393931"/>
                    <a:pt x="5468132" y="104830"/>
                    <a:pt x="5468132" y="90865"/>
                  </a:cubicBezTo>
                  <a:cubicBezTo>
                    <a:pt x="5465591" y="79165"/>
                    <a:pt x="5463052" y="67088"/>
                    <a:pt x="5460511" y="55388"/>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93685" y="553344"/>
                    <a:pt x="153650" y="554614"/>
                    <a:pt x="209332" y="554614"/>
                  </a:cubicBezTo>
                  <a:cubicBezTo>
                    <a:pt x="290713" y="554614"/>
                    <a:pt x="376377" y="552074"/>
                    <a:pt x="457758" y="554614"/>
                  </a:cubicBezTo>
                  <a:cubicBezTo>
                    <a:pt x="590538" y="558424"/>
                    <a:pt x="723317" y="560964"/>
                    <a:pt x="856097" y="559694"/>
                  </a:cubicBezTo>
                  <a:cubicBezTo>
                    <a:pt x="941761" y="558424"/>
                    <a:pt x="1023143" y="560964"/>
                    <a:pt x="1108807" y="560964"/>
                  </a:cubicBezTo>
                  <a:cubicBezTo>
                    <a:pt x="1233020" y="560964"/>
                    <a:pt x="1357233" y="559694"/>
                    <a:pt x="1481447" y="560964"/>
                  </a:cubicBezTo>
                  <a:cubicBezTo>
                    <a:pt x="1665625" y="562234"/>
                    <a:pt x="3687302" y="552074"/>
                    <a:pt x="3875764" y="554614"/>
                  </a:cubicBezTo>
                  <a:cubicBezTo>
                    <a:pt x="3957145" y="555884"/>
                    <a:pt x="4038526" y="557155"/>
                    <a:pt x="4115624" y="557155"/>
                  </a:cubicBezTo>
                  <a:cubicBezTo>
                    <a:pt x="4256970" y="559694"/>
                    <a:pt x="4394033" y="555884"/>
                    <a:pt x="4535379" y="559694"/>
                  </a:cubicBezTo>
                  <a:cubicBezTo>
                    <a:pt x="4651026" y="562234"/>
                    <a:pt x="4766672" y="562234"/>
                    <a:pt x="4882319" y="564774"/>
                  </a:cubicBezTo>
                  <a:cubicBezTo>
                    <a:pt x="5053648" y="568584"/>
                    <a:pt x="5224977" y="571124"/>
                    <a:pt x="5396305" y="572394"/>
                  </a:cubicBezTo>
                  <a:cubicBezTo>
                    <a:pt x="5447811" y="572394"/>
                    <a:pt x="5465591" y="571124"/>
                    <a:pt x="5485911" y="571124"/>
                  </a:cubicBezTo>
                  <a:close/>
                </a:path>
              </a:pathLst>
            </a:custGeom>
            <a:solidFill>
              <a:srgbClr val="FAF3E2"/>
            </a:solidFill>
          </p:spPr>
          <p:txBody>
            <a:bodyPr/>
            <a:lstStyle/>
            <a:p>
              <a:endParaRPr lang="fr-FR"/>
            </a:p>
          </p:txBody>
        </p:sp>
      </p:grpSp>
      <p:grpSp>
        <p:nvGrpSpPr>
          <p:cNvPr id="9" name="Group 9"/>
          <p:cNvGrpSpPr/>
          <p:nvPr/>
        </p:nvGrpSpPr>
        <p:grpSpPr>
          <a:xfrm>
            <a:off x="1028700" y="3154648"/>
            <a:ext cx="16230600" cy="6103652"/>
            <a:chOff x="0" y="0"/>
            <a:chExt cx="5541791" cy="2084037"/>
          </a:xfrm>
        </p:grpSpPr>
        <p:sp>
          <p:nvSpPr>
            <p:cNvPr id="10" name="Freeform 10"/>
            <p:cNvSpPr/>
            <p:nvPr/>
          </p:nvSpPr>
          <p:spPr>
            <a:xfrm>
              <a:off x="38100" y="44450"/>
              <a:ext cx="5504962" cy="2039587"/>
            </a:xfrm>
            <a:custGeom>
              <a:avLst/>
              <a:gdLst/>
              <a:ahLst/>
              <a:cxnLst/>
              <a:rect l="l" t="t" r="r" b="b"/>
              <a:pathLst>
                <a:path w="5504962" h="2039587">
                  <a:moveTo>
                    <a:pt x="2540" y="2009107"/>
                  </a:moveTo>
                  <a:cubicBezTo>
                    <a:pt x="0" y="2017997"/>
                    <a:pt x="5080" y="2024347"/>
                    <a:pt x="34642" y="2025617"/>
                  </a:cubicBezTo>
                  <a:cubicBezTo>
                    <a:pt x="68908" y="2026887"/>
                    <a:pt x="98890" y="2026887"/>
                    <a:pt x="133156" y="2026887"/>
                  </a:cubicBezTo>
                  <a:cubicBezTo>
                    <a:pt x="270219" y="2028157"/>
                    <a:pt x="407282" y="2028157"/>
                    <a:pt x="548628" y="2029427"/>
                  </a:cubicBezTo>
                  <a:cubicBezTo>
                    <a:pt x="625726" y="2030697"/>
                    <a:pt x="702823" y="2031967"/>
                    <a:pt x="775638" y="2033237"/>
                  </a:cubicBezTo>
                  <a:cubicBezTo>
                    <a:pt x="904135" y="2034507"/>
                    <a:pt x="1028348" y="2034507"/>
                    <a:pt x="1156844" y="2035777"/>
                  </a:cubicBezTo>
                  <a:cubicBezTo>
                    <a:pt x="1208243" y="2035777"/>
                    <a:pt x="1255358" y="2035777"/>
                    <a:pt x="1306757" y="2034507"/>
                  </a:cubicBezTo>
                  <a:cubicBezTo>
                    <a:pt x="1328173" y="2034507"/>
                    <a:pt x="1353872" y="2033237"/>
                    <a:pt x="1375288" y="2033237"/>
                  </a:cubicBezTo>
                  <a:cubicBezTo>
                    <a:pt x="1460953" y="2034507"/>
                    <a:pt x="3174239" y="2025617"/>
                    <a:pt x="3259903" y="2026887"/>
                  </a:cubicBezTo>
                  <a:cubicBezTo>
                    <a:pt x="3379833" y="2028157"/>
                    <a:pt x="3709641" y="2028157"/>
                    <a:pt x="3829570" y="2028157"/>
                  </a:cubicBezTo>
                  <a:cubicBezTo>
                    <a:pt x="3876686" y="2028157"/>
                    <a:pt x="3919518" y="2026887"/>
                    <a:pt x="3966633" y="2026887"/>
                  </a:cubicBezTo>
                  <a:lnTo>
                    <a:pt x="4197927" y="2030697"/>
                  </a:lnTo>
                  <a:cubicBezTo>
                    <a:pt x="4364972" y="2033237"/>
                    <a:pt x="4527734" y="2030697"/>
                    <a:pt x="4694780" y="2034507"/>
                  </a:cubicBezTo>
                  <a:cubicBezTo>
                    <a:pt x="4973189" y="2039587"/>
                    <a:pt x="5255881" y="2033237"/>
                    <a:pt x="5440192" y="2038317"/>
                  </a:cubicBezTo>
                  <a:cubicBezTo>
                    <a:pt x="5460512" y="2039587"/>
                    <a:pt x="5480831" y="2038317"/>
                    <a:pt x="5503692" y="2038317"/>
                  </a:cubicBezTo>
                  <a:lnTo>
                    <a:pt x="5503692" y="1978627"/>
                  </a:lnTo>
                  <a:cubicBezTo>
                    <a:pt x="5502422" y="1906087"/>
                    <a:pt x="5501151" y="1832062"/>
                    <a:pt x="5501151" y="1753410"/>
                  </a:cubicBezTo>
                  <a:cubicBezTo>
                    <a:pt x="5501151" y="1662420"/>
                    <a:pt x="5504962" y="1569889"/>
                    <a:pt x="5498612" y="1478899"/>
                  </a:cubicBezTo>
                  <a:cubicBezTo>
                    <a:pt x="5490992" y="1418753"/>
                    <a:pt x="5479562" y="232805"/>
                    <a:pt x="5479562" y="172659"/>
                  </a:cubicBezTo>
                  <a:cubicBezTo>
                    <a:pt x="5477022" y="131020"/>
                    <a:pt x="5475751" y="87838"/>
                    <a:pt x="5473212" y="46199"/>
                  </a:cubicBezTo>
                  <a:cubicBezTo>
                    <a:pt x="5473212" y="33861"/>
                    <a:pt x="5471942" y="21524"/>
                    <a:pt x="5470672" y="6350"/>
                  </a:cubicBezTo>
                  <a:cubicBezTo>
                    <a:pt x="5460512" y="3810"/>
                    <a:pt x="5451622" y="2540"/>
                    <a:pt x="5441462" y="1270"/>
                  </a:cubicBezTo>
                  <a:cubicBezTo>
                    <a:pt x="5433842" y="0"/>
                    <a:pt x="5426222" y="1270"/>
                    <a:pt x="5419872" y="1270"/>
                  </a:cubicBezTo>
                  <a:lnTo>
                    <a:pt x="13226" y="6350"/>
                  </a:lnTo>
                  <a:lnTo>
                    <a:pt x="2540" y="2009107"/>
                  </a:lnTo>
                  <a:close/>
                </a:path>
              </a:pathLst>
            </a:custGeom>
            <a:solidFill>
              <a:srgbClr val="2E2C2B"/>
            </a:solidFill>
          </p:spPr>
          <p:txBody>
            <a:bodyPr/>
            <a:lstStyle/>
            <a:p>
              <a:endParaRPr lang="fr-FR"/>
            </a:p>
          </p:txBody>
        </p:sp>
        <p:sp>
          <p:nvSpPr>
            <p:cNvPr id="11" name="Freeform 11"/>
            <p:cNvSpPr/>
            <p:nvPr/>
          </p:nvSpPr>
          <p:spPr>
            <a:xfrm>
              <a:off x="11430" y="16510"/>
              <a:ext cx="5480832" cy="2029427"/>
            </a:xfrm>
            <a:custGeom>
              <a:avLst/>
              <a:gdLst/>
              <a:ahLst/>
              <a:cxnLst/>
              <a:rect l="l" t="t" r="r" b="b"/>
              <a:pathLst>
                <a:path w="5480832" h="2029427">
                  <a:moveTo>
                    <a:pt x="5480832" y="2029427"/>
                  </a:moveTo>
                  <a:lnTo>
                    <a:pt x="0" y="2021807"/>
                  </a:lnTo>
                  <a:lnTo>
                    <a:pt x="0" y="718777"/>
                  </a:lnTo>
                  <a:lnTo>
                    <a:pt x="7620" y="20320"/>
                  </a:lnTo>
                  <a:lnTo>
                    <a:pt x="2751171" y="0"/>
                  </a:lnTo>
                  <a:lnTo>
                    <a:pt x="5459242" y="8890"/>
                  </a:lnTo>
                  <a:close/>
                </a:path>
              </a:pathLst>
            </a:custGeom>
            <a:solidFill>
              <a:srgbClr val="FAF3E2"/>
            </a:solidFill>
          </p:spPr>
          <p:txBody>
            <a:bodyPr/>
            <a:lstStyle/>
            <a:p>
              <a:endParaRPr lang="fr-FR"/>
            </a:p>
          </p:txBody>
        </p:sp>
        <p:sp>
          <p:nvSpPr>
            <p:cNvPr id="12" name="Freeform 12"/>
            <p:cNvSpPr/>
            <p:nvPr/>
          </p:nvSpPr>
          <p:spPr>
            <a:xfrm>
              <a:off x="-3810" y="0"/>
              <a:ext cx="5510041" cy="2056097"/>
            </a:xfrm>
            <a:custGeom>
              <a:avLst/>
              <a:gdLst/>
              <a:ahLst/>
              <a:cxnLst/>
              <a:rect l="l" t="t" r="r" b="b"/>
              <a:pathLst>
                <a:path w="5510041" h="2056097">
                  <a:moveTo>
                    <a:pt x="5475752" y="21590"/>
                  </a:moveTo>
                  <a:cubicBezTo>
                    <a:pt x="5477022" y="34290"/>
                    <a:pt x="5477022" y="44450"/>
                    <a:pt x="5478291" y="55178"/>
                  </a:cubicBezTo>
                  <a:cubicBezTo>
                    <a:pt x="5480832" y="96818"/>
                    <a:pt x="5482102" y="139999"/>
                    <a:pt x="5484641" y="181638"/>
                  </a:cubicBezTo>
                  <a:cubicBezTo>
                    <a:pt x="5484641" y="241784"/>
                    <a:pt x="5497341" y="1427733"/>
                    <a:pt x="5503691" y="1487878"/>
                  </a:cubicBezTo>
                  <a:cubicBezTo>
                    <a:pt x="5510041" y="1578868"/>
                    <a:pt x="5506232" y="1671400"/>
                    <a:pt x="5506232" y="1762389"/>
                  </a:cubicBezTo>
                  <a:cubicBezTo>
                    <a:pt x="5506232" y="1842583"/>
                    <a:pt x="5507502" y="1916609"/>
                    <a:pt x="5508772" y="1995137"/>
                  </a:cubicBezTo>
                  <a:lnTo>
                    <a:pt x="5508772" y="2054827"/>
                  </a:lnTo>
                  <a:cubicBezTo>
                    <a:pt x="5485911" y="2054827"/>
                    <a:pt x="5465591" y="2056097"/>
                    <a:pt x="5445272" y="2054827"/>
                  </a:cubicBezTo>
                  <a:cubicBezTo>
                    <a:pt x="5173578" y="2049747"/>
                    <a:pt x="4890886" y="2056097"/>
                    <a:pt x="4612477" y="2051017"/>
                  </a:cubicBezTo>
                  <a:cubicBezTo>
                    <a:pt x="4445431" y="2047207"/>
                    <a:pt x="4282669" y="2049747"/>
                    <a:pt x="4115624" y="2047207"/>
                  </a:cubicBezTo>
                  <a:lnTo>
                    <a:pt x="3884330" y="2043397"/>
                  </a:lnTo>
                  <a:cubicBezTo>
                    <a:pt x="3837215" y="2043397"/>
                    <a:pt x="3794383" y="2044667"/>
                    <a:pt x="3747267" y="2044667"/>
                  </a:cubicBezTo>
                  <a:cubicBezTo>
                    <a:pt x="3627337" y="2043397"/>
                    <a:pt x="3297529" y="2044667"/>
                    <a:pt x="3177600" y="2043397"/>
                  </a:cubicBezTo>
                  <a:cubicBezTo>
                    <a:pt x="3091935" y="2042127"/>
                    <a:pt x="1378649" y="2051017"/>
                    <a:pt x="1292985" y="2049747"/>
                  </a:cubicBezTo>
                  <a:cubicBezTo>
                    <a:pt x="1271569" y="2049747"/>
                    <a:pt x="1245870" y="2051017"/>
                    <a:pt x="1224454" y="2051017"/>
                  </a:cubicBezTo>
                  <a:cubicBezTo>
                    <a:pt x="1173055" y="2051017"/>
                    <a:pt x="1125940" y="2052287"/>
                    <a:pt x="1074541" y="2052287"/>
                  </a:cubicBezTo>
                  <a:cubicBezTo>
                    <a:pt x="946045" y="2052287"/>
                    <a:pt x="821831" y="2051017"/>
                    <a:pt x="693335" y="2049747"/>
                  </a:cubicBezTo>
                  <a:cubicBezTo>
                    <a:pt x="616237" y="2048477"/>
                    <a:pt x="539139" y="2047207"/>
                    <a:pt x="466325" y="2045937"/>
                  </a:cubicBezTo>
                  <a:cubicBezTo>
                    <a:pt x="329262" y="2044667"/>
                    <a:pt x="192199" y="2043397"/>
                    <a:pt x="50853" y="2043397"/>
                  </a:cubicBezTo>
                  <a:cubicBezTo>
                    <a:pt x="38100" y="2043397"/>
                    <a:pt x="29210" y="2043397"/>
                    <a:pt x="19050" y="2042127"/>
                  </a:cubicBezTo>
                  <a:cubicBezTo>
                    <a:pt x="10160" y="2040857"/>
                    <a:pt x="5080" y="2034507"/>
                    <a:pt x="7620" y="2025617"/>
                  </a:cubicBezTo>
                  <a:cubicBezTo>
                    <a:pt x="16510" y="1993719"/>
                    <a:pt x="12700" y="1955164"/>
                    <a:pt x="11430" y="1915067"/>
                  </a:cubicBezTo>
                  <a:cubicBezTo>
                    <a:pt x="10160" y="1833330"/>
                    <a:pt x="6350" y="1753136"/>
                    <a:pt x="7620" y="1671400"/>
                  </a:cubicBezTo>
                  <a:cubicBezTo>
                    <a:pt x="5080" y="1569615"/>
                    <a:pt x="0" y="309641"/>
                    <a:pt x="7620" y="206314"/>
                  </a:cubicBezTo>
                  <a:cubicBezTo>
                    <a:pt x="8890" y="186265"/>
                    <a:pt x="7620" y="164674"/>
                    <a:pt x="8890" y="144626"/>
                  </a:cubicBezTo>
                  <a:cubicBezTo>
                    <a:pt x="10160" y="112240"/>
                    <a:pt x="12700" y="76769"/>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038317"/>
                  </a:moveTo>
                  <a:cubicBezTo>
                    <a:pt x="5487182" y="2021807"/>
                    <a:pt x="5488452" y="2009107"/>
                    <a:pt x="5488452" y="1996407"/>
                  </a:cubicBezTo>
                  <a:cubicBezTo>
                    <a:pt x="5487182" y="1908898"/>
                    <a:pt x="5485911" y="1827162"/>
                    <a:pt x="5485911" y="1739256"/>
                  </a:cubicBezTo>
                  <a:cubicBezTo>
                    <a:pt x="5485911" y="1699159"/>
                    <a:pt x="5488452" y="1659062"/>
                    <a:pt x="5487182" y="1618965"/>
                  </a:cubicBezTo>
                  <a:cubicBezTo>
                    <a:pt x="5487182" y="1581952"/>
                    <a:pt x="5485911" y="1543398"/>
                    <a:pt x="5484641" y="1506385"/>
                  </a:cubicBezTo>
                  <a:cubicBezTo>
                    <a:pt x="5479561" y="1449324"/>
                    <a:pt x="5468132" y="268001"/>
                    <a:pt x="5468132" y="210940"/>
                  </a:cubicBezTo>
                  <a:cubicBezTo>
                    <a:pt x="5465591" y="163132"/>
                    <a:pt x="5463052" y="113782"/>
                    <a:pt x="5460511" y="65974"/>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3636"/>
                    <a:pt x="33020" y="72143"/>
                  </a:cubicBezTo>
                  <a:cubicBezTo>
                    <a:pt x="31750" y="99902"/>
                    <a:pt x="31750" y="127662"/>
                    <a:pt x="30480" y="155421"/>
                  </a:cubicBezTo>
                  <a:cubicBezTo>
                    <a:pt x="29210" y="201687"/>
                    <a:pt x="26670" y="246411"/>
                    <a:pt x="25400" y="292677"/>
                  </a:cubicBezTo>
                  <a:cubicBezTo>
                    <a:pt x="20320" y="342027"/>
                    <a:pt x="26670" y="1548024"/>
                    <a:pt x="29210" y="1597374"/>
                  </a:cubicBezTo>
                  <a:cubicBezTo>
                    <a:pt x="29210" y="1649809"/>
                    <a:pt x="29210" y="1703786"/>
                    <a:pt x="30480" y="1756221"/>
                  </a:cubicBezTo>
                  <a:cubicBezTo>
                    <a:pt x="30480" y="1794775"/>
                    <a:pt x="33020" y="1833330"/>
                    <a:pt x="33020" y="1871885"/>
                  </a:cubicBezTo>
                  <a:cubicBezTo>
                    <a:pt x="33020" y="1913524"/>
                    <a:pt x="33020" y="1955164"/>
                    <a:pt x="31750" y="1996407"/>
                  </a:cubicBezTo>
                  <a:lnTo>
                    <a:pt x="31750" y="2006567"/>
                  </a:lnTo>
                  <a:cubicBezTo>
                    <a:pt x="31750" y="2016727"/>
                    <a:pt x="35560" y="2020537"/>
                    <a:pt x="44450" y="2020537"/>
                  </a:cubicBezTo>
                  <a:cubicBezTo>
                    <a:pt x="93685" y="2020537"/>
                    <a:pt x="153650" y="2021807"/>
                    <a:pt x="209332" y="2021807"/>
                  </a:cubicBezTo>
                  <a:cubicBezTo>
                    <a:pt x="290713" y="2021807"/>
                    <a:pt x="376377" y="2019267"/>
                    <a:pt x="457758" y="2021807"/>
                  </a:cubicBezTo>
                  <a:cubicBezTo>
                    <a:pt x="590538" y="2025617"/>
                    <a:pt x="723317" y="2028157"/>
                    <a:pt x="856097" y="2026887"/>
                  </a:cubicBezTo>
                  <a:cubicBezTo>
                    <a:pt x="941761" y="2025617"/>
                    <a:pt x="1023143" y="2028157"/>
                    <a:pt x="1108807" y="2028157"/>
                  </a:cubicBezTo>
                  <a:cubicBezTo>
                    <a:pt x="1233020" y="2028157"/>
                    <a:pt x="1357233" y="2026887"/>
                    <a:pt x="1481447" y="2028157"/>
                  </a:cubicBezTo>
                  <a:cubicBezTo>
                    <a:pt x="1665625" y="2029427"/>
                    <a:pt x="3687302" y="2019267"/>
                    <a:pt x="3875764" y="2021807"/>
                  </a:cubicBezTo>
                  <a:cubicBezTo>
                    <a:pt x="3957145" y="2023077"/>
                    <a:pt x="4038526" y="2024347"/>
                    <a:pt x="4115624" y="2024347"/>
                  </a:cubicBezTo>
                  <a:cubicBezTo>
                    <a:pt x="4256970" y="2026887"/>
                    <a:pt x="4394033" y="2023077"/>
                    <a:pt x="4535379" y="2026887"/>
                  </a:cubicBezTo>
                  <a:cubicBezTo>
                    <a:pt x="4651026" y="2029427"/>
                    <a:pt x="4766672" y="2029427"/>
                    <a:pt x="4882319" y="2031967"/>
                  </a:cubicBezTo>
                  <a:cubicBezTo>
                    <a:pt x="5053648" y="2035777"/>
                    <a:pt x="5224977" y="2038317"/>
                    <a:pt x="5396305" y="2039587"/>
                  </a:cubicBezTo>
                  <a:cubicBezTo>
                    <a:pt x="5447811" y="2039587"/>
                    <a:pt x="5465591" y="2038317"/>
                    <a:pt x="5485911" y="2038317"/>
                  </a:cubicBezTo>
                  <a:close/>
                </a:path>
              </a:pathLst>
            </a:custGeom>
            <a:solidFill>
              <a:srgbClr val="FAF3E2"/>
            </a:solidFill>
          </p:spPr>
          <p:txBody>
            <a:bodyPr/>
            <a:lstStyle/>
            <a:p>
              <a:endParaRPr lang="fr-FR"/>
            </a:p>
          </p:txBody>
        </p:sp>
      </p:grpSp>
      <p:sp>
        <p:nvSpPr>
          <p:cNvPr id="13" name="TextBox 13"/>
          <p:cNvSpPr txBox="1"/>
          <p:nvPr/>
        </p:nvSpPr>
        <p:spPr>
          <a:xfrm>
            <a:off x="1397783" y="3284832"/>
            <a:ext cx="15492434" cy="5770811"/>
          </a:xfrm>
          <a:prstGeom prst="rect">
            <a:avLst/>
          </a:prstGeom>
        </p:spPr>
        <p:txBody>
          <a:bodyPr lIns="0" tIns="0" rIns="0" bIns="0" rtlCol="0" anchor="t">
            <a:spAutoFit/>
          </a:bodyPr>
          <a:lstStyle/>
          <a:p>
            <a:pPr>
              <a:lnSpc>
                <a:spcPts val="4509"/>
              </a:lnSpc>
            </a:pPr>
            <a:r>
              <a:rPr lang="fr-FR" sz="4099" dirty="0">
                <a:solidFill>
                  <a:srgbClr val="404040"/>
                </a:solidFill>
                <a:latin typeface="Bubblebody Neue"/>
              </a:rPr>
              <a:t>Louis 9 est un roi très pieux. Il consacre beaucoup de temps à la prière, fait construire des édifices religieux comme la Sainte Chapelle et vient en aide aux malades et aux pauvres. </a:t>
            </a:r>
          </a:p>
          <a:p>
            <a:pPr algn="l">
              <a:lnSpc>
                <a:spcPts val="4509"/>
              </a:lnSpc>
            </a:pPr>
            <a:endParaRPr lang="fr-FR" sz="4099" dirty="0">
              <a:solidFill>
                <a:srgbClr val="404040"/>
              </a:solidFill>
              <a:latin typeface="Bubblebody Neue"/>
            </a:endParaRPr>
          </a:p>
          <a:p>
            <a:pPr algn="l">
              <a:lnSpc>
                <a:spcPts val="4509"/>
              </a:lnSpc>
            </a:pPr>
            <a:r>
              <a:rPr lang="fr-FR" sz="4099" dirty="0">
                <a:solidFill>
                  <a:srgbClr val="404040"/>
                </a:solidFill>
                <a:latin typeface="Bubblebody Neue"/>
              </a:rPr>
              <a:t>Il participe à deux croisades (7 et 8) pour tenter de reprendre la ville de Jérusalem aux musulmans.</a:t>
            </a:r>
          </a:p>
          <a:p>
            <a:pPr algn="l">
              <a:lnSpc>
                <a:spcPts val="4509"/>
              </a:lnSpc>
            </a:pPr>
            <a:endParaRPr lang="fr-FR" sz="4099" dirty="0">
              <a:solidFill>
                <a:srgbClr val="404040"/>
              </a:solidFill>
              <a:latin typeface="Bubblebody Neue"/>
              <a:sym typeface="Bubblebody Neue"/>
            </a:endParaRPr>
          </a:p>
          <a:p>
            <a:pPr algn="l">
              <a:lnSpc>
                <a:spcPts val="4509"/>
              </a:lnSpc>
            </a:pPr>
            <a:r>
              <a:rPr lang="fr-FR" sz="4099" dirty="0">
                <a:solidFill>
                  <a:srgbClr val="404040"/>
                </a:solidFill>
                <a:latin typeface="Bubblebody Neue"/>
                <a:sym typeface="Bubblebody Neue"/>
              </a:rPr>
              <a:t>Il meurt durant la 8</a:t>
            </a:r>
            <a:r>
              <a:rPr lang="fr-FR" sz="4099" baseline="30000" dirty="0">
                <a:solidFill>
                  <a:srgbClr val="404040"/>
                </a:solidFill>
                <a:latin typeface="Bubblebody Neue"/>
                <a:sym typeface="Bubblebody Neue"/>
              </a:rPr>
              <a:t>ème</a:t>
            </a:r>
            <a:r>
              <a:rPr lang="fr-FR" sz="4099" dirty="0">
                <a:solidFill>
                  <a:srgbClr val="404040"/>
                </a:solidFill>
                <a:latin typeface="Bubblebody Neue"/>
                <a:sym typeface="Bubblebody Neue"/>
              </a:rPr>
              <a:t> croisade en 1270. </a:t>
            </a:r>
          </a:p>
          <a:p>
            <a:pPr algn="l">
              <a:lnSpc>
                <a:spcPts val="4509"/>
              </a:lnSpc>
            </a:pPr>
            <a:r>
              <a:rPr lang="fr-FR" sz="4099" dirty="0">
                <a:solidFill>
                  <a:srgbClr val="404040"/>
                </a:solidFill>
                <a:latin typeface="Bubblebody Neue"/>
                <a:sym typeface="Bubblebody Neue"/>
              </a:rPr>
              <a:t>L’église catholique le canonise après sa mort. Il devient alors Saint Louis.</a:t>
            </a:r>
            <a:endParaRPr lang="en-US" sz="4099" dirty="0">
              <a:solidFill>
                <a:srgbClr val="404040"/>
              </a:solidFill>
              <a:latin typeface="Bubblebody Neue"/>
              <a:sym typeface="Bubblebody Neue"/>
            </a:endParaRPr>
          </a:p>
        </p:txBody>
      </p:sp>
      <p:sp>
        <p:nvSpPr>
          <p:cNvPr id="14" name="Freeform 14"/>
          <p:cNvSpPr/>
          <p:nvPr/>
        </p:nvSpPr>
        <p:spPr>
          <a:xfrm flipH="1">
            <a:off x="-847684" y="6684642"/>
            <a:ext cx="3752768" cy="3887047"/>
          </a:xfrm>
          <a:custGeom>
            <a:avLst/>
            <a:gdLst/>
            <a:ahLst/>
            <a:cxnLst/>
            <a:rect l="l" t="t" r="r" b="b"/>
            <a:pathLst>
              <a:path w="3752768" h="3887047">
                <a:moveTo>
                  <a:pt x="3752768" y="0"/>
                </a:moveTo>
                <a:lnTo>
                  <a:pt x="0" y="0"/>
                </a:lnTo>
                <a:lnTo>
                  <a:pt x="0" y="3887047"/>
                </a:lnTo>
                <a:lnTo>
                  <a:pt x="3752768" y="3887047"/>
                </a:lnTo>
                <a:lnTo>
                  <a:pt x="3752768"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5" name="Freeform 15"/>
          <p:cNvSpPr/>
          <p:nvPr/>
        </p:nvSpPr>
        <p:spPr>
          <a:xfrm rot="1009037">
            <a:off x="16340143" y="6972236"/>
            <a:ext cx="2669298" cy="3873651"/>
          </a:xfrm>
          <a:custGeom>
            <a:avLst/>
            <a:gdLst/>
            <a:ahLst/>
            <a:cxnLst/>
            <a:rect l="l" t="t" r="r" b="b"/>
            <a:pathLst>
              <a:path w="2669298" h="3873651">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1661249" y="1208096"/>
            <a:ext cx="14965502" cy="1177924"/>
          </a:xfrm>
          <a:prstGeom prst="rect">
            <a:avLst/>
          </a:prstGeom>
        </p:spPr>
        <p:txBody>
          <a:bodyPr lIns="0" tIns="0" rIns="0" bIns="0" rtlCol="0" anchor="t">
            <a:spAutoFit/>
          </a:bodyPr>
          <a:lstStyle/>
          <a:p>
            <a:pPr marL="0" lvl="0" indent="0" algn="ctr">
              <a:lnSpc>
                <a:spcPts val="9100"/>
              </a:lnSpc>
            </a:pPr>
            <a:r>
              <a:rPr lang="en-US" sz="6500">
                <a:solidFill>
                  <a:srgbClr val="D6583C"/>
                </a:solidFill>
                <a:latin typeface="Brasika"/>
                <a:ea typeface="Brasika"/>
                <a:cs typeface="Brasika"/>
                <a:sym typeface="Brasika"/>
              </a:rPr>
              <a:t>Qu'avons-nous appris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TotalTime>
  <Words>550</Words>
  <Application>Microsoft Macintosh PowerPoint</Application>
  <PresentationFormat>Personnalisé</PresentationFormat>
  <Paragraphs>50</Paragraphs>
  <Slides>9</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9</vt:i4>
      </vt:variant>
    </vt:vector>
  </HeadingPairs>
  <TitlesOfParts>
    <vt:vector size="18" baseType="lpstr">
      <vt:lpstr>Bubblebody Neue</vt:lpstr>
      <vt:lpstr>DM Sans Bold</vt:lpstr>
      <vt:lpstr>Arial</vt:lpstr>
      <vt:lpstr>Brasika</vt:lpstr>
      <vt:lpstr>Open Sans</vt:lpstr>
      <vt:lpstr>Calibri</vt:lpstr>
      <vt:lpstr>EFCO Brookshire</vt:lpstr>
      <vt:lpstr>Glass Antiqua</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Copie de Histoire Et avant la France</dc:title>
  <cp:lastModifiedBy>Mallory Monhard</cp:lastModifiedBy>
  <cp:revision>6</cp:revision>
  <dcterms:created xsi:type="dcterms:W3CDTF">2006-08-16T00:00:00Z</dcterms:created>
  <dcterms:modified xsi:type="dcterms:W3CDTF">2025-11-01T06:40:18Z</dcterms:modified>
  <dc:identifier>DAGvvk14VKs</dc:identifier>
</cp:coreProperties>
</file>