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ubblebody Neue" charset="1" panose="00000500000000000000"/>
      <p:regular r:id="rId16"/>
    </p:embeddedFont>
    <p:embeddedFont>
      <p:font typeface="Brasika" charset="1" panose="00000000000000000000"/>
      <p:regular r:id="rId17"/>
    </p:embeddedFont>
    <p:embeddedFont>
      <p:font typeface="DM Sans Bold" charset="1" panose="00000000000000000000"/>
      <p:regular r:id="rId18"/>
    </p:embeddedFont>
    <p:embeddedFont>
      <p:font typeface="DM Sans" charset="1" panose="00000000000000000000"/>
      <p:regular r:id="rId19"/>
    </p:embeddedFont>
    <p:embeddedFont>
      <p:font typeface="Open Sans Bold" charset="1" panose="020B0806030504020204"/>
      <p:regular r:id="rId20"/>
    </p:embeddedFont>
    <p:embeddedFont>
      <p:font typeface="Open Sans" charset="1" panose="020B060603050402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3.png" Type="http://schemas.openxmlformats.org/officeDocument/2006/relationships/image"/><Relationship Id="rId9" Target="../media/image2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2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825947"/>
            <a:ext cx="9604702" cy="1698879"/>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Et avant la France</a:t>
            </a:r>
          </a:p>
        </p:txBody>
      </p:sp>
      <p:sp>
        <p:nvSpPr>
          <p:cNvPr name="TextBox 12" id="12"/>
          <p:cNvSpPr txBox="true"/>
          <p:nvPr/>
        </p:nvSpPr>
        <p:spPr>
          <a:xfrm rot="0">
            <a:off x="5718510" y="4905578"/>
            <a:ext cx="6850980" cy="2299960"/>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Qui est Clovis roi des Francs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5997528" y="2239715"/>
            <a:ext cx="1522760" cy="1248663"/>
          </a:xfrm>
          <a:custGeom>
            <a:avLst/>
            <a:gdLst/>
            <a:ahLst/>
            <a:cxnLst/>
            <a:rect r="r" b="b" t="t" l="l"/>
            <a:pathLst>
              <a:path h="1248663" w="1522760">
                <a:moveTo>
                  <a:pt x="0" y="0"/>
                </a:moveTo>
                <a:lnTo>
                  <a:pt x="1522760" y="0"/>
                </a:lnTo>
                <a:lnTo>
                  <a:pt x="1522760" y="1248663"/>
                </a:lnTo>
                <a:lnTo>
                  <a:pt x="0" y="12486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4410176" y="3533309"/>
            <a:ext cx="2564261" cy="2591982"/>
          </a:xfrm>
          <a:custGeom>
            <a:avLst/>
            <a:gdLst/>
            <a:ahLst/>
            <a:cxnLst/>
            <a:rect r="r" b="b" t="t" l="l"/>
            <a:pathLst>
              <a:path h="2591982" w="2564261">
                <a:moveTo>
                  <a:pt x="0" y="0"/>
                </a:moveTo>
                <a:lnTo>
                  <a:pt x="2564261" y="0"/>
                </a:lnTo>
                <a:lnTo>
                  <a:pt x="2564261" y="2591983"/>
                </a:lnTo>
                <a:lnTo>
                  <a:pt x="0" y="2591983"/>
                </a:lnTo>
                <a:lnTo>
                  <a:pt x="0" y="0"/>
                </a:lnTo>
                <a:close/>
              </a:path>
            </a:pathLst>
          </a:custGeom>
          <a:blipFill>
            <a:blip r:embed="rId8"/>
            <a:stretch>
              <a:fillRect l="0" t="0" r="0" b="0"/>
            </a:stretch>
          </a:blipFill>
        </p:spPr>
      </p:sp>
      <p:sp>
        <p:nvSpPr>
          <p:cNvPr name="TextBox 16" id="16"/>
          <p:cNvSpPr txBox="true"/>
          <p:nvPr/>
        </p:nvSpPr>
        <p:spPr>
          <a:xfrm rot="0">
            <a:off x="1353119" y="4677181"/>
            <a:ext cx="5422828"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Qui est Clovis?</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 Que parvient-il à faire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Avec qui se marie-t-il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8" id="18"/>
          <p:cNvSpPr txBox="true"/>
          <p:nvPr/>
        </p:nvSpPr>
        <p:spPr>
          <a:xfrm rot="0">
            <a:off x="7149855" y="3780130"/>
            <a:ext cx="6886413" cy="6204176"/>
          </a:xfrm>
          <a:prstGeom prst="rect">
            <a:avLst/>
          </a:prstGeom>
        </p:spPr>
        <p:txBody>
          <a:bodyPr anchor="t" rtlCol="false" tIns="0" lIns="0" bIns="0" rIns="0">
            <a:spAutoFit/>
          </a:bodyPr>
          <a:lstStyle/>
          <a:p>
            <a:pPr algn="l">
              <a:lnSpc>
                <a:spcPts val="3699"/>
              </a:lnSpc>
            </a:pPr>
            <a:r>
              <a:rPr lang="en-US" sz="3363" b="true">
                <a:solidFill>
                  <a:srgbClr val="000000"/>
                </a:solidFill>
                <a:latin typeface="DM Sans Bold"/>
                <a:ea typeface="DM Sans Bold"/>
                <a:cs typeface="DM Sans Bold"/>
                <a:sym typeface="DM Sans Bold"/>
              </a:rPr>
              <a:t>Clovis</a:t>
            </a:r>
          </a:p>
          <a:p>
            <a:pPr algn="l">
              <a:lnSpc>
                <a:spcPts val="3699"/>
              </a:lnSpc>
              <a:spcBef>
                <a:spcPct val="0"/>
              </a:spcBef>
            </a:pPr>
            <a:r>
              <a:rPr lang="en-US" sz="3363">
                <a:solidFill>
                  <a:srgbClr val="000000"/>
                </a:solidFill>
                <a:latin typeface="DM Sans"/>
                <a:ea typeface="DM Sans"/>
                <a:cs typeface="DM Sans"/>
                <a:sym typeface="DM Sans"/>
              </a:rPr>
              <a:t>Clovis est né en 465 et est le fils du roi des Francs Saliens Childéric Ier. En 481, Clovis hérite de son père. </a:t>
            </a:r>
          </a:p>
          <a:p>
            <a:pPr algn="l">
              <a:lnSpc>
                <a:spcPts val="3479"/>
              </a:lnSpc>
              <a:spcBef>
                <a:spcPct val="0"/>
              </a:spcBef>
            </a:pPr>
            <a:r>
              <a:rPr lang="en-US" sz="3163">
                <a:solidFill>
                  <a:srgbClr val="000000"/>
                </a:solidFill>
                <a:latin typeface="DM Sans"/>
                <a:ea typeface="DM Sans"/>
                <a:cs typeface="DM Sans"/>
                <a:sym typeface="DM Sans"/>
              </a:rPr>
              <a:t>En usant de la diplomatie mais aussi d'assassinats, il parvient à s'imposer aux autres chefs francs. Ayant uni les Francs, Clovis commence l'agrandissement du royaume franc. </a:t>
            </a:r>
          </a:p>
          <a:p>
            <a:pPr algn="l">
              <a:lnSpc>
                <a:spcPts val="3699"/>
              </a:lnSpc>
              <a:spcBef>
                <a:spcPct val="0"/>
              </a:spcBef>
            </a:pPr>
            <a:r>
              <a:rPr lang="en-US" sz="3363">
                <a:solidFill>
                  <a:srgbClr val="000000"/>
                </a:solidFill>
                <a:latin typeface="DM Sans"/>
                <a:ea typeface="DM Sans"/>
                <a:cs typeface="DM Sans"/>
                <a:sym typeface="DM Sans"/>
              </a:rPr>
              <a:t>Il se marie en 493 avec Clotilde, une princesse Burgonde.</a:t>
            </a:r>
          </a:p>
          <a:p>
            <a:pPr algn="l">
              <a:lnSpc>
                <a:spcPts val="4139"/>
              </a:lnSpc>
              <a:spcBef>
                <a:spcPct val="0"/>
              </a:spcBef>
            </a:pPr>
          </a:p>
          <a:p>
            <a:pPr algn="l">
              <a:lnSpc>
                <a:spcPts val="1839"/>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750040" y="5153025"/>
            <a:ext cx="6673121" cy="2524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Cite les royaumes et états présents sur notre territoire au début du règne de Clovis ?</a:t>
            </a:r>
          </a:p>
        </p:txBody>
      </p:sp>
      <p:sp>
        <p:nvSpPr>
          <p:cNvPr name="TextBox 16" id="16"/>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grpSp>
        <p:nvGrpSpPr>
          <p:cNvPr name="Group 17" id="17"/>
          <p:cNvGrpSpPr/>
          <p:nvPr/>
        </p:nvGrpSpPr>
        <p:grpSpPr>
          <a:xfrm rot="0">
            <a:off x="10049947" y="3384732"/>
            <a:ext cx="6262957" cy="5873568"/>
            <a:chOff x="0" y="0"/>
            <a:chExt cx="8350610" cy="7831424"/>
          </a:xfrm>
        </p:grpSpPr>
        <p:sp>
          <p:nvSpPr>
            <p:cNvPr name="Freeform 18" id="18"/>
            <p:cNvSpPr/>
            <p:nvPr/>
          </p:nvSpPr>
          <p:spPr>
            <a:xfrm flipH="false" flipV="false" rot="0">
              <a:off x="0" y="0"/>
              <a:ext cx="8350610" cy="7831424"/>
            </a:xfrm>
            <a:custGeom>
              <a:avLst/>
              <a:gdLst/>
              <a:ahLst/>
              <a:cxnLst/>
              <a:rect r="r" b="b" t="t" l="l"/>
              <a:pathLst>
                <a:path h="7831424" w="8350610">
                  <a:moveTo>
                    <a:pt x="0" y="0"/>
                  </a:moveTo>
                  <a:lnTo>
                    <a:pt x="8350610" y="0"/>
                  </a:lnTo>
                  <a:lnTo>
                    <a:pt x="8350610" y="7831424"/>
                  </a:lnTo>
                  <a:lnTo>
                    <a:pt x="0" y="7831424"/>
                  </a:lnTo>
                  <a:lnTo>
                    <a:pt x="0" y="0"/>
                  </a:lnTo>
                  <a:close/>
                </a:path>
              </a:pathLst>
            </a:custGeom>
            <a:blipFill>
              <a:blip r:embed="rId8"/>
              <a:stretch>
                <a:fillRect l="0" t="0" r="-661" b="-18601"/>
              </a:stretch>
            </a:blipFill>
          </p:spPr>
        </p:sp>
        <p:sp>
          <p:nvSpPr>
            <p:cNvPr name="TextBox 19" id="19"/>
            <p:cNvSpPr txBox="true"/>
            <p:nvPr/>
          </p:nvSpPr>
          <p:spPr>
            <a:xfrm rot="0">
              <a:off x="1900476" y="2382578"/>
              <a:ext cx="3195712" cy="1389591"/>
            </a:xfrm>
            <a:prstGeom prst="rect">
              <a:avLst/>
            </a:prstGeom>
          </p:spPr>
          <p:txBody>
            <a:bodyPr anchor="t" rtlCol="false" tIns="0" lIns="0" bIns="0" rIns="0">
              <a:spAutoFit/>
            </a:bodyPr>
            <a:lstStyle/>
            <a:p>
              <a:pPr algn="ctr">
                <a:lnSpc>
                  <a:spcPts val="2800"/>
                </a:lnSpc>
              </a:pPr>
              <a:r>
                <a:rPr lang="en-US" sz="2000" b="true">
                  <a:solidFill>
                    <a:srgbClr val="000000"/>
                  </a:solidFill>
                  <a:latin typeface="Open Sans Bold"/>
                  <a:ea typeface="Open Sans Bold"/>
                  <a:cs typeface="Open Sans Bold"/>
                  <a:sym typeface="Open Sans Bold"/>
                </a:rPr>
                <a:t>Etat romain (royaume de Syagrius)</a:t>
              </a:r>
            </a:p>
          </p:txBody>
        </p:sp>
        <p:sp>
          <p:nvSpPr>
            <p:cNvPr name="TextBox 20" id="20"/>
            <p:cNvSpPr txBox="true"/>
            <p:nvPr/>
          </p:nvSpPr>
          <p:spPr>
            <a:xfrm rot="0">
              <a:off x="4288483" y="984191"/>
              <a:ext cx="3195712" cy="919691"/>
            </a:xfrm>
            <a:prstGeom prst="rect">
              <a:avLst/>
            </a:prstGeom>
          </p:spPr>
          <p:txBody>
            <a:bodyPr anchor="t" rtlCol="false" tIns="0" lIns="0" bIns="0" rIns="0">
              <a:spAutoFit/>
            </a:bodyPr>
            <a:lstStyle/>
            <a:p>
              <a:pPr algn="ctr">
                <a:lnSpc>
                  <a:spcPts val="2800"/>
                </a:lnSpc>
              </a:pPr>
              <a:r>
                <a:rPr lang="en-US" sz="2000" b="true">
                  <a:solidFill>
                    <a:srgbClr val="000000"/>
                  </a:solidFill>
                  <a:latin typeface="Open Sans Bold"/>
                  <a:ea typeface="Open Sans Bold"/>
                  <a:cs typeface="Open Sans Bold"/>
                  <a:sym typeface="Open Sans Bold"/>
                </a:rPr>
                <a:t>Royaume des Francs</a:t>
              </a:r>
            </a:p>
          </p:txBody>
        </p:sp>
        <p:sp>
          <p:nvSpPr>
            <p:cNvPr name="TextBox 21" id="21"/>
            <p:cNvSpPr txBox="true"/>
            <p:nvPr/>
          </p:nvSpPr>
          <p:spPr>
            <a:xfrm rot="0">
              <a:off x="4745925" y="2852478"/>
              <a:ext cx="3195712" cy="919691"/>
            </a:xfrm>
            <a:prstGeom prst="rect">
              <a:avLst/>
            </a:prstGeom>
          </p:spPr>
          <p:txBody>
            <a:bodyPr anchor="t" rtlCol="false" tIns="0" lIns="0" bIns="0" rIns="0">
              <a:spAutoFit/>
            </a:bodyPr>
            <a:lstStyle/>
            <a:p>
              <a:pPr algn="ctr">
                <a:lnSpc>
                  <a:spcPts val="2800"/>
                </a:lnSpc>
              </a:pPr>
              <a:r>
                <a:rPr lang="en-US" sz="2000" b="true">
                  <a:solidFill>
                    <a:srgbClr val="000000"/>
                  </a:solidFill>
                  <a:latin typeface="Open Sans Bold"/>
                  <a:ea typeface="Open Sans Bold"/>
                  <a:cs typeface="Open Sans Bold"/>
                  <a:sym typeface="Open Sans Bold"/>
                </a:rPr>
                <a:t>Royaume des Alamans</a:t>
              </a:r>
            </a:p>
          </p:txBody>
        </p:sp>
        <p:sp>
          <p:nvSpPr>
            <p:cNvPr name="TextBox 22" id="22"/>
            <p:cNvSpPr txBox="true"/>
            <p:nvPr/>
          </p:nvSpPr>
          <p:spPr>
            <a:xfrm rot="0">
              <a:off x="1900476" y="5707630"/>
              <a:ext cx="3195712" cy="919691"/>
            </a:xfrm>
            <a:prstGeom prst="rect">
              <a:avLst/>
            </a:prstGeom>
          </p:spPr>
          <p:txBody>
            <a:bodyPr anchor="t" rtlCol="false" tIns="0" lIns="0" bIns="0" rIns="0">
              <a:spAutoFit/>
            </a:bodyPr>
            <a:lstStyle/>
            <a:p>
              <a:pPr algn="ctr">
                <a:lnSpc>
                  <a:spcPts val="2800"/>
                </a:lnSpc>
              </a:pPr>
              <a:r>
                <a:rPr lang="en-US" sz="2000" b="true">
                  <a:solidFill>
                    <a:srgbClr val="000000"/>
                  </a:solidFill>
                  <a:latin typeface="Open Sans Bold"/>
                  <a:ea typeface="Open Sans Bold"/>
                  <a:cs typeface="Open Sans Bold"/>
                  <a:sym typeface="Open Sans Bold"/>
                </a:rPr>
                <a:t>Royaume des Wisigoths</a:t>
              </a:r>
            </a:p>
          </p:txBody>
        </p:sp>
        <p:sp>
          <p:nvSpPr>
            <p:cNvPr name="TextBox 23" id="23"/>
            <p:cNvSpPr txBox="true"/>
            <p:nvPr/>
          </p:nvSpPr>
          <p:spPr>
            <a:xfrm rot="0">
              <a:off x="4202912" y="4160444"/>
              <a:ext cx="3195712" cy="919691"/>
            </a:xfrm>
            <a:prstGeom prst="rect">
              <a:avLst/>
            </a:prstGeom>
          </p:spPr>
          <p:txBody>
            <a:bodyPr anchor="t" rtlCol="false" tIns="0" lIns="0" bIns="0" rIns="0">
              <a:spAutoFit/>
            </a:bodyPr>
            <a:lstStyle/>
            <a:p>
              <a:pPr algn="ctr">
                <a:lnSpc>
                  <a:spcPts val="2800"/>
                </a:lnSpc>
              </a:pPr>
              <a:r>
                <a:rPr lang="en-US" sz="2000" b="true">
                  <a:solidFill>
                    <a:srgbClr val="000000"/>
                  </a:solidFill>
                  <a:latin typeface="Open Sans Bold"/>
                  <a:ea typeface="Open Sans Bold"/>
                  <a:cs typeface="Open Sans Bold"/>
                  <a:sym typeface="Open Sans Bold"/>
                </a:rPr>
                <a:t>Royaume </a:t>
              </a:r>
            </a:p>
            <a:p>
              <a:pPr algn="ctr">
                <a:lnSpc>
                  <a:spcPts val="2800"/>
                </a:lnSpc>
              </a:pPr>
              <a:r>
                <a:rPr lang="en-US" sz="2000" b="true">
                  <a:solidFill>
                    <a:srgbClr val="000000"/>
                  </a:solidFill>
                  <a:latin typeface="Open Sans Bold"/>
                  <a:ea typeface="Open Sans Bold"/>
                  <a:cs typeface="Open Sans Bold"/>
                  <a:sym typeface="Open Sans Bold"/>
                </a:rPr>
                <a:t>des Burgondes</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557577" y="5750585"/>
            <a:ext cx="5422828" cy="31432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Cite 3 batailles remportées par Clovis ?</a:t>
            </a:r>
          </a:p>
          <a:p>
            <a:pPr algn="l">
              <a:lnSpc>
                <a:spcPts val="4949"/>
              </a:lnSpc>
            </a:pPr>
          </a:p>
          <a:p>
            <a:pPr algn="l">
              <a:lnSpc>
                <a:spcPts val="4949"/>
              </a:lnSpc>
            </a:pPr>
          </a:p>
        </p:txBody>
      </p:sp>
      <p:sp>
        <p:nvSpPr>
          <p:cNvPr name="TextBox 16" id="16"/>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7" id="17"/>
          <p:cNvSpPr txBox="true"/>
          <p:nvPr/>
        </p:nvSpPr>
        <p:spPr>
          <a:xfrm rot="0">
            <a:off x="7472025" y="4150335"/>
            <a:ext cx="9263236" cy="5463766"/>
          </a:xfrm>
          <a:prstGeom prst="rect">
            <a:avLst/>
          </a:prstGeom>
        </p:spPr>
        <p:txBody>
          <a:bodyPr anchor="t" rtlCol="false" tIns="0" lIns="0" bIns="0" rIns="0">
            <a:spAutoFit/>
          </a:bodyPr>
          <a:lstStyle/>
          <a:p>
            <a:pPr algn="l">
              <a:lnSpc>
                <a:spcPts val="4139"/>
              </a:lnSpc>
            </a:pPr>
            <a:r>
              <a:rPr lang="en-US" sz="3763" b="true">
                <a:solidFill>
                  <a:srgbClr val="000000"/>
                </a:solidFill>
                <a:latin typeface="DM Sans Bold"/>
                <a:ea typeface="DM Sans Bold"/>
                <a:cs typeface="DM Sans Bold"/>
                <a:sym typeface="DM Sans Bold"/>
              </a:rPr>
              <a:t>Les batailles de Clovis</a:t>
            </a:r>
          </a:p>
          <a:p>
            <a:pPr algn="l">
              <a:lnSpc>
                <a:spcPts val="4139"/>
              </a:lnSpc>
            </a:pPr>
            <a:r>
              <a:rPr lang="en-US" sz="3763" b="true">
                <a:solidFill>
                  <a:srgbClr val="000000"/>
                </a:solidFill>
                <a:latin typeface="DM Sans Bold"/>
                <a:ea typeface="DM Sans Bold"/>
                <a:cs typeface="DM Sans Bold"/>
                <a:sym typeface="DM Sans Bold"/>
              </a:rPr>
              <a:t> </a:t>
            </a:r>
          </a:p>
          <a:p>
            <a:pPr algn="l" marL="812449" indent="-406224" lvl="1">
              <a:lnSpc>
                <a:spcPts val="4139"/>
              </a:lnSpc>
              <a:buFont typeface="Arial"/>
              <a:buChar char="•"/>
            </a:pPr>
            <a:r>
              <a:rPr lang="en-US" sz="3763">
                <a:solidFill>
                  <a:srgbClr val="000000"/>
                </a:solidFill>
                <a:latin typeface="DM Sans"/>
                <a:ea typeface="DM Sans"/>
                <a:cs typeface="DM Sans"/>
                <a:sym typeface="DM Sans"/>
              </a:rPr>
              <a:t>Vers 486 : Bataille de Soiss</a:t>
            </a:r>
            <a:r>
              <a:rPr lang="en-US" sz="3763">
                <a:solidFill>
                  <a:srgbClr val="000000"/>
                </a:solidFill>
                <a:latin typeface="DM Sans"/>
                <a:ea typeface="DM Sans"/>
                <a:cs typeface="DM Sans"/>
                <a:sym typeface="DM Sans"/>
              </a:rPr>
              <a:t>ons. Fin du royaume de Syagrius</a:t>
            </a:r>
          </a:p>
          <a:p>
            <a:pPr algn="l" marL="812449" indent="-406224" lvl="1">
              <a:lnSpc>
                <a:spcPts val="4139"/>
              </a:lnSpc>
              <a:spcBef>
                <a:spcPct val="0"/>
              </a:spcBef>
              <a:buFont typeface="Arial"/>
              <a:buChar char="•"/>
            </a:pPr>
            <a:r>
              <a:rPr lang="en-US" sz="3763">
                <a:solidFill>
                  <a:srgbClr val="000000"/>
                </a:solidFill>
                <a:latin typeface="DM Sans"/>
                <a:ea typeface="DM Sans"/>
                <a:cs typeface="DM Sans"/>
                <a:sym typeface="DM Sans"/>
              </a:rPr>
              <a:t>Vers 496 : Bataille de Tolbiac contre les Alamans. </a:t>
            </a:r>
          </a:p>
          <a:p>
            <a:pPr algn="l" marL="812449" indent="-406224" lvl="1">
              <a:lnSpc>
                <a:spcPts val="4139"/>
              </a:lnSpc>
              <a:spcBef>
                <a:spcPct val="0"/>
              </a:spcBef>
              <a:buFont typeface="Arial"/>
              <a:buChar char="•"/>
            </a:pPr>
            <a:r>
              <a:rPr lang="en-US" sz="3763">
                <a:solidFill>
                  <a:srgbClr val="000000"/>
                </a:solidFill>
                <a:latin typeface="DM Sans"/>
                <a:ea typeface="DM Sans"/>
                <a:cs typeface="DM Sans"/>
                <a:sym typeface="DM Sans"/>
              </a:rPr>
              <a:t>500 : Bataille d'Ouche. Défaite des Burgondes.</a:t>
            </a:r>
          </a:p>
          <a:p>
            <a:pPr algn="l" marL="812449" indent="-406224" lvl="1">
              <a:lnSpc>
                <a:spcPts val="4139"/>
              </a:lnSpc>
              <a:spcBef>
                <a:spcPct val="0"/>
              </a:spcBef>
              <a:buFont typeface="Arial"/>
              <a:buChar char="•"/>
            </a:pPr>
            <a:r>
              <a:rPr lang="en-US" sz="3763">
                <a:solidFill>
                  <a:srgbClr val="000000"/>
                </a:solidFill>
                <a:latin typeface="DM Sans"/>
                <a:ea typeface="DM Sans"/>
                <a:cs typeface="DM Sans"/>
                <a:sym typeface="DM Sans"/>
              </a:rPr>
              <a:t>507 : Bataille de Vouillet. Défaite des Wisigoths.</a:t>
            </a:r>
          </a:p>
          <a:p>
            <a:pPr algn="l">
              <a:lnSpc>
                <a:spcPts val="1839"/>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79168" y="3393392"/>
            <a:ext cx="6546208" cy="6542183"/>
          </a:xfrm>
          <a:custGeom>
            <a:avLst/>
            <a:gdLst/>
            <a:ahLst/>
            <a:cxnLst/>
            <a:rect r="r" b="b" t="t" l="l"/>
            <a:pathLst>
              <a:path h="6542183" w="6546208">
                <a:moveTo>
                  <a:pt x="0" y="0"/>
                </a:moveTo>
                <a:lnTo>
                  <a:pt x="6546208" y="0"/>
                </a:lnTo>
                <a:lnTo>
                  <a:pt x="6546208" y="6542184"/>
                </a:lnTo>
                <a:lnTo>
                  <a:pt x="0" y="6542184"/>
                </a:lnTo>
                <a:lnTo>
                  <a:pt x="0" y="0"/>
                </a:lnTo>
                <a:close/>
              </a:path>
            </a:pathLst>
          </a:custGeom>
          <a:blipFill>
            <a:blip r:embed="rId8"/>
            <a:stretch>
              <a:fillRect l="-75090" t="-7723" r="-33092" b="-9451"/>
            </a:stretch>
          </a:blipFill>
        </p:spPr>
      </p:sp>
      <p:sp>
        <p:nvSpPr>
          <p:cNvPr name="TextBox 16" id="16"/>
          <p:cNvSpPr txBox="true"/>
          <p:nvPr/>
        </p:nvSpPr>
        <p:spPr>
          <a:xfrm rot="0">
            <a:off x="1388898" y="5407184"/>
            <a:ext cx="3753337" cy="2524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Quels territoires Clovis conquiert-il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Freeform 18" id="18"/>
          <p:cNvSpPr/>
          <p:nvPr/>
        </p:nvSpPr>
        <p:spPr>
          <a:xfrm flipH="false" flipV="false" rot="0">
            <a:off x="5705092" y="3404272"/>
            <a:ext cx="3967677" cy="1099950"/>
          </a:xfrm>
          <a:custGeom>
            <a:avLst/>
            <a:gdLst/>
            <a:ahLst/>
            <a:cxnLst/>
            <a:rect r="r" b="b" t="t" l="l"/>
            <a:pathLst>
              <a:path h="1099950" w="3967677">
                <a:moveTo>
                  <a:pt x="0" y="0"/>
                </a:moveTo>
                <a:lnTo>
                  <a:pt x="3967677" y="0"/>
                </a:lnTo>
                <a:lnTo>
                  <a:pt x="3967677" y="1099950"/>
                </a:lnTo>
                <a:lnTo>
                  <a:pt x="0" y="1099950"/>
                </a:lnTo>
                <a:lnTo>
                  <a:pt x="0" y="0"/>
                </a:lnTo>
                <a:close/>
              </a:path>
            </a:pathLst>
          </a:custGeom>
          <a:blipFill>
            <a:blip r:embed="rId8"/>
            <a:stretch>
              <a:fillRect l="-37764" t="-308421" r="-390194" b="-662816"/>
            </a:stretch>
          </a:blipFill>
        </p:spPr>
      </p:sp>
      <p:sp>
        <p:nvSpPr>
          <p:cNvPr name="Freeform 19" id="19"/>
          <p:cNvSpPr/>
          <p:nvPr/>
        </p:nvSpPr>
        <p:spPr>
          <a:xfrm flipH="false" flipV="false" rot="0">
            <a:off x="5705092" y="4504222"/>
            <a:ext cx="4843015" cy="1278556"/>
          </a:xfrm>
          <a:custGeom>
            <a:avLst/>
            <a:gdLst/>
            <a:ahLst/>
            <a:cxnLst/>
            <a:rect r="r" b="b" t="t" l="l"/>
            <a:pathLst>
              <a:path h="1278556" w="4843015">
                <a:moveTo>
                  <a:pt x="0" y="0"/>
                </a:moveTo>
                <a:lnTo>
                  <a:pt x="4843016" y="0"/>
                </a:lnTo>
                <a:lnTo>
                  <a:pt x="4843016" y="1278556"/>
                </a:lnTo>
                <a:lnTo>
                  <a:pt x="0" y="1278556"/>
                </a:lnTo>
                <a:lnTo>
                  <a:pt x="0" y="0"/>
                </a:lnTo>
                <a:close/>
              </a:path>
            </a:pathLst>
          </a:custGeom>
          <a:blipFill>
            <a:blip r:embed="rId8"/>
            <a:stretch>
              <a:fillRect l="-30513" t="-577066" r="-296076" b="-231862"/>
            </a:stretch>
          </a:blipFill>
        </p:spPr>
      </p:sp>
      <p:grpSp>
        <p:nvGrpSpPr>
          <p:cNvPr name="Group 20" id="20"/>
          <p:cNvGrpSpPr/>
          <p:nvPr/>
        </p:nvGrpSpPr>
        <p:grpSpPr>
          <a:xfrm rot="0">
            <a:off x="6127802" y="6016784"/>
            <a:ext cx="3725774" cy="3494130"/>
            <a:chOff x="0" y="0"/>
            <a:chExt cx="4967699" cy="4658840"/>
          </a:xfrm>
        </p:grpSpPr>
        <p:sp>
          <p:nvSpPr>
            <p:cNvPr name="Freeform 21" id="21"/>
            <p:cNvSpPr/>
            <p:nvPr/>
          </p:nvSpPr>
          <p:spPr>
            <a:xfrm flipH="false" flipV="false" rot="0">
              <a:off x="0" y="0"/>
              <a:ext cx="4967699" cy="4658840"/>
            </a:xfrm>
            <a:custGeom>
              <a:avLst/>
              <a:gdLst/>
              <a:ahLst/>
              <a:cxnLst/>
              <a:rect r="r" b="b" t="t" l="l"/>
              <a:pathLst>
                <a:path h="4658840" w="4967699">
                  <a:moveTo>
                    <a:pt x="0" y="0"/>
                  </a:moveTo>
                  <a:lnTo>
                    <a:pt x="4967699" y="0"/>
                  </a:lnTo>
                  <a:lnTo>
                    <a:pt x="4967699" y="4658840"/>
                  </a:lnTo>
                  <a:lnTo>
                    <a:pt x="0" y="4658840"/>
                  </a:lnTo>
                  <a:lnTo>
                    <a:pt x="0" y="0"/>
                  </a:lnTo>
                  <a:close/>
                </a:path>
              </a:pathLst>
            </a:custGeom>
            <a:blipFill>
              <a:blip r:embed="rId9"/>
              <a:stretch>
                <a:fillRect l="0" t="0" r="-661" b="-18601"/>
              </a:stretch>
            </a:blipFill>
          </p:spPr>
        </p:sp>
        <p:sp>
          <p:nvSpPr>
            <p:cNvPr name="TextBox 22" id="22"/>
            <p:cNvSpPr txBox="true"/>
            <p:nvPr/>
          </p:nvSpPr>
          <p:spPr>
            <a:xfrm rot="0">
              <a:off x="1130575" y="1426655"/>
              <a:ext cx="1901099" cy="817373"/>
            </a:xfrm>
            <a:prstGeom prst="rect">
              <a:avLst/>
            </a:prstGeom>
          </p:spPr>
          <p:txBody>
            <a:bodyPr anchor="t" rtlCol="false" tIns="0" lIns="0" bIns="0" rIns="0">
              <a:spAutoFit/>
            </a:bodyPr>
            <a:lstStyle/>
            <a:p>
              <a:pPr algn="ctr">
                <a:lnSpc>
                  <a:spcPts val="1665"/>
                </a:lnSpc>
              </a:pPr>
              <a:r>
                <a:rPr lang="en-US" sz="1189" b="true">
                  <a:solidFill>
                    <a:srgbClr val="000000"/>
                  </a:solidFill>
                  <a:latin typeface="Open Sans Bold"/>
                  <a:ea typeface="Open Sans Bold"/>
                  <a:cs typeface="Open Sans Bold"/>
                  <a:sym typeface="Open Sans Bold"/>
                </a:rPr>
                <a:t>Etat romain (royaume de Syagrius)</a:t>
              </a:r>
            </a:p>
          </p:txBody>
        </p:sp>
        <p:sp>
          <p:nvSpPr>
            <p:cNvPr name="TextBox 23" id="23"/>
            <p:cNvSpPr txBox="true"/>
            <p:nvPr/>
          </p:nvSpPr>
          <p:spPr>
            <a:xfrm rot="0">
              <a:off x="2551178" y="594768"/>
              <a:ext cx="1901099" cy="537834"/>
            </a:xfrm>
            <a:prstGeom prst="rect">
              <a:avLst/>
            </a:prstGeom>
          </p:spPr>
          <p:txBody>
            <a:bodyPr anchor="t" rtlCol="false" tIns="0" lIns="0" bIns="0" rIns="0">
              <a:spAutoFit/>
            </a:bodyPr>
            <a:lstStyle/>
            <a:p>
              <a:pPr algn="ctr">
                <a:lnSpc>
                  <a:spcPts val="1665"/>
                </a:lnSpc>
              </a:pPr>
              <a:r>
                <a:rPr lang="en-US" sz="1189" b="true">
                  <a:solidFill>
                    <a:srgbClr val="000000"/>
                  </a:solidFill>
                  <a:latin typeface="Open Sans Bold"/>
                  <a:ea typeface="Open Sans Bold"/>
                  <a:cs typeface="Open Sans Bold"/>
                  <a:sym typeface="Open Sans Bold"/>
                </a:rPr>
                <a:t>Royaume des Francs</a:t>
              </a:r>
            </a:p>
          </p:txBody>
        </p:sp>
        <p:sp>
          <p:nvSpPr>
            <p:cNvPr name="TextBox 24" id="24"/>
            <p:cNvSpPr txBox="true"/>
            <p:nvPr/>
          </p:nvSpPr>
          <p:spPr>
            <a:xfrm rot="0">
              <a:off x="2823306" y="1706194"/>
              <a:ext cx="1901099" cy="537834"/>
            </a:xfrm>
            <a:prstGeom prst="rect">
              <a:avLst/>
            </a:prstGeom>
          </p:spPr>
          <p:txBody>
            <a:bodyPr anchor="t" rtlCol="false" tIns="0" lIns="0" bIns="0" rIns="0">
              <a:spAutoFit/>
            </a:bodyPr>
            <a:lstStyle/>
            <a:p>
              <a:pPr algn="ctr">
                <a:lnSpc>
                  <a:spcPts val="1665"/>
                </a:lnSpc>
              </a:pPr>
              <a:r>
                <a:rPr lang="en-US" sz="1189" b="true">
                  <a:solidFill>
                    <a:srgbClr val="000000"/>
                  </a:solidFill>
                  <a:latin typeface="Open Sans Bold"/>
                  <a:ea typeface="Open Sans Bold"/>
                  <a:cs typeface="Open Sans Bold"/>
                  <a:sym typeface="Open Sans Bold"/>
                </a:rPr>
                <a:t>Royaume des Alamans</a:t>
              </a:r>
            </a:p>
          </p:txBody>
        </p:sp>
        <p:sp>
          <p:nvSpPr>
            <p:cNvPr name="TextBox 25" id="25"/>
            <p:cNvSpPr txBox="true"/>
            <p:nvPr/>
          </p:nvSpPr>
          <p:spPr>
            <a:xfrm rot="0">
              <a:off x="1130575" y="3404697"/>
              <a:ext cx="1901099" cy="537834"/>
            </a:xfrm>
            <a:prstGeom prst="rect">
              <a:avLst/>
            </a:prstGeom>
          </p:spPr>
          <p:txBody>
            <a:bodyPr anchor="t" rtlCol="false" tIns="0" lIns="0" bIns="0" rIns="0">
              <a:spAutoFit/>
            </a:bodyPr>
            <a:lstStyle/>
            <a:p>
              <a:pPr algn="ctr">
                <a:lnSpc>
                  <a:spcPts val="1665"/>
                </a:lnSpc>
              </a:pPr>
              <a:r>
                <a:rPr lang="en-US" sz="1189" b="true">
                  <a:solidFill>
                    <a:srgbClr val="000000"/>
                  </a:solidFill>
                  <a:latin typeface="Open Sans Bold"/>
                  <a:ea typeface="Open Sans Bold"/>
                  <a:cs typeface="Open Sans Bold"/>
                  <a:sym typeface="Open Sans Bold"/>
                </a:rPr>
                <a:t>Royaume des Wisigoths</a:t>
              </a:r>
            </a:p>
          </p:txBody>
        </p:sp>
        <p:sp>
          <p:nvSpPr>
            <p:cNvPr name="TextBox 26" id="26"/>
            <p:cNvSpPr txBox="true"/>
            <p:nvPr/>
          </p:nvSpPr>
          <p:spPr>
            <a:xfrm rot="0">
              <a:off x="2500273" y="2484290"/>
              <a:ext cx="1901099" cy="537834"/>
            </a:xfrm>
            <a:prstGeom prst="rect">
              <a:avLst/>
            </a:prstGeom>
          </p:spPr>
          <p:txBody>
            <a:bodyPr anchor="t" rtlCol="false" tIns="0" lIns="0" bIns="0" rIns="0">
              <a:spAutoFit/>
            </a:bodyPr>
            <a:lstStyle/>
            <a:p>
              <a:pPr algn="ctr">
                <a:lnSpc>
                  <a:spcPts val="1665"/>
                </a:lnSpc>
              </a:pPr>
              <a:r>
                <a:rPr lang="en-US" sz="1189" b="true">
                  <a:solidFill>
                    <a:srgbClr val="000000"/>
                  </a:solidFill>
                  <a:latin typeface="Open Sans Bold"/>
                  <a:ea typeface="Open Sans Bold"/>
                  <a:cs typeface="Open Sans Bold"/>
                  <a:sym typeface="Open Sans Bold"/>
                </a:rPr>
                <a:t>Royaume </a:t>
              </a:r>
            </a:p>
            <a:p>
              <a:pPr algn="ctr">
                <a:lnSpc>
                  <a:spcPts val="1665"/>
                </a:lnSpc>
              </a:pPr>
              <a:r>
                <a:rPr lang="en-US" sz="1189" b="true">
                  <a:solidFill>
                    <a:srgbClr val="000000"/>
                  </a:solidFill>
                  <a:latin typeface="Open Sans Bold"/>
                  <a:ea typeface="Open Sans Bold"/>
                  <a:cs typeface="Open Sans Bold"/>
                  <a:sym typeface="Open Sans Bold"/>
                </a:rPr>
                <a:t>des Burgondes</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38100" y="44450"/>
              <a:ext cx="2326500" cy="572394"/>
            </a:xfrm>
            <a:custGeom>
              <a:avLst/>
              <a:gdLst/>
              <a:ahLst/>
              <a:cxnLst/>
              <a:rect r="r" b="b" t="t" l="l"/>
              <a:pathLst>
                <a:path h="572394" w="2326500">
                  <a:moveTo>
                    <a:pt x="2540" y="541914"/>
                  </a:moveTo>
                  <a:cubicBezTo>
                    <a:pt x="0" y="550804"/>
                    <a:pt x="5080" y="557154"/>
                    <a:pt x="17331" y="558424"/>
                  </a:cubicBezTo>
                  <a:cubicBezTo>
                    <a:pt x="31410" y="559694"/>
                    <a:pt x="43729" y="559694"/>
                    <a:pt x="57808" y="559694"/>
                  </a:cubicBezTo>
                  <a:cubicBezTo>
                    <a:pt x="114125" y="560964"/>
                    <a:pt x="170441" y="560964"/>
                    <a:pt x="228518" y="562234"/>
                  </a:cubicBezTo>
                  <a:cubicBezTo>
                    <a:pt x="260196" y="563504"/>
                    <a:pt x="291874" y="564774"/>
                    <a:pt x="321792" y="566044"/>
                  </a:cubicBezTo>
                  <a:cubicBezTo>
                    <a:pt x="374588" y="567314"/>
                    <a:pt x="425625" y="567314"/>
                    <a:pt x="478422" y="568584"/>
                  </a:cubicBezTo>
                  <a:cubicBezTo>
                    <a:pt x="499541" y="568584"/>
                    <a:pt x="518899" y="568584"/>
                    <a:pt x="540018" y="567314"/>
                  </a:cubicBezTo>
                  <a:cubicBezTo>
                    <a:pt x="548817" y="567314"/>
                    <a:pt x="559377" y="566044"/>
                    <a:pt x="568176" y="566044"/>
                  </a:cubicBezTo>
                  <a:cubicBezTo>
                    <a:pt x="603374" y="567314"/>
                    <a:pt x="1307330" y="558424"/>
                    <a:pt x="1342527" y="559694"/>
                  </a:cubicBezTo>
                  <a:cubicBezTo>
                    <a:pt x="1391804" y="560964"/>
                    <a:pt x="1527316" y="560964"/>
                    <a:pt x="1576593" y="560964"/>
                  </a:cubicBezTo>
                  <a:cubicBezTo>
                    <a:pt x="1595952" y="560964"/>
                    <a:pt x="1613551" y="559694"/>
                    <a:pt x="1632909" y="559694"/>
                  </a:cubicBezTo>
                  <a:lnTo>
                    <a:pt x="1727943" y="563504"/>
                  </a:lnTo>
                  <a:cubicBezTo>
                    <a:pt x="1796579" y="566044"/>
                    <a:pt x="1863455" y="563504"/>
                    <a:pt x="1932090" y="567314"/>
                  </a:cubicBezTo>
                  <a:cubicBezTo>
                    <a:pt x="2046483" y="572394"/>
                    <a:pt x="2162636" y="566044"/>
                    <a:pt x="2261730" y="571124"/>
                  </a:cubicBezTo>
                  <a:cubicBezTo>
                    <a:pt x="2282050" y="572394"/>
                    <a:pt x="2302370" y="571124"/>
                    <a:pt x="2325230" y="571124"/>
                  </a:cubicBezTo>
                  <a:lnTo>
                    <a:pt x="2325230" y="511434"/>
                  </a:lnTo>
                  <a:cubicBezTo>
                    <a:pt x="2323960" y="472142"/>
                    <a:pt x="2322690" y="454026"/>
                    <a:pt x="2322690" y="434778"/>
                  </a:cubicBezTo>
                  <a:cubicBezTo>
                    <a:pt x="2322690" y="412510"/>
                    <a:pt x="2326500" y="389865"/>
                    <a:pt x="2320150" y="367597"/>
                  </a:cubicBezTo>
                  <a:cubicBezTo>
                    <a:pt x="2312530" y="352878"/>
                    <a:pt x="2301100" y="62644"/>
                    <a:pt x="2301100" y="47925"/>
                  </a:cubicBezTo>
                  <a:cubicBezTo>
                    <a:pt x="2298560" y="37735"/>
                    <a:pt x="2297290" y="27167"/>
                    <a:pt x="2294750" y="16977"/>
                  </a:cubicBezTo>
                  <a:cubicBezTo>
                    <a:pt x="2294750" y="13957"/>
                    <a:pt x="2293480" y="10938"/>
                    <a:pt x="2292210" y="6350"/>
                  </a:cubicBezTo>
                  <a:cubicBezTo>
                    <a:pt x="2282050" y="3810"/>
                    <a:pt x="2273160" y="2540"/>
                    <a:pt x="2263000" y="1270"/>
                  </a:cubicBezTo>
                  <a:cubicBezTo>
                    <a:pt x="2255380" y="0"/>
                    <a:pt x="2247760" y="1270"/>
                    <a:pt x="2241410" y="1270"/>
                  </a:cubicBezTo>
                  <a:lnTo>
                    <a:pt x="8531" y="6350"/>
                  </a:lnTo>
                  <a:lnTo>
                    <a:pt x="2540" y="541914"/>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3810" y="0"/>
              <a:ext cx="2331580" cy="588904"/>
            </a:xfrm>
            <a:custGeom>
              <a:avLst/>
              <a:gdLst/>
              <a:ahLst/>
              <a:cxnLst/>
              <a:rect r="r" b="b" t="t" l="l"/>
              <a:pathLst>
                <a:path h="588904" w="2331580">
                  <a:moveTo>
                    <a:pt x="2297290" y="21590"/>
                  </a:moveTo>
                  <a:cubicBezTo>
                    <a:pt x="2298560" y="34290"/>
                    <a:pt x="2298560" y="44450"/>
                    <a:pt x="2299830" y="52746"/>
                  </a:cubicBezTo>
                  <a:cubicBezTo>
                    <a:pt x="2302370" y="62936"/>
                    <a:pt x="2303640" y="73504"/>
                    <a:pt x="2306180" y="83694"/>
                  </a:cubicBezTo>
                  <a:cubicBezTo>
                    <a:pt x="2306180" y="98414"/>
                    <a:pt x="2318880" y="388648"/>
                    <a:pt x="2325230" y="403367"/>
                  </a:cubicBezTo>
                  <a:cubicBezTo>
                    <a:pt x="2331580" y="425634"/>
                    <a:pt x="2327770" y="448279"/>
                    <a:pt x="2327770" y="470547"/>
                  </a:cubicBezTo>
                  <a:cubicBezTo>
                    <a:pt x="2327770" y="490173"/>
                    <a:pt x="2329040" y="508289"/>
                    <a:pt x="2330310" y="527944"/>
                  </a:cubicBezTo>
                  <a:lnTo>
                    <a:pt x="2330310" y="587634"/>
                  </a:lnTo>
                  <a:cubicBezTo>
                    <a:pt x="2307450" y="587634"/>
                    <a:pt x="2287130" y="588904"/>
                    <a:pt x="2266810" y="587634"/>
                  </a:cubicBezTo>
                  <a:cubicBezTo>
                    <a:pt x="2153509" y="582554"/>
                    <a:pt x="2037356" y="588904"/>
                    <a:pt x="1922964" y="583824"/>
                  </a:cubicBezTo>
                  <a:cubicBezTo>
                    <a:pt x="1854328" y="580014"/>
                    <a:pt x="1787452" y="582554"/>
                    <a:pt x="1718816" y="580014"/>
                  </a:cubicBezTo>
                  <a:lnTo>
                    <a:pt x="1623782" y="576204"/>
                  </a:lnTo>
                  <a:cubicBezTo>
                    <a:pt x="1604424" y="576204"/>
                    <a:pt x="1586825" y="577474"/>
                    <a:pt x="1567466" y="577474"/>
                  </a:cubicBezTo>
                  <a:cubicBezTo>
                    <a:pt x="1518189" y="576204"/>
                    <a:pt x="1382677" y="577474"/>
                    <a:pt x="1333401" y="576204"/>
                  </a:cubicBezTo>
                  <a:cubicBezTo>
                    <a:pt x="1298203" y="574934"/>
                    <a:pt x="594247" y="583824"/>
                    <a:pt x="559049" y="582554"/>
                  </a:cubicBezTo>
                  <a:cubicBezTo>
                    <a:pt x="550250" y="582554"/>
                    <a:pt x="539691" y="583824"/>
                    <a:pt x="530891" y="583824"/>
                  </a:cubicBezTo>
                  <a:cubicBezTo>
                    <a:pt x="509772" y="583824"/>
                    <a:pt x="490414" y="585094"/>
                    <a:pt x="469295" y="585094"/>
                  </a:cubicBezTo>
                  <a:cubicBezTo>
                    <a:pt x="416498" y="585094"/>
                    <a:pt x="365462" y="583824"/>
                    <a:pt x="312665" y="582554"/>
                  </a:cubicBezTo>
                  <a:cubicBezTo>
                    <a:pt x="280987" y="581284"/>
                    <a:pt x="249309" y="580014"/>
                    <a:pt x="219391" y="578744"/>
                  </a:cubicBezTo>
                  <a:cubicBezTo>
                    <a:pt x="163074" y="577474"/>
                    <a:pt x="106758" y="576204"/>
                    <a:pt x="4868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62761" y="30480"/>
                    <a:pt x="90919" y="29210"/>
                  </a:cubicBezTo>
                  <a:cubicBezTo>
                    <a:pt x="138436" y="25400"/>
                    <a:pt x="185953" y="22860"/>
                    <a:pt x="235230" y="20320"/>
                  </a:cubicBezTo>
                  <a:cubicBezTo>
                    <a:pt x="268668" y="17780"/>
                    <a:pt x="302106" y="16510"/>
                    <a:pt x="333784" y="13970"/>
                  </a:cubicBezTo>
                  <a:cubicBezTo>
                    <a:pt x="365462" y="11430"/>
                    <a:pt x="398899" y="8890"/>
                    <a:pt x="430578" y="8890"/>
                  </a:cubicBezTo>
                  <a:cubicBezTo>
                    <a:pt x="465775" y="7620"/>
                    <a:pt x="500973" y="10160"/>
                    <a:pt x="536171" y="8890"/>
                  </a:cubicBezTo>
                  <a:cubicBezTo>
                    <a:pt x="580168" y="8890"/>
                    <a:pt x="1377398" y="6350"/>
                    <a:pt x="1421395" y="5080"/>
                  </a:cubicBezTo>
                  <a:cubicBezTo>
                    <a:pt x="1463633" y="3810"/>
                    <a:pt x="1505870" y="2540"/>
                    <a:pt x="1549867" y="2540"/>
                  </a:cubicBezTo>
                  <a:cubicBezTo>
                    <a:pt x="1622023" y="1270"/>
                    <a:pt x="1692418" y="0"/>
                    <a:pt x="1764573" y="0"/>
                  </a:cubicBezTo>
                  <a:cubicBezTo>
                    <a:pt x="1794492" y="0"/>
                    <a:pt x="1826170" y="2540"/>
                    <a:pt x="1856088" y="2540"/>
                  </a:cubicBezTo>
                  <a:cubicBezTo>
                    <a:pt x="1938803" y="3810"/>
                    <a:pt x="2023277" y="5080"/>
                    <a:pt x="2105992" y="7620"/>
                  </a:cubicBezTo>
                  <a:cubicBezTo>
                    <a:pt x="2149989" y="8890"/>
                    <a:pt x="2193987" y="12700"/>
                    <a:pt x="2237984" y="16510"/>
                  </a:cubicBezTo>
                  <a:lnTo>
                    <a:pt x="2266810" y="16510"/>
                  </a:lnTo>
                  <a:cubicBezTo>
                    <a:pt x="2278240" y="17780"/>
                    <a:pt x="2287130" y="20320"/>
                    <a:pt x="2297290" y="21590"/>
                  </a:cubicBezTo>
                  <a:close/>
                  <a:moveTo>
                    <a:pt x="2307450" y="571124"/>
                  </a:moveTo>
                  <a:cubicBezTo>
                    <a:pt x="2308720" y="554614"/>
                    <a:pt x="2309990" y="541914"/>
                    <a:pt x="2309990" y="529214"/>
                  </a:cubicBezTo>
                  <a:cubicBezTo>
                    <a:pt x="2308720" y="506402"/>
                    <a:pt x="2307450" y="486399"/>
                    <a:pt x="2307450" y="464886"/>
                  </a:cubicBezTo>
                  <a:cubicBezTo>
                    <a:pt x="2307450" y="455073"/>
                    <a:pt x="2309990" y="445260"/>
                    <a:pt x="2308720" y="435447"/>
                  </a:cubicBezTo>
                  <a:cubicBezTo>
                    <a:pt x="2308720" y="426389"/>
                    <a:pt x="2307450" y="416954"/>
                    <a:pt x="2306180" y="407896"/>
                  </a:cubicBezTo>
                  <a:cubicBezTo>
                    <a:pt x="2301100" y="393931"/>
                    <a:pt x="2289670" y="104830"/>
                    <a:pt x="2289670" y="90865"/>
                  </a:cubicBezTo>
                  <a:cubicBezTo>
                    <a:pt x="2287130" y="79165"/>
                    <a:pt x="2284590" y="67088"/>
                    <a:pt x="2282050" y="55388"/>
                  </a:cubicBezTo>
                  <a:cubicBezTo>
                    <a:pt x="2280780" y="44450"/>
                    <a:pt x="2279510" y="43180"/>
                    <a:pt x="2262622" y="41910"/>
                  </a:cubicBezTo>
                  <a:cubicBezTo>
                    <a:pt x="2257343" y="41910"/>
                    <a:pt x="2253823" y="41910"/>
                    <a:pt x="2248543" y="40640"/>
                  </a:cubicBezTo>
                  <a:cubicBezTo>
                    <a:pt x="2204546" y="36830"/>
                    <a:pt x="2158789" y="31750"/>
                    <a:pt x="2114792" y="30480"/>
                  </a:cubicBezTo>
                  <a:cubicBezTo>
                    <a:pt x="2007438" y="26670"/>
                    <a:pt x="1898325" y="25400"/>
                    <a:pt x="1790972" y="22860"/>
                  </a:cubicBezTo>
                  <a:lnTo>
                    <a:pt x="1664260" y="22860"/>
                  </a:lnTo>
                  <a:cubicBezTo>
                    <a:pt x="1607943" y="22860"/>
                    <a:pt x="1551627" y="22860"/>
                    <a:pt x="1497070" y="24130"/>
                  </a:cubicBezTo>
                  <a:cubicBezTo>
                    <a:pt x="1449553" y="25400"/>
                    <a:pt x="648804" y="29210"/>
                    <a:pt x="601287" y="29210"/>
                  </a:cubicBezTo>
                  <a:cubicBezTo>
                    <a:pt x="523852" y="29210"/>
                    <a:pt x="446416" y="26670"/>
                    <a:pt x="368981" y="33020"/>
                  </a:cubicBezTo>
                  <a:cubicBezTo>
                    <a:pt x="328504" y="36830"/>
                    <a:pt x="289786" y="36830"/>
                    <a:pt x="251069" y="38100"/>
                  </a:cubicBezTo>
                  <a:cubicBezTo>
                    <a:pt x="184193" y="41910"/>
                    <a:pt x="117317" y="45720"/>
                    <a:pt x="50441"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66280" y="553344"/>
                    <a:pt x="90919" y="554614"/>
                    <a:pt x="113797" y="554614"/>
                  </a:cubicBezTo>
                  <a:cubicBezTo>
                    <a:pt x="147235" y="554614"/>
                    <a:pt x="182433" y="552074"/>
                    <a:pt x="215871" y="554614"/>
                  </a:cubicBezTo>
                  <a:cubicBezTo>
                    <a:pt x="270428" y="558424"/>
                    <a:pt x="324984" y="560964"/>
                    <a:pt x="379541" y="559694"/>
                  </a:cubicBezTo>
                  <a:cubicBezTo>
                    <a:pt x="414739" y="558424"/>
                    <a:pt x="448176" y="560964"/>
                    <a:pt x="483374" y="560964"/>
                  </a:cubicBezTo>
                  <a:cubicBezTo>
                    <a:pt x="534411" y="560964"/>
                    <a:pt x="585448" y="559694"/>
                    <a:pt x="636485" y="560964"/>
                  </a:cubicBezTo>
                  <a:cubicBezTo>
                    <a:pt x="712160" y="562234"/>
                    <a:pt x="1542827" y="552074"/>
                    <a:pt x="1620263" y="554614"/>
                  </a:cubicBezTo>
                  <a:cubicBezTo>
                    <a:pt x="1653701" y="555884"/>
                    <a:pt x="1687138" y="557155"/>
                    <a:pt x="1718816" y="557155"/>
                  </a:cubicBezTo>
                  <a:cubicBezTo>
                    <a:pt x="1776893" y="559694"/>
                    <a:pt x="1833209" y="555884"/>
                    <a:pt x="1891286" y="559694"/>
                  </a:cubicBezTo>
                  <a:cubicBezTo>
                    <a:pt x="1938803" y="562234"/>
                    <a:pt x="1986320" y="562234"/>
                    <a:pt x="2033837" y="564774"/>
                  </a:cubicBezTo>
                  <a:cubicBezTo>
                    <a:pt x="2104232" y="568584"/>
                    <a:pt x="2174628" y="571124"/>
                    <a:pt x="2245023" y="572394"/>
                  </a:cubicBezTo>
                  <a:cubicBezTo>
                    <a:pt x="2269350" y="572394"/>
                    <a:pt x="2287130" y="571124"/>
                    <a:pt x="2307450"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38100" y="44450"/>
              <a:ext cx="2460317" cy="2499269"/>
            </a:xfrm>
            <a:custGeom>
              <a:avLst/>
              <a:gdLst/>
              <a:ahLst/>
              <a:cxnLst/>
              <a:rect r="r" b="b" t="t" l="l"/>
              <a:pathLst>
                <a:path h="2499269" w="2460317">
                  <a:moveTo>
                    <a:pt x="2540" y="2468789"/>
                  </a:moveTo>
                  <a:cubicBezTo>
                    <a:pt x="0" y="2477679"/>
                    <a:pt x="5080" y="2484029"/>
                    <a:pt x="18060" y="2485299"/>
                  </a:cubicBezTo>
                  <a:cubicBezTo>
                    <a:pt x="32989" y="2486569"/>
                    <a:pt x="46052" y="2486569"/>
                    <a:pt x="60981" y="2486569"/>
                  </a:cubicBezTo>
                  <a:cubicBezTo>
                    <a:pt x="120697" y="2487839"/>
                    <a:pt x="180412" y="2487839"/>
                    <a:pt x="241995" y="2489109"/>
                  </a:cubicBezTo>
                  <a:cubicBezTo>
                    <a:pt x="275585" y="2490379"/>
                    <a:pt x="309175" y="2491649"/>
                    <a:pt x="340899" y="2492919"/>
                  </a:cubicBezTo>
                  <a:cubicBezTo>
                    <a:pt x="396883" y="2494189"/>
                    <a:pt x="451001" y="2494189"/>
                    <a:pt x="506984" y="2495459"/>
                  </a:cubicBezTo>
                  <a:cubicBezTo>
                    <a:pt x="529378" y="2495459"/>
                    <a:pt x="549905" y="2495459"/>
                    <a:pt x="572299" y="2494189"/>
                  </a:cubicBezTo>
                  <a:cubicBezTo>
                    <a:pt x="581629" y="2494189"/>
                    <a:pt x="592826" y="2492919"/>
                    <a:pt x="602157" y="2492919"/>
                  </a:cubicBezTo>
                  <a:cubicBezTo>
                    <a:pt x="639479" y="2494189"/>
                    <a:pt x="1385929" y="2485299"/>
                    <a:pt x="1423251" y="2486569"/>
                  </a:cubicBezTo>
                  <a:cubicBezTo>
                    <a:pt x="1475503" y="2487839"/>
                    <a:pt x="1619194" y="2487839"/>
                    <a:pt x="1671446" y="2487839"/>
                  </a:cubicBezTo>
                  <a:cubicBezTo>
                    <a:pt x="1691973" y="2487839"/>
                    <a:pt x="1710635" y="2486569"/>
                    <a:pt x="1731162" y="2486569"/>
                  </a:cubicBezTo>
                  <a:lnTo>
                    <a:pt x="1831933" y="2490379"/>
                  </a:lnTo>
                  <a:cubicBezTo>
                    <a:pt x="1904711" y="2492919"/>
                    <a:pt x="1975624" y="2490379"/>
                    <a:pt x="2048403" y="2494189"/>
                  </a:cubicBezTo>
                  <a:cubicBezTo>
                    <a:pt x="2169701" y="2499269"/>
                    <a:pt x="2292865" y="2492919"/>
                    <a:pt x="2395547" y="2497999"/>
                  </a:cubicBezTo>
                  <a:cubicBezTo>
                    <a:pt x="2415867" y="2499269"/>
                    <a:pt x="2436187" y="2497999"/>
                    <a:pt x="2459047" y="2497999"/>
                  </a:cubicBezTo>
                  <a:lnTo>
                    <a:pt x="2459047" y="2438309"/>
                  </a:lnTo>
                  <a:cubicBezTo>
                    <a:pt x="2457777" y="2355353"/>
                    <a:pt x="2456507" y="2263810"/>
                    <a:pt x="2456507" y="2166547"/>
                  </a:cubicBezTo>
                  <a:cubicBezTo>
                    <a:pt x="2456507" y="2054026"/>
                    <a:pt x="2460317" y="1939598"/>
                    <a:pt x="2453967" y="1827078"/>
                  </a:cubicBezTo>
                  <a:cubicBezTo>
                    <a:pt x="2446347" y="1752700"/>
                    <a:pt x="2434917" y="286117"/>
                    <a:pt x="2434917" y="211739"/>
                  </a:cubicBezTo>
                  <a:cubicBezTo>
                    <a:pt x="2432377" y="160247"/>
                    <a:pt x="2431107" y="106847"/>
                    <a:pt x="2428567" y="55354"/>
                  </a:cubicBezTo>
                  <a:cubicBezTo>
                    <a:pt x="2428567" y="40097"/>
                    <a:pt x="2427297" y="24840"/>
                    <a:pt x="2426027" y="6350"/>
                  </a:cubicBezTo>
                  <a:cubicBezTo>
                    <a:pt x="2415867" y="3810"/>
                    <a:pt x="2406977" y="2540"/>
                    <a:pt x="2396817" y="1270"/>
                  </a:cubicBezTo>
                  <a:cubicBezTo>
                    <a:pt x="2389197" y="0"/>
                    <a:pt x="2381577" y="1270"/>
                    <a:pt x="2375227" y="1270"/>
                  </a:cubicBezTo>
                  <a:lnTo>
                    <a:pt x="8729" y="6350"/>
                  </a:lnTo>
                  <a:lnTo>
                    <a:pt x="2540" y="2468789"/>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3810" y="0"/>
              <a:ext cx="2465397" cy="2515779"/>
            </a:xfrm>
            <a:custGeom>
              <a:avLst/>
              <a:gdLst/>
              <a:ahLst/>
              <a:cxnLst/>
              <a:rect r="r" b="b" t="t" l="l"/>
              <a:pathLst>
                <a:path h="2515779" w="2465397">
                  <a:moveTo>
                    <a:pt x="2431107" y="21590"/>
                  </a:moveTo>
                  <a:cubicBezTo>
                    <a:pt x="2432377" y="34290"/>
                    <a:pt x="2432377" y="44450"/>
                    <a:pt x="2433647" y="55940"/>
                  </a:cubicBezTo>
                  <a:cubicBezTo>
                    <a:pt x="2436187" y="107433"/>
                    <a:pt x="2437457" y="160833"/>
                    <a:pt x="2439997" y="212325"/>
                  </a:cubicBezTo>
                  <a:cubicBezTo>
                    <a:pt x="2439997" y="286703"/>
                    <a:pt x="2452697" y="1753286"/>
                    <a:pt x="2459047" y="1827664"/>
                  </a:cubicBezTo>
                  <a:cubicBezTo>
                    <a:pt x="2465397" y="1940184"/>
                    <a:pt x="2461587" y="2054612"/>
                    <a:pt x="2461587" y="2167133"/>
                  </a:cubicBezTo>
                  <a:cubicBezTo>
                    <a:pt x="2461587" y="2266304"/>
                    <a:pt x="2462857" y="2357846"/>
                    <a:pt x="2464127" y="2454819"/>
                  </a:cubicBezTo>
                  <a:lnTo>
                    <a:pt x="2464127" y="2514509"/>
                  </a:lnTo>
                  <a:cubicBezTo>
                    <a:pt x="2441267" y="2514509"/>
                    <a:pt x="2420947" y="2515779"/>
                    <a:pt x="2400627" y="2514509"/>
                  </a:cubicBezTo>
                  <a:cubicBezTo>
                    <a:pt x="2280658" y="2509429"/>
                    <a:pt x="2157493" y="2515779"/>
                    <a:pt x="2036195" y="2510699"/>
                  </a:cubicBezTo>
                  <a:cubicBezTo>
                    <a:pt x="1963417" y="2506889"/>
                    <a:pt x="1892504" y="2509429"/>
                    <a:pt x="1819725" y="2506889"/>
                  </a:cubicBezTo>
                  <a:lnTo>
                    <a:pt x="1718954" y="2503079"/>
                  </a:lnTo>
                  <a:cubicBezTo>
                    <a:pt x="1698427" y="2503079"/>
                    <a:pt x="1679766" y="2504349"/>
                    <a:pt x="1659238" y="2504349"/>
                  </a:cubicBezTo>
                  <a:cubicBezTo>
                    <a:pt x="1606987" y="2503079"/>
                    <a:pt x="1463295" y="2504349"/>
                    <a:pt x="1411044" y="2503079"/>
                  </a:cubicBezTo>
                  <a:cubicBezTo>
                    <a:pt x="1373721" y="2501809"/>
                    <a:pt x="627271" y="2510699"/>
                    <a:pt x="589949" y="2509429"/>
                  </a:cubicBezTo>
                  <a:cubicBezTo>
                    <a:pt x="580618" y="2509429"/>
                    <a:pt x="569422" y="2510699"/>
                    <a:pt x="560091" y="2510699"/>
                  </a:cubicBezTo>
                  <a:cubicBezTo>
                    <a:pt x="537697" y="2510699"/>
                    <a:pt x="517170" y="2511969"/>
                    <a:pt x="494777" y="2511969"/>
                  </a:cubicBezTo>
                  <a:cubicBezTo>
                    <a:pt x="438793" y="2511969"/>
                    <a:pt x="384675" y="2510699"/>
                    <a:pt x="328692" y="2509429"/>
                  </a:cubicBezTo>
                  <a:cubicBezTo>
                    <a:pt x="295101" y="2508159"/>
                    <a:pt x="261511" y="2506889"/>
                    <a:pt x="229787" y="2505619"/>
                  </a:cubicBezTo>
                  <a:cubicBezTo>
                    <a:pt x="170071" y="2504349"/>
                    <a:pt x="110355" y="2503079"/>
                    <a:pt x="48773" y="2503079"/>
                  </a:cubicBezTo>
                  <a:cubicBezTo>
                    <a:pt x="38100" y="2503079"/>
                    <a:pt x="29210" y="2503079"/>
                    <a:pt x="19050" y="2501809"/>
                  </a:cubicBezTo>
                  <a:cubicBezTo>
                    <a:pt x="10160" y="2500539"/>
                    <a:pt x="5080" y="2494189"/>
                    <a:pt x="7620" y="2485299"/>
                  </a:cubicBezTo>
                  <a:cubicBezTo>
                    <a:pt x="16510" y="2453202"/>
                    <a:pt x="12700" y="2405524"/>
                    <a:pt x="11430" y="2355939"/>
                  </a:cubicBezTo>
                  <a:cubicBezTo>
                    <a:pt x="10160" y="2254861"/>
                    <a:pt x="6350" y="2155690"/>
                    <a:pt x="7620" y="2054612"/>
                  </a:cubicBezTo>
                  <a:cubicBezTo>
                    <a:pt x="5080" y="1928742"/>
                    <a:pt x="0" y="370617"/>
                    <a:pt x="7620" y="242839"/>
                  </a:cubicBezTo>
                  <a:cubicBezTo>
                    <a:pt x="8890" y="218046"/>
                    <a:pt x="7620" y="191347"/>
                    <a:pt x="8890" y="166554"/>
                  </a:cubicBezTo>
                  <a:cubicBezTo>
                    <a:pt x="10160" y="126504"/>
                    <a:pt x="12700" y="82640"/>
                    <a:pt x="13970" y="44450"/>
                  </a:cubicBezTo>
                  <a:cubicBezTo>
                    <a:pt x="13970" y="41910"/>
                    <a:pt x="15240" y="39370"/>
                    <a:pt x="16510" y="38100"/>
                  </a:cubicBezTo>
                  <a:cubicBezTo>
                    <a:pt x="38100" y="35560"/>
                    <a:pt x="63702" y="30480"/>
                    <a:pt x="93560" y="29210"/>
                  </a:cubicBezTo>
                  <a:cubicBezTo>
                    <a:pt x="143945" y="25400"/>
                    <a:pt x="194331" y="22860"/>
                    <a:pt x="246582" y="20320"/>
                  </a:cubicBezTo>
                  <a:cubicBezTo>
                    <a:pt x="282038" y="17780"/>
                    <a:pt x="317495" y="16510"/>
                    <a:pt x="351085" y="13970"/>
                  </a:cubicBezTo>
                  <a:cubicBezTo>
                    <a:pt x="384675" y="11430"/>
                    <a:pt x="420132" y="8890"/>
                    <a:pt x="453722" y="8890"/>
                  </a:cubicBezTo>
                  <a:cubicBezTo>
                    <a:pt x="491044" y="7620"/>
                    <a:pt x="528367" y="10160"/>
                    <a:pt x="565689" y="8890"/>
                  </a:cubicBezTo>
                  <a:cubicBezTo>
                    <a:pt x="612342" y="8890"/>
                    <a:pt x="1457697" y="6350"/>
                    <a:pt x="1504350" y="5080"/>
                  </a:cubicBezTo>
                  <a:cubicBezTo>
                    <a:pt x="1549137" y="3810"/>
                    <a:pt x="1593924" y="2540"/>
                    <a:pt x="1640577" y="2540"/>
                  </a:cubicBezTo>
                  <a:cubicBezTo>
                    <a:pt x="1717088" y="1270"/>
                    <a:pt x="1791733" y="0"/>
                    <a:pt x="1868244" y="0"/>
                  </a:cubicBezTo>
                  <a:cubicBezTo>
                    <a:pt x="1899968" y="0"/>
                    <a:pt x="1933558" y="2540"/>
                    <a:pt x="1965283" y="2540"/>
                  </a:cubicBezTo>
                  <a:cubicBezTo>
                    <a:pt x="2052991" y="3810"/>
                    <a:pt x="2142564" y="5080"/>
                    <a:pt x="2230272" y="7620"/>
                  </a:cubicBezTo>
                  <a:cubicBezTo>
                    <a:pt x="2276925" y="8890"/>
                    <a:pt x="2323578" y="12700"/>
                    <a:pt x="2370232" y="16510"/>
                  </a:cubicBezTo>
                  <a:lnTo>
                    <a:pt x="2400627" y="16510"/>
                  </a:lnTo>
                  <a:cubicBezTo>
                    <a:pt x="2412057" y="17780"/>
                    <a:pt x="2420947" y="20320"/>
                    <a:pt x="2431107" y="21590"/>
                  </a:cubicBezTo>
                  <a:close/>
                  <a:moveTo>
                    <a:pt x="2441267" y="2497999"/>
                  </a:moveTo>
                  <a:cubicBezTo>
                    <a:pt x="2442537" y="2481489"/>
                    <a:pt x="2443807" y="2468789"/>
                    <a:pt x="2443807" y="2456089"/>
                  </a:cubicBezTo>
                  <a:cubicBezTo>
                    <a:pt x="2442537" y="2348310"/>
                    <a:pt x="2441267" y="2247232"/>
                    <a:pt x="2441267" y="2138526"/>
                  </a:cubicBezTo>
                  <a:cubicBezTo>
                    <a:pt x="2441267" y="2088941"/>
                    <a:pt x="2443807" y="2039355"/>
                    <a:pt x="2442537" y="1989770"/>
                  </a:cubicBezTo>
                  <a:cubicBezTo>
                    <a:pt x="2442537" y="1943999"/>
                    <a:pt x="2441267" y="1896320"/>
                    <a:pt x="2439997" y="1850549"/>
                  </a:cubicBezTo>
                  <a:cubicBezTo>
                    <a:pt x="2434917" y="1779986"/>
                    <a:pt x="2423487" y="319124"/>
                    <a:pt x="2423487" y="248561"/>
                  </a:cubicBezTo>
                  <a:cubicBezTo>
                    <a:pt x="2420947" y="189440"/>
                    <a:pt x="2418407" y="128411"/>
                    <a:pt x="2415867" y="69290"/>
                  </a:cubicBezTo>
                  <a:cubicBezTo>
                    <a:pt x="2414597" y="44450"/>
                    <a:pt x="2413327" y="43180"/>
                    <a:pt x="2396357" y="41910"/>
                  </a:cubicBezTo>
                  <a:cubicBezTo>
                    <a:pt x="2390759" y="41910"/>
                    <a:pt x="2387027" y="41910"/>
                    <a:pt x="2381428" y="40640"/>
                  </a:cubicBezTo>
                  <a:cubicBezTo>
                    <a:pt x="2334775" y="36830"/>
                    <a:pt x="2286256" y="31750"/>
                    <a:pt x="2239603" y="30480"/>
                  </a:cubicBezTo>
                  <a:cubicBezTo>
                    <a:pt x="2125769" y="26670"/>
                    <a:pt x="2010070" y="25400"/>
                    <a:pt x="1896236" y="22860"/>
                  </a:cubicBezTo>
                  <a:lnTo>
                    <a:pt x="1761875" y="22860"/>
                  </a:lnTo>
                  <a:cubicBezTo>
                    <a:pt x="1702159" y="22860"/>
                    <a:pt x="1642443" y="22860"/>
                    <a:pt x="1584593" y="24130"/>
                  </a:cubicBezTo>
                  <a:cubicBezTo>
                    <a:pt x="1534208" y="25400"/>
                    <a:pt x="685121" y="29210"/>
                    <a:pt x="634736" y="29210"/>
                  </a:cubicBezTo>
                  <a:cubicBezTo>
                    <a:pt x="552626" y="29210"/>
                    <a:pt x="470517" y="26670"/>
                    <a:pt x="388408" y="33020"/>
                  </a:cubicBezTo>
                  <a:cubicBezTo>
                    <a:pt x="345487" y="36830"/>
                    <a:pt x="304432" y="36830"/>
                    <a:pt x="263377" y="38100"/>
                  </a:cubicBezTo>
                  <a:cubicBezTo>
                    <a:pt x="192464" y="41910"/>
                    <a:pt x="121552" y="45720"/>
                    <a:pt x="50639" y="50800"/>
                  </a:cubicBezTo>
                  <a:cubicBezTo>
                    <a:pt x="36830" y="50800"/>
                    <a:pt x="34290" y="54033"/>
                    <a:pt x="33020" y="76919"/>
                  </a:cubicBezTo>
                  <a:cubicBezTo>
                    <a:pt x="31750" y="111247"/>
                    <a:pt x="31750" y="145576"/>
                    <a:pt x="30480" y="179904"/>
                  </a:cubicBezTo>
                  <a:cubicBezTo>
                    <a:pt x="29210" y="237118"/>
                    <a:pt x="26670" y="292425"/>
                    <a:pt x="25400" y="349638"/>
                  </a:cubicBezTo>
                  <a:cubicBezTo>
                    <a:pt x="20320" y="410667"/>
                    <a:pt x="26670" y="1902042"/>
                    <a:pt x="29210" y="1963070"/>
                  </a:cubicBezTo>
                  <a:cubicBezTo>
                    <a:pt x="29210" y="2027913"/>
                    <a:pt x="29210" y="2094662"/>
                    <a:pt x="30480" y="2159504"/>
                  </a:cubicBezTo>
                  <a:cubicBezTo>
                    <a:pt x="30480" y="2207183"/>
                    <a:pt x="33020" y="2254861"/>
                    <a:pt x="33020" y="2302539"/>
                  </a:cubicBezTo>
                  <a:cubicBezTo>
                    <a:pt x="33020" y="2354032"/>
                    <a:pt x="33020" y="2405524"/>
                    <a:pt x="31750" y="2456089"/>
                  </a:cubicBezTo>
                  <a:lnTo>
                    <a:pt x="31750" y="2466249"/>
                  </a:lnTo>
                  <a:cubicBezTo>
                    <a:pt x="31750" y="2476409"/>
                    <a:pt x="35560" y="2480219"/>
                    <a:pt x="44450" y="2480219"/>
                  </a:cubicBezTo>
                  <a:cubicBezTo>
                    <a:pt x="67434" y="2480219"/>
                    <a:pt x="93560" y="2481489"/>
                    <a:pt x="117820" y="2481489"/>
                  </a:cubicBezTo>
                  <a:cubicBezTo>
                    <a:pt x="153276" y="2481489"/>
                    <a:pt x="190598" y="2478949"/>
                    <a:pt x="226055" y="2481489"/>
                  </a:cubicBezTo>
                  <a:cubicBezTo>
                    <a:pt x="283905" y="2485299"/>
                    <a:pt x="341754" y="2487839"/>
                    <a:pt x="399604" y="2486569"/>
                  </a:cubicBezTo>
                  <a:cubicBezTo>
                    <a:pt x="436927" y="2485299"/>
                    <a:pt x="472383" y="2487839"/>
                    <a:pt x="509706" y="2487839"/>
                  </a:cubicBezTo>
                  <a:cubicBezTo>
                    <a:pt x="563823" y="2487839"/>
                    <a:pt x="617941" y="2486569"/>
                    <a:pt x="672059" y="2487839"/>
                  </a:cubicBezTo>
                  <a:cubicBezTo>
                    <a:pt x="752302" y="2489109"/>
                    <a:pt x="1633112" y="2478949"/>
                    <a:pt x="1715222" y="2481489"/>
                  </a:cubicBezTo>
                  <a:cubicBezTo>
                    <a:pt x="1750678" y="2482759"/>
                    <a:pt x="1786135" y="2484029"/>
                    <a:pt x="1819725" y="2484029"/>
                  </a:cubicBezTo>
                  <a:cubicBezTo>
                    <a:pt x="1881307" y="2486569"/>
                    <a:pt x="1941023" y="2482759"/>
                    <a:pt x="2002605" y="2486569"/>
                  </a:cubicBezTo>
                  <a:cubicBezTo>
                    <a:pt x="2052991" y="2489109"/>
                    <a:pt x="2103376" y="2489109"/>
                    <a:pt x="2153761" y="2491649"/>
                  </a:cubicBezTo>
                  <a:cubicBezTo>
                    <a:pt x="2228406" y="2495459"/>
                    <a:pt x="2303051" y="2497999"/>
                    <a:pt x="2377696" y="2499269"/>
                  </a:cubicBezTo>
                  <a:cubicBezTo>
                    <a:pt x="2403167" y="2499269"/>
                    <a:pt x="2420947" y="2497999"/>
                    <a:pt x="2441267"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447786" y="0"/>
            <a:ext cx="17392427" cy="10345814"/>
            <a:chOff x="0" y="0"/>
            <a:chExt cx="5938487" cy="3532484"/>
          </a:xfrm>
        </p:grpSpPr>
        <p:sp>
          <p:nvSpPr>
            <p:cNvPr name="Freeform 6" id="6"/>
            <p:cNvSpPr/>
            <p:nvPr/>
          </p:nvSpPr>
          <p:spPr>
            <a:xfrm flipH="false" flipV="false" rot="0">
              <a:off x="38100" y="44450"/>
              <a:ext cx="5901657" cy="3488034"/>
            </a:xfrm>
            <a:custGeom>
              <a:avLst/>
              <a:gdLst/>
              <a:ahLst/>
              <a:cxnLst/>
              <a:rect r="r" b="b" t="t" l="l"/>
              <a:pathLst>
                <a:path h="3488034" w="5901657">
                  <a:moveTo>
                    <a:pt x="2540" y="3457554"/>
                  </a:moveTo>
                  <a:cubicBezTo>
                    <a:pt x="0" y="3466444"/>
                    <a:pt x="5080" y="3472794"/>
                    <a:pt x="36803" y="3474064"/>
                  </a:cubicBezTo>
                  <a:cubicBezTo>
                    <a:pt x="73588" y="3475334"/>
                    <a:pt x="105775" y="3475334"/>
                    <a:pt x="142560" y="3475334"/>
                  </a:cubicBezTo>
                  <a:cubicBezTo>
                    <a:pt x="289701" y="3476604"/>
                    <a:pt x="436841" y="3476604"/>
                    <a:pt x="588580" y="3477875"/>
                  </a:cubicBezTo>
                  <a:cubicBezTo>
                    <a:pt x="671346" y="3479144"/>
                    <a:pt x="754113" y="3480414"/>
                    <a:pt x="832282" y="3481684"/>
                  </a:cubicBezTo>
                  <a:cubicBezTo>
                    <a:pt x="970226" y="3482954"/>
                    <a:pt x="1103572" y="3482954"/>
                    <a:pt x="1241516" y="3484225"/>
                  </a:cubicBezTo>
                  <a:cubicBezTo>
                    <a:pt x="1296694" y="3484225"/>
                    <a:pt x="1347274" y="3484225"/>
                    <a:pt x="1402451" y="3482954"/>
                  </a:cubicBezTo>
                  <a:cubicBezTo>
                    <a:pt x="1425442" y="3482954"/>
                    <a:pt x="1453031" y="3481684"/>
                    <a:pt x="1476022" y="3481684"/>
                  </a:cubicBezTo>
                  <a:cubicBezTo>
                    <a:pt x="1567985" y="3482954"/>
                    <a:pt x="3407242" y="3474064"/>
                    <a:pt x="3499205" y="3475334"/>
                  </a:cubicBezTo>
                  <a:cubicBezTo>
                    <a:pt x="3627953" y="3476604"/>
                    <a:pt x="3982011" y="3476604"/>
                    <a:pt x="4110758" y="3476604"/>
                  </a:cubicBezTo>
                  <a:cubicBezTo>
                    <a:pt x="4161338" y="3476604"/>
                    <a:pt x="4207320" y="3475334"/>
                    <a:pt x="4257899" y="3475334"/>
                  </a:cubicBezTo>
                  <a:lnTo>
                    <a:pt x="4506199" y="3479144"/>
                  </a:lnTo>
                  <a:cubicBezTo>
                    <a:pt x="4685527" y="3481684"/>
                    <a:pt x="4860256" y="3479144"/>
                    <a:pt x="5039584" y="3482954"/>
                  </a:cubicBezTo>
                  <a:cubicBezTo>
                    <a:pt x="5338463" y="3488034"/>
                    <a:pt x="5641941" y="3481684"/>
                    <a:pt x="5836887" y="3486764"/>
                  </a:cubicBezTo>
                  <a:cubicBezTo>
                    <a:pt x="5857207" y="3488034"/>
                    <a:pt x="5877527" y="3486764"/>
                    <a:pt x="5900387" y="3486764"/>
                  </a:cubicBezTo>
                  <a:lnTo>
                    <a:pt x="5900387" y="3427075"/>
                  </a:lnTo>
                  <a:cubicBezTo>
                    <a:pt x="5899117" y="3321713"/>
                    <a:pt x="5897847" y="3192492"/>
                    <a:pt x="5897847" y="3055195"/>
                  </a:cubicBezTo>
                  <a:cubicBezTo>
                    <a:pt x="5897847" y="2896362"/>
                    <a:pt x="5901657" y="2734836"/>
                    <a:pt x="5895307" y="2576003"/>
                  </a:cubicBezTo>
                  <a:cubicBezTo>
                    <a:pt x="5887687" y="2471011"/>
                    <a:pt x="5876257" y="400791"/>
                    <a:pt x="5876257" y="295799"/>
                  </a:cubicBezTo>
                  <a:cubicBezTo>
                    <a:pt x="5873717" y="223113"/>
                    <a:pt x="5872447" y="147734"/>
                    <a:pt x="5869907" y="75048"/>
                  </a:cubicBezTo>
                  <a:cubicBezTo>
                    <a:pt x="5869907" y="53511"/>
                    <a:pt x="5868637" y="31974"/>
                    <a:pt x="5867367" y="6350"/>
                  </a:cubicBezTo>
                  <a:cubicBezTo>
                    <a:pt x="5857207" y="3810"/>
                    <a:pt x="5848317" y="2540"/>
                    <a:pt x="5838157" y="1270"/>
                  </a:cubicBezTo>
                  <a:cubicBezTo>
                    <a:pt x="5830537" y="0"/>
                    <a:pt x="5822917" y="1270"/>
                    <a:pt x="5816567" y="1270"/>
                  </a:cubicBezTo>
                  <a:lnTo>
                    <a:pt x="13812" y="6350"/>
                  </a:lnTo>
                  <a:lnTo>
                    <a:pt x="2540" y="3457554"/>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3810" y="0"/>
              <a:ext cx="5906737" cy="3504544"/>
            </a:xfrm>
            <a:custGeom>
              <a:avLst/>
              <a:gdLst/>
              <a:ahLst/>
              <a:cxnLst/>
              <a:rect r="r" b="b" t="t" l="l"/>
              <a:pathLst>
                <a:path h="3504544" w="5906737">
                  <a:moveTo>
                    <a:pt x="5872447" y="21590"/>
                  </a:moveTo>
                  <a:cubicBezTo>
                    <a:pt x="5873717" y="34290"/>
                    <a:pt x="5873717" y="44450"/>
                    <a:pt x="5874987" y="57580"/>
                  </a:cubicBezTo>
                  <a:cubicBezTo>
                    <a:pt x="5877527" y="130266"/>
                    <a:pt x="5878797" y="205645"/>
                    <a:pt x="5881337" y="278331"/>
                  </a:cubicBezTo>
                  <a:cubicBezTo>
                    <a:pt x="5881337" y="383323"/>
                    <a:pt x="5894037" y="2453543"/>
                    <a:pt x="5900387" y="2558535"/>
                  </a:cubicBezTo>
                  <a:cubicBezTo>
                    <a:pt x="5906737" y="2717368"/>
                    <a:pt x="5902927" y="2878894"/>
                    <a:pt x="5902927" y="3037727"/>
                  </a:cubicBezTo>
                  <a:cubicBezTo>
                    <a:pt x="5902927" y="3177716"/>
                    <a:pt x="5904197" y="3306937"/>
                    <a:pt x="5905467" y="3443584"/>
                  </a:cubicBezTo>
                  <a:lnTo>
                    <a:pt x="5905467" y="3503275"/>
                  </a:lnTo>
                  <a:cubicBezTo>
                    <a:pt x="5882607" y="3503275"/>
                    <a:pt x="5862287" y="3504544"/>
                    <a:pt x="5841967" y="3503275"/>
                  </a:cubicBezTo>
                  <a:cubicBezTo>
                    <a:pt x="5550504" y="3498194"/>
                    <a:pt x="5247027" y="3504544"/>
                    <a:pt x="4948148" y="3499464"/>
                  </a:cubicBezTo>
                  <a:cubicBezTo>
                    <a:pt x="4768820" y="3495654"/>
                    <a:pt x="4594091" y="3498194"/>
                    <a:pt x="4414763" y="3495654"/>
                  </a:cubicBezTo>
                  <a:lnTo>
                    <a:pt x="4166463" y="3491844"/>
                  </a:lnTo>
                  <a:cubicBezTo>
                    <a:pt x="4115883" y="3491844"/>
                    <a:pt x="4069902" y="3493114"/>
                    <a:pt x="4019322" y="3493114"/>
                  </a:cubicBezTo>
                  <a:cubicBezTo>
                    <a:pt x="3890574" y="3491844"/>
                    <a:pt x="3536517" y="3493114"/>
                    <a:pt x="3407769" y="3491844"/>
                  </a:cubicBezTo>
                  <a:cubicBezTo>
                    <a:pt x="3315806" y="3490575"/>
                    <a:pt x="1476548" y="3499464"/>
                    <a:pt x="1384586" y="3498194"/>
                  </a:cubicBezTo>
                  <a:cubicBezTo>
                    <a:pt x="1361595" y="3498194"/>
                    <a:pt x="1334006" y="3499464"/>
                    <a:pt x="1311015" y="3499464"/>
                  </a:cubicBezTo>
                  <a:cubicBezTo>
                    <a:pt x="1255837" y="3499464"/>
                    <a:pt x="1205258" y="3500734"/>
                    <a:pt x="1150080" y="3500734"/>
                  </a:cubicBezTo>
                  <a:cubicBezTo>
                    <a:pt x="1012136" y="3500734"/>
                    <a:pt x="878790" y="3499464"/>
                    <a:pt x="740845" y="3498194"/>
                  </a:cubicBezTo>
                  <a:cubicBezTo>
                    <a:pt x="658079" y="3496925"/>
                    <a:pt x="575312" y="3495654"/>
                    <a:pt x="497144" y="3494384"/>
                  </a:cubicBezTo>
                  <a:cubicBezTo>
                    <a:pt x="350003" y="3493114"/>
                    <a:pt x="202862" y="3491844"/>
                    <a:pt x="51124" y="3491844"/>
                  </a:cubicBezTo>
                  <a:cubicBezTo>
                    <a:pt x="38100" y="3491844"/>
                    <a:pt x="29210" y="3491844"/>
                    <a:pt x="19050" y="3490575"/>
                  </a:cubicBezTo>
                  <a:cubicBezTo>
                    <a:pt x="10160" y="3489304"/>
                    <a:pt x="5080" y="3482954"/>
                    <a:pt x="7620" y="3474064"/>
                  </a:cubicBezTo>
                  <a:cubicBezTo>
                    <a:pt x="16510" y="3441541"/>
                    <a:pt x="12700" y="3374239"/>
                    <a:pt x="11430" y="3304244"/>
                  </a:cubicBezTo>
                  <a:cubicBezTo>
                    <a:pt x="10160" y="3161564"/>
                    <a:pt x="6350" y="3021574"/>
                    <a:pt x="7620" y="2878894"/>
                  </a:cubicBezTo>
                  <a:cubicBezTo>
                    <a:pt x="5080" y="2701216"/>
                    <a:pt x="0" y="501775"/>
                    <a:pt x="7620" y="321405"/>
                  </a:cubicBezTo>
                  <a:cubicBezTo>
                    <a:pt x="8890" y="286407"/>
                    <a:pt x="7620" y="248718"/>
                    <a:pt x="8890" y="213721"/>
                  </a:cubicBezTo>
                  <a:cubicBezTo>
                    <a:pt x="10160" y="157187"/>
                    <a:pt x="12700" y="95269"/>
                    <a:pt x="13970" y="44450"/>
                  </a:cubicBezTo>
                  <a:cubicBezTo>
                    <a:pt x="13970" y="41910"/>
                    <a:pt x="15240" y="39370"/>
                    <a:pt x="16510" y="38100"/>
                  </a:cubicBezTo>
                  <a:cubicBezTo>
                    <a:pt x="38100" y="35560"/>
                    <a:pt x="87909" y="30480"/>
                    <a:pt x="161479" y="29210"/>
                  </a:cubicBezTo>
                  <a:cubicBezTo>
                    <a:pt x="285629" y="25400"/>
                    <a:pt x="409779" y="22860"/>
                    <a:pt x="538527" y="20320"/>
                  </a:cubicBezTo>
                  <a:cubicBezTo>
                    <a:pt x="625892" y="17780"/>
                    <a:pt x="713256" y="16510"/>
                    <a:pt x="796023" y="13970"/>
                  </a:cubicBezTo>
                  <a:cubicBezTo>
                    <a:pt x="878790" y="11430"/>
                    <a:pt x="966154" y="8890"/>
                    <a:pt x="1048921" y="8890"/>
                  </a:cubicBezTo>
                  <a:cubicBezTo>
                    <a:pt x="1140884" y="7620"/>
                    <a:pt x="1232847" y="10160"/>
                    <a:pt x="1324810" y="8890"/>
                  </a:cubicBezTo>
                  <a:cubicBezTo>
                    <a:pt x="1439763" y="8890"/>
                    <a:pt x="3522723" y="6350"/>
                    <a:pt x="3637677" y="5080"/>
                  </a:cubicBezTo>
                  <a:cubicBezTo>
                    <a:pt x="3748032" y="3810"/>
                    <a:pt x="3858388" y="2540"/>
                    <a:pt x="3973341" y="2540"/>
                  </a:cubicBezTo>
                  <a:cubicBezTo>
                    <a:pt x="4161865" y="1270"/>
                    <a:pt x="4345791" y="0"/>
                    <a:pt x="4534314" y="0"/>
                  </a:cubicBezTo>
                  <a:cubicBezTo>
                    <a:pt x="4612483" y="0"/>
                    <a:pt x="4695250" y="2540"/>
                    <a:pt x="4773418" y="2540"/>
                  </a:cubicBezTo>
                  <a:cubicBezTo>
                    <a:pt x="4989531" y="3810"/>
                    <a:pt x="5210242" y="5080"/>
                    <a:pt x="5426355" y="7620"/>
                  </a:cubicBezTo>
                  <a:cubicBezTo>
                    <a:pt x="5541308" y="8890"/>
                    <a:pt x="5656262" y="12700"/>
                    <a:pt x="5771216" y="16510"/>
                  </a:cubicBezTo>
                  <a:lnTo>
                    <a:pt x="5841967" y="16510"/>
                  </a:lnTo>
                  <a:cubicBezTo>
                    <a:pt x="5853397" y="17780"/>
                    <a:pt x="5862287" y="20320"/>
                    <a:pt x="5872447" y="21590"/>
                  </a:cubicBezTo>
                  <a:close/>
                  <a:moveTo>
                    <a:pt x="5882607" y="3486764"/>
                  </a:moveTo>
                  <a:cubicBezTo>
                    <a:pt x="5883877" y="3470254"/>
                    <a:pt x="5885147" y="3457554"/>
                    <a:pt x="5885147" y="3444854"/>
                  </a:cubicBezTo>
                  <a:cubicBezTo>
                    <a:pt x="5883877" y="3293476"/>
                    <a:pt x="5882607" y="3150795"/>
                    <a:pt x="5882607" y="2997346"/>
                  </a:cubicBezTo>
                  <a:cubicBezTo>
                    <a:pt x="5882607" y="2927352"/>
                    <a:pt x="5885147" y="2857357"/>
                    <a:pt x="5883877" y="2787363"/>
                  </a:cubicBezTo>
                  <a:cubicBezTo>
                    <a:pt x="5883877" y="2722752"/>
                    <a:pt x="5882607" y="2655450"/>
                    <a:pt x="5881337" y="2590840"/>
                  </a:cubicBezTo>
                  <a:cubicBezTo>
                    <a:pt x="5876257" y="2491232"/>
                    <a:pt x="5864827" y="429088"/>
                    <a:pt x="5864827" y="329481"/>
                  </a:cubicBezTo>
                  <a:cubicBezTo>
                    <a:pt x="5862287" y="246026"/>
                    <a:pt x="5859747" y="159879"/>
                    <a:pt x="5857207" y="76424"/>
                  </a:cubicBezTo>
                  <a:cubicBezTo>
                    <a:pt x="5855937" y="44450"/>
                    <a:pt x="5854667" y="43180"/>
                    <a:pt x="5835590" y="41910"/>
                  </a:cubicBezTo>
                  <a:cubicBezTo>
                    <a:pt x="5821795" y="41910"/>
                    <a:pt x="5812599" y="41910"/>
                    <a:pt x="5798804" y="40640"/>
                  </a:cubicBezTo>
                  <a:cubicBezTo>
                    <a:pt x="5683851" y="36830"/>
                    <a:pt x="5564299" y="31750"/>
                    <a:pt x="5449345" y="30480"/>
                  </a:cubicBezTo>
                  <a:cubicBezTo>
                    <a:pt x="5168859" y="26670"/>
                    <a:pt x="4883773" y="25400"/>
                    <a:pt x="4603287" y="22860"/>
                  </a:cubicBezTo>
                  <a:lnTo>
                    <a:pt x="4272220" y="22860"/>
                  </a:lnTo>
                  <a:cubicBezTo>
                    <a:pt x="4125080" y="22860"/>
                    <a:pt x="3977939" y="22860"/>
                    <a:pt x="3835397" y="24130"/>
                  </a:cubicBezTo>
                  <a:cubicBezTo>
                    <a:pt x="3711246" y="25400"/>
                    <a:pt x="1619091" y="29210"/>
                    <a:pt x="1494941" y="29210"/>
                  </a:cubicBezTo>
                  <a:cubicBezTo>
                    <a:pt x="1292623" y="29210"/>
                    <a:pt x="1090304" y="26670"/>
                    <a:pt x="887986" y="33020"/>
                  </a:cubicBezTo>
                  <a:cubicBezTo>
                    <a:pt x="782229" y="36830"/>
                    <a:pt x="681069" y="36830"/>
                    <a:pt x="579910" y="38100"/>
                  </a:cubicBezTo>
                  <a:cubicBezTo>
                    <a:pt x="405181" y="41910"/>
                    <a:pt x="230451" y="45720"/>
                    <a:pt x="55722" y="50800"/>
                  </a:cubicBezTo>
                  <a:cubicBezTo>
                    <a:pt x="36830" y="50800"/>
                    <a:pt x="34290" y="54888"/>
                    <a:pt x="33020" y="87193"/>
                  </a:cubicBezTo>
                  <a:cubicBezTo>
                    <a:pt x="31750" y="135650"/>
                    <a:pt x="31750" y="184108"/>
                    <a:pt x="30480" y="232566"/>
                  </a:cubicBezTo>
                  <a:cubicBezTo>
                    <a:pt x="29210" y="313329"/>
                    <a:pt x="26670" y="391399"/>
                    <a:pt x="25400" y="472162"/>
                  </a:cubicBezTo>
                  <a:cubicBezTo>
                    <a:pt x="20320" y="558309"/>
                    <a:pt x="26670" y="2663526"/>
                    <a:pt x="29210" y="2749673"/>
                  </a:cubicBezTo>
                  <a:cubicBezTo>
                    <a:pt x="29210" y="2841204"/>
                    <a:pt x="29210" y="2935428"/>
                    <a:pt x="30480" y="3026959"/>
                  </a:cubicBezTo>
                  <a:cubicBezTo>
                    <a:pt x="30480" y="3094261"/>
                    <a:pt x="33020" y="3161564"/>
                    <a:pt x="33020" y="3228866"/>
                  </a:cubicBezTo>
                  <a:cubicBezTo>
                    <a:pt x="33020" y="3301552"/>
                    <a:pt x="33020" y="3374239"/>
                    <a:pt x="31750" y="3444854"/>
                  </a:cubicBezTo>
                  <a:lnTo>
                    <a:pt x="31750" y="3455014"/>
                  </a:lnTo>
                  <a:cubicBezTo>
                    <a:pt x="31750" y="3465175"/>
                    <a:pt x="35560" y="3468984"/>
                    <a:pt x="44450" y="3468984"/>
                  </a:cubicBezTo>
                  <a:cubicBezTo>
                    <a:pt x="97105" y="3468984"/>
                    <a:pt x="161479" y="3470254"/>
                    <a:pt x="221255" y="3470254"/>
                  </a:cubicBezTo>
                  <a:cubicBezTo>
                    <a:pt x="308620" y="3470254"/>
                    <a:pt x="400583" y="3467714"/>
                    <a:pt x="487947" y="3470254"/>
                  </a:cubicBezTo>
                  <a:cubicBezTo>
                    <a:pt x="630490" y="3474064"/>
                    <a:pt x="773032" y="3476604"/>
                    <a:pt x="915575" y="3475334"/>
                  </a:cubicBezTo>
                  <a:cubicBezTo>
                    <a:pt x="1007538" y="3474064"/>
                    <a:pt x="1094903" y="3476604"/>
                    <a:pt x="1186865" y="3476604"/>
                  </a:cubicBezTo>
                  <a:cubicBezTo>
                    <a:pt x="1320212" y="3476604"/>
                    <a:pt x="1453558" y="3475334"/>
                    <a:pt x="1586904" y="3476604"/>
                  </a:cubicBezTo>
                  <a:cubicBezTo>
                    <a:pt x="1784624" y="3477875"/>
                    <a:pt x="3954948" y="3467714"/>
                    <a:pt x="4157267" y="3470254"/>
                  </a:cubicBezTo>
                  <a:cubicBezTo>
                    <a:pt x="4244632" y="3471525"/>
                    <a:pt x="4331996" y="3472795"/>
                    <a:pt x="4414763" y="3472795"/>
                  </a:cubicBezTo>
                  <a:cubicBezTo>
                    <a:pt x="4566502" y="3475334"/>
                    <a:pt x="4713642" y="3471525"/>
                    <a:pt x="4865381" y="3475334"/>
                  </a:cubicBezTo>
                  <a:cubicBezTo>
                    <a:pt x="4989531" y="3477875"/>
                    <a:pt x="5113681" y="3477875"/>
                    <a:pt x="5237831" y="3480414"/>
                  </a:cubicBezTo>
                  <a:cubicBezTo>
                    <a:pt x="5421757" y="3484225"/>
                    <a:pt x="5605682" y="3486764"/>
                    <a:pt x="5789608" y="3488034"/>
                  </a:cubicBezTo>
                  <a:cubicBezTo>
                    <a:pt x="5844507" y="3488034"/>
                    <a:pt x="5862287" y="3486764"/>
                    <a:pt x="5882607" y="3486764"/>
                  </a:cubicBezTo>
                  <a:close/>
                </a:path>
              </a:pathLst>
            </a:custGeom>
            <a:solidFill>
              <a:srgbClr val="FAF3E2"/>
            </a:solidFill>
          </p:spPr>
        </p:sp>
      </p:grpSp>
      <p:sp>
        <p:nvSpPr>
          <p:cNvPr name="TextBox 9" id="9"/>
          <p:cNvSpPr txBox="true"/>
          <p:nvPr/>
        </p:nvSpPr>
        <p:spPr>
          <a:xfrm rot="0">
            <a:off x="854792" y="324999"/>
            <a:ext cx="16578416" cy="9657715"/>
          </a:xfrm>
          <a:prstGeom prst="rect">
            <a:avLst/>
          </a:prstGeom>
        </p:spPr>
        <p:txBody>
          <a:bodyPr anchor="t" rtlCol="false" tIns="0" lIns="0" bIns="0" rIns="0">
            <a:spAutoFit/>
          </a:bodyPr>
          <a:lstStyle/>
          <a:p>
            <a:pPr algn="l">
              <a:lnSpc>
                <a:spcPts val="2659"/>
              </a:lnSpc>
            </a:pPr>
            <a:r>
              <a:rPr lang="en-US" sz="1899">
                <a:solidFill>
                  <a:srgbClr val="231F20"/>
                </a:solidFill>
                <a:latin typeface="Open Sans"/>
                <a:ea typeface="Open Sans"/>
                <a:cs typeface="Open Sans"/>
                <a:sym typeface="Open Sans"/>
              </a:rPr>
              <a:t>« Où sommes-nous demanda Tom, en observant la scène qui se déroulait alentour. »</a:t>
            </a:r>
          </a:p>
          <a:p>
            <a:pPr algn="l">
              <a:lnSpc>
                <a:spcPts val="2659"/>
              </a:lnSpc>
            </a:pPr>
            <a:r>
              <a:rPr lang="en-US" sz="1899">
                <a:solidFill>
                  <a:srgbClr val="231F20"/>
                </a:solidFill>
                <a:latin typeface="Open Sans"/>
                <a:ea typeface="Open Sans"/>
                <a:cs typeface="Open Sans"/>
                <a:sym typeface="Open Sans"/>
              </a:rPr>
              <a:t> Ils avaient été déposés au milieu d'une foule de guerriers entourant une multitude d'objets précieux.</a:t>
            </a:r>
          </a:p>
          <a:p>
            <a:pPr algn="l">
              <a:lnSpc>
                <a:spcPts val="2659"/>
              </a:lnSpc>
            </a:pPr>
            <a:r>
              <a:rPr lang="en-US" sz="1899">
                <a:solidFill>
                  <a:srgbClr val="231F20"/>
                </a:solidFill>
                <a:latin typeface="Open Sans"/>
                <a:ea typeface="Open Sans"/>
                <a:cs typeface="Open Sans"/>
                <a:sym typeface="Open Sans"/>
              </a:rPr>
              <a:t>« Nous sommes à Soissons, expliqua madame Réglisse, les guerriers qui se trouvent là sont des guerriers Francs et l'homme que l'on peut voir ici est Clovis, leur Chef.</a:t>
            </a:r>
          </a:p>
          <a:p>
            <a:pPr algn="l">
              <a:lnSpc>
                <a:spcPts val="2659"/>
              </a:lnSpc>
            </a:pPr>
            <a:r>
              <a:rPr lang="en-US" sz="1899">
                <a:solidFill>
                  <a:srgbClr val="231F20"/>
                </a:solidFill>
                <a:latin typeface="Open Sans"/>
                <a:ea typeface="Open Sans"/>
                <a:cs typeface="Open Sans"/>
                <a:sym typeface="Open Sans"/>
              </a:rPr>
              <a:t>-</a:t>
            </a:r>
            <a:r>
              <a:rPr lang="en-US" sz="1899">
                <a:solidFill>
                  <a:srgbClr val="231F20"/>
                </a:solidFill>
                <a:latin typeface="Open Sans"/>
                <a:ea typeface="Open Sans"/>
                <a:cs typeface="Open Sans"/>
                <a:sym typeface="Open Sans"/>
              </a:rPr>
              <a:t> Que font-ils ?questionna Lilou.</a:t>
            </a:r>
          </a:p>
          <a:p>
            <a:pPr algn="l">
              <a:lnSpc>
                <a:spcPts val="2659"/>
              </a:lnSpc>
            </a:pPr>
            <a:r>
              <a:rPr lang="en-US" sz="1899">
                <a:solidFill>
                  <a:srgbClr val="231F20"/>
                </a:solidFill>
                <a:latin typeface="Open Sans"/>
                <a:ea typeface="Open Sans"/>
                <a:cs typeface="Open Sans"/>
                <a:sym typeface="Open Sans"/>
              </a:rPr>
              <a:t>- Nous sommes en 486. Les Francs viennent de remporter une bataille importante et de conquérir le royaume de Syagrius le dernier royaume Gallo-romain subsistant. Ils en ont pillé les richesses et comme le veut leur tradition, ils vont procéder au partage de ces trésors au moyen d'un tirage au sort. Ecoutez! »</a:t>
            </a:r>
          </a:p>
          <a:p>
            <a:pPr algn="l">
              <a:lnSpc>
                <a:spcPts val="2659"/>
              </a:lnSpc>
            </a:pPr>
            <a:r>
              <a:rPr lang="en-US" sz="1899">
                <a:solidFill>
                  <a:srgbClr val="231F20"/>
                </a:solidFill>
                <a:latin typeface="Open Sans"/>
                <a:ea typeface="Open Sans"/>
                <a:cs typeface="Open Sans"/>
                <a:sym typeface="Open Sans"/>
              </a:rPr>
              <a:t>Clovis venait de prendre la parole, il s'était approché d'un magnifique vase précieux et demandait à ses guerriers s'il pouvait en prendre possession. Tous acceptèrent, sauf un guerrier qui, jaloux, vint briser le vase d'un coup de hache. Clovis ne dit rien.</a:t>
            </a:r>
          </a:p>
          <a:p>
            <a:pPr algn="l">
              <a:lnSpc>
                <a:spcPts val="2659"/>
              </a:lnSpc>
            </a:pPr>
            <a:r>
              <a:rPr lang="en-US" sz="1899">
                <a:solidFill>
                  <a:srgbClr val="231F20"/>
                </a:solidFill>
                <a:latin typeface="Open Sans"/>
                <a:ea typeface="Open Sans"/>
                <a:cs typeface="Open Sans"/>
                <a:sym typeface="Open Sans"/>
              </a:rPr>
              <a:t>« Pourq</a:t>
            </a:r>
            <a:r>
              <a:rPr lang="en-US" sz="1899">
                <a:solidFill>
                  <a:srgbClr val="231F20"/>
                </a:solidFill>
                <a:latin typeface="Open Sans"/>
                <a:ea typeface="Open Sans"/>
                <a:cs typeface="Open Sans"/>
                <a:sym typeface="Open Sans"/>
              </a:rPr>
              <a:t>uoi a-t-il brisé ce vase? demanda Tom.</a:t>
            </a:r>
          </a:p>
          <a:p>
            <a:pPr algn="l">
              <a:lnSpc>
                <a:spcPts val="2659"/>
              </a:lnSpc>
            </a:pPr>
            <a:r>
              <a:rPr lang="en-US" sz="1899">
                <a:solidFill>
                  <a:srgbClr val="231F20"/>
                </a:solidFill>
                <a:latin typeface="Open Sans"/>
                <a:ea typeface="Open Sans"/>
                <a:cs typeface="Open Sans"/>
                <a:sym typeface="Open Sans"/>
              </a:rPr>
              <a:t>- Crois-moi, mon petit, s'il avait su ce qui allait lui arriver par la suite, ce soldat se serait abstenu!</a:t>
            </a:r>
          </a:p>
          <a:p>
            <a:pPr algn="l">
              <a:lnSpc>
                <a:spcPts val="2659"/>
              </a:lnSpc>
            </a:pPr>
            <a:r>
              <a:rPr lang="en-US" sz="1899">
                <a:solidFill>
                  <a:srgbClr val="231F20"/>
                </a:solidFill>
                <a:latin typeface="Open Sans"/>
                <a:ea typeface="Open Sans"/>
                <a:cs typeface="Open Sans"/>
                <a:sym typeface="Open Sans"/>
              </a:rPr>
              <a:t>- Qu'est-ce-qu'il va lui arriver, madame ? interrogea Tom qui brûlait de curiosité.</a:t>
            </a:r>
          </a:p>
          <a:p>
            <a:pPr algn="l">
              <a:lnSpc>
                <a:spcPts val="2659"/>
              </a:lnSpc>
            </a:pPr>
            <a:r>
              <a:rPr lang="en-US" sz="1899">
                <a:solidFill>
                  <a:srgbClr val="231F20"/>
                </a:solidFill>
                <a:latin typeface="Open Sans"/>
                <a:ea typeface="Open Sans"/>
                <a:cs typeface="Open Sans"/>
                <a:sym typeface="Open Sans"/>
              </a:rPr>
              <a:t>- Partons, je vais te raconter. Nos trois aventuriers rebroussèrent chemin et la vieille institutrice expliqua :</a:t>
            </a:r>
          </a:p>
          <a:p>
            <a:pPr algn="l">
              <a:lnSpc>
                <a:spcPts val="2659"/>
              </a:lnSpc>
            </a:pPr>
            <a:r>
              <a:rPr lang="en-US" sz="1899">
                <a:solidFill>
                  <a:srgbClr val="231F20"/>
                </a:solidFill>
                <a:latin typeface="Open Sans"/>
                <a:ea typeface="Open Sans"/>
                <a:cs typeface="Open Sans"/>
                <a:sym typeface="Open Sans"/>
              </a:rPr>
              <a:t>« Dans</a:t>
            </a:r>
            <a:r>
              <a:rPr lang="en-US" sz="1899">
                <a:solidFill>
                  <a:srgbClr val="231F20"/>
                </a:solidFill>
                <a:latin typeface="Open Sans"/>
                <a:ea typeface="Open Sans"/>
                <a:cs typeface="Open Sans"/>
                <a:sym typeface="Open Sans"/>
              </a:rPr>
              <a:t> un an, Clovis passera en revue ses soldats, il reconnaîtra ce guerrier jaloux et jettera sa hache au sol. Ce guerrier se baissera pour la ramasser et Clovis lui enfoncera la sienne dans le crâne en lui disant : "Voilà, ce que</a:t>
            </a:r>
            <a:r>
              <a:rPr lang="en-US" sz="1899">
                <a:solidFill>
                  <a:srgbClr val="231F20"/>
                </a:solidFill>
                <a:latin typeface="Open Sans"/>
                <a:ea typeface="Open Sans"/>
                <a:cs typeface="Open Sans"/>
                <a:sym typeface="Open Sans"/>
              </a:rPr>
              <a:t> tu as fait au vase de Soissons".</a:t>
            </a:r>
          </a:p>
          <a:p>
            <a:pPr algn="l">
              <a:lnSpc>
                <a:spcPts val="2659"/>
              </a:lnSpc>
            </a:pPr>
            <a:r>
              <a:rPr lang="en-US" sz="1899">
                <a:solidFill>
                  <a:srgbClr val="231F20"/>
                </a:solidFill>
                <a:latin typeface="Open Sans"/>
                <a:ea typeface="Open Sans"/>
                <a:cs typeface="Open Sans"/>
                <a:sym typeface="Open Sans"/>
              </a:rPr>
              <a:t>- Mais c'est horrible! s'exclama Lilou.</a:t>
            </a:r>
          </a:p>
          <a:p>
            <a:pPr algn="l">
              <a:lnSpc>
                <a:spcPts val="2659"/>
              </a:lnSpc>
            </a:pPr>
            <a:r>
              <a:rPr lang="en-US" sz="1899">
                <a:solidFill>
                  <a:srgbClr val="231F20"/>
                </a:solidFill>
                <a:latin typeface="Open Sans"/>
                <a:ea typeface="Open Sans"/>
                <a:cs typeface="Open Sans"/>
                <a:sym typeface="Open Sans"/>
              </a:rPr>
              <a:t>-Oui, c'est dégoûtant! Il est fou celui-là ! ajouta Tom».</a:t>
            </a:r>
          </a:p>
          <a:p>
            <a:pPr algn="l">
              <a:lnSpc>
                <a:spcPts val="2659"/>
              </a:lnSpc>
            </a:pPr>
            <a:r>
              <a:rPr lang="en-US" sz="1899">
                <a:solidFill>
                  <a:srgbClr val="231F20"/>
                </a:solidFill>
                <a:latin typeface="Open Sans"/>
                <a:ea typeface="Open Sans"/>
                <a:cs typeface="Open Sans"/>
                <a:sym typeface="Open Sans"/>
              </a:rPr>
              <a:t>Ils réapparurent dans un autre espace-temps.</a:t>
            </a:r>
          </a:p>
          <a:p>
            <a:pPr algn="l">
              <a:lnSpc>
                <a:spcPts val="2659"/>
              </a:lnSpc>
            </a:pPr>
            <a:r>
              <a:rPr lang="en-US" sz="1899">
                <a:solidFill>
                  <a:srgbClr val="231F20"/>
                </a:solidFill>
                <a:latin typeface="Open Sans"/>
                <a:ea typeface="Open Sans"/>
                <a:cs typeface="Open Sans"/>
                <a:sym typeface="Open Sans"/>
              </a:rPr>
              <a:t>« Où sommes-nous désormais maîtresse? interrogea Tom, pressé de se sortir ces images de crâne fendu de la tête.</a:t>
            </a:r>
          </a:p>
          <a:p>
            <a:pPr algn="l">
              <a:lnSpc>
                <a:spcPts val="2659"/>
              </a:lnSpc>
            </a:pPr>
            <a:r>
              <a:rPr lang="en-US" sz="1899">
                <a:solidFill>
                  <a:srgbClr val="231F20"/>
                </a:solidFill>
                <a:latin typeface="Open Sans"/>
                <a:ea typeface="Open Sans"/>
                <a:cs typeface="Open Sans"/>
                <a:sym typeface="Open Sans"/>
              </a:rPr>
              <a:t>- Nous allons avoir le privilège d'assister à un événement historique majeur. Le baptême de Clovis. Nous sommes le 25 décembre 496 et nous sommes désormais à Reims.</a:t>
            </a:r>
          </a:p>
          <a:p>
            <a:pPr algn="l">
              <a:lnSpc>
                <a:spcPts val="2659"/>
              </a:lnSpc>
            </a:pPr>
            <a:r>
              <a:rPr lang="en-US" sz="1899">
                <a:solidFill>
                  <a:srgbClr val="231F20"/>
                </a:solidFill>
                <a:latin typeface="Open Sans"/>
                <a:ea typeface="Open Sans"/>
                <a:cs typeface="Open Sans"/>
                <a:sym typeface="Open Sans"/>
              </a:rPr>
              <a:t>- Un baptême? Un évènement historique majeur? Tu te moques de nous ? La semaine dernière nous avons été au baptême civil de Nicolas, notre cousin et ce n'était pas vraiment un événement historique majeur, on s’est plutôt embêté ! déclara Tom.</a:t>
            </a:r>
          </a:p>
          <a:p>
            <a:pPr algn="l">
              <a:lnSpc>
                <a:spcPts val="2659"/>
              </a:lnSpc>
            </a:pPr>
            <a:r>
              <a:rPr lang="en-US" sz="1899">
                <a:solidFill>
                  <a:srgbClr val="231F20"/>
                </a:solidFill>
                <a:latin typeface="Open Sans"/>
                <a:ea typeface="Open Sans"/>
                <a:cs typeface="Open Sans"/>
                <a:sym typeface="Open Sans"/>
              </a:rPr>
              <a:t>- Non, mes enfants! Clovis fut le premier roi de France à se convertir à la religion catholique et à s'allier avec l'Eglise sur les conseils de sa femme Clothilde. Après Clovis, tous les rois de France seront catholiques. Avec ce baptême, la France entre pour de bon dans le Moyen-Age, la société va subir de nombreux bouleversements. Nous allons entrer dans le temps des rois, des seigneurs, des chevaliers, des châteaux-forts... Une époque sombre et passionnante à la fois. Allons  voir cela mes enfants. »</a:t>
            </a:r>
          </a:p>
          <a:p>
            <a:pPr algn="l">
              <a:lnSpc>
                <a:spcPts val="2659"/>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38100" y="44450"/>
              <a:ext cx="5504962" cy="572394"/>
            </a:xfrm>
            <a:custGeom>
              <a:avLst/>
              <a:gdLst/>
              <a:ahLst/>
              <a:cxnLst/>
              <a:rect r="r" b="b" t="t" l="l"/>
              <a:pathLst>
                <a:path h="572394" w="5504962">
                  <a:moveTo>
                    <a:pt x="2540" y="541914"/>
                  </a:moveTo>
                  <a:cubicBezTo>
                    <a:pt x="0" y="550804"/>
                    <a:pt x="5080" y="557154"/>
                    <a:pt x="34642" y="558424"/>
                  </a:cubicBezTo>
                  <a:cubicBezTo>
                    <a:pt x="68908" y="559694"/>
                    <a:pt x="98890" y="559694"/>
                    <a:pt x="133156" y="559694"/>
                  </a:cubicBezTo>
                  <a:cubicBezTo>
                    <a:pt x="270219" y="560964"/>
                    <a:pt x="407282" y="560964"/>
                    <a:pt x="548628" y="562234"/>
                  </a:cubicBezTo>
                  <a:cubicBezTo>
                    <a:pt x="625726" y="563504"/>
                    <a:pt x="702823" y="564774"/>
                    <a:pt x="775638" y="566044"/>
                  </a:cubicBezTo>
                  <a:cubicBezTo>
                    <a:pt x="904135" y="567314"/>
                    <a:pt x="1028348" y="567314"/>
                    <a:pt x="1156844" y="568584"/>
                  </a:cubicBezTo>
                  <a:cubicBezTo>
                    <a:pt x="1208243" y="568584"/>
                    <a:pt x="1255358" y="568584"/>
                    <a:pt x="1306757" y="567314"/>
                  </a:cubicBezTo>
                  <a:cubicBezTo>
                    <a:pt x="1328173" y="567314"/>
                    <a:pt x="1353872" y="566044"/>
                    <a:pt x="1375288" y="566044"/>
                  </a:cubicBezTo>
                  <a:cubicBezTo>
                    <a:pt x="1460953" y="567314"/>
                    <a:pt x="3174239" y="558424"/>
                    <a:pt x="3259903" y="559694"/>
                  </a:cubicBezTo>
                  <a:cubicBezTo>
                    <a:pt x="3379833" y="560964"/>
                    <a:pt x="3709641" y="560964"/>
                    <a:pt x="3829570" y="560964"/>
                  </a:cubicBezTo>
                  <a:cubicBezTo>
                    <a:pt x="3876686" y="560964"/>
                    <a:pt x="3919518" y="559694"/>
                    <a:pt x="3966633" y="559694"/>
                  </a:cubicBezTo>
                  <a:lnTo>
                    <a:pt x="4197927" y="563504"/>
                  </a:lnTo>
                  <a:cubicBezTo>
                    <a:pt x="4364972" y="566044"/>
                    <a:pt x="4527734" y="563504"/>
                    <a:pt x="4694780" y="567314"/>
                  </a:cubicBezTo>
                  <a:cubicBezTo>
                    <a:pt x="4973189" y="572394"/>
                    <a:pt x="5255881" y="566044"/>
                    <a:pt x="5440192" y="571124"/>
                  </a:cubicBezTo>
                  <a:cubicBezTo>
                    <a:pt x="5460512" y="572394"/>
                    <a:pt x="5480831" y="571124"/>
                    <a:pt x="5503692" y="571124"/>
                  </a:cubicBezTo>
                  <a:lnTo>
                    <a:pt x="5503692" y="511434"/>
                  </a:lnTo>
                  <a:cubicBezTo>
                    <a:pt x="5502422" y="472142"/>
                    <a:pt x="5501151" y="454026"/>
                    <a:pt x="5501151" y="434778"/>
                  </a:cubicBezTo>
                  <a:cubicBezTo>
                    <a:pt x="5501151" y="412510"/>
                    <a:pt x="5504962" y="389865"/>
                    <a:pt x="5498612" y="367597"/>
                  </a:cubicBezTo>
                  <a:cubicBezTo>
                    <a:pt x="5490992" y="352878"/>
                    <a:pt x="5479562" y="62644"/>
                    <a:pt x="5479562" y="47925"/>
                  </a:cubicBezTo>
                  <a:cubicBezTo>
                    <a:pt x="5477022" y="37735"/>
                    <a:pt x="5475751" y="27167"/>
                    <a:pt x="5473212" y="16977"/>
                  </a:cubicBezTo>
                  <a:cubicBezTo>
                    <a:pt x="5473212" y="13957"/>
                    <a:pt x="5471942" y="10938"/>
                    <a:pt x="5470672" y="6350"/>
                  </a:cubicBezTo>
                  <a:cubicBezTo>
                    <a:pt x="5460512" y="3810"/>
                    <a:pt x="5451622" y="2540"/>
                    <a:pt x="5441462" y="1270"/>
                  </a:cubicBezTo>
                  <a:cubicBezTo>
                    <a:pt x="5433842" y="0"/>
                    <a:pt x="5426222" y="1270"/>
                    <a:pt x="5419872" y="1270"/>
                  </a:cubicBezTo>
                  <a:lnTo>
                    <a:pt x="13226" y="6350"/>
                  </a:lnTo>
                  <a:lnTo>
                    <a:pt x="2540" y="541914"/>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3810" y="0"/>
              <a:ext cx="5510041" cy="588904"/>
            </a:xfrm>
            <a:custGeom>
              <a:avLst/>
              <a:gdLst/>
              <a:ahLst/>
              <a:cxnLst/>
              <a:rect r="r" b="b" t="t" l="l"/>
              <a:pathLst>
                <a:path h="588904" w="5510041">
                  <a:moveTo>
                    <a:pt x="5475752" y="21590"/>
                  </a:moveTo>
                  <a:cubicBezTo>
                    <a:pt x="5477022" y="34290"/>
                    <a:pt x="5477022" y="44450"/>
                    <a:pt x="5478291" y="52746"/>
                  </a:cubicBezTo>
                  <a:cubicBezTo>
                    <a:pt x="5480832" y="62936"/>
                    <a:pt x="5482102" y="73504"/>
                    <a:pt x="5484641" y="83694"/>
                  </a:cubicBezTo>
                  <a:cubicBezTo>
                    <a:pt x="5484641" y="98414"/>
                    <a:pt x="5497341" y="388648"/>
                    <a:pt x="5503691" y="403367"/>
                  </a:cubicBezTo>
                  <a:cubicBezTo>
                    <a:pt x="5510041" y="425634"/>
                    <a:pt x="5506232" y="448279"/>
                    <a:pt x="5506232" y="470547"/>
                  </a:cubicBezTo>
                  <a:cubicBezTo>
                    <a:pt x="5506232" y="490173"/>
                    <a:pt x="5507502" y="508289"/>
                    <a:pt x="5508772" y="527944"/>
                  </a:cubicBezTo>
                  <a:lnTo>
                    <a:pt x="5508772" y="587634"/>
                  </a:lnTo>
                  <a:cubicBezTo>
                    <a:pt x="5485911" y="587634"/>
                    <a:pt x="5465591" y="588904"/>
                    <a:pt x="5445272" y="587634"/>
                  </a:cubicBezTo>
                  <a:cubicBezTo>
                    <a:pt x="5173578" y="582554"/>
                    <a:pt x="4890886" y="588904"/>
                    <a:pt x="4612477" y="583824"/>
                  </a:cubicBezTo>
                  <a:cubicBezTo>
                    <a:pt x="4445431" y="580014"/>
                    <a:pt x="4282669" y="582554"/>
                    <a:pt x="4115624" y="580014"/>
                  </a:cubicBezTo>
                  <a:lnTo>
                    <a:pt x="3884330" y="576204"/>
                  </a:lnTo>
                  <a:cubicBezTo>
                    <a:pt x="3837215" y="576204"/>
                    <a:pt x="3794383" y="577474"/>
                    <a:pt x="3747267" y="577474"/>
                  </a:cubicBezTo>
                  <a:cubicBezTo>
                    <a:pt x="3627337" y="576204"/>
                    <a:pt x="3297529" y="577474"/>
                    <a:pt x="3177600" y="576204"/>
                  </a:cubicBezTo>
                  <a:cubicBezTo>
                    <a:pt x="3091935" y="574934"/>
                    <a:pt x="1378649" y="583824"/>
                    <a:pt x="1292985" y="582554"/>
                  </a:cubicBezTo>
                  <a:cubicBezTo>
                    <a:pt x="1271569" y="582554"/>
                    <a:pt x="1245870" y="583824"/>
                    <a:pt x="1224454" y="583824"/>
                  </a:cubicBezTo>
                  <a:cubicBezTo>
                    <a:pt x="1173055" y="583824"/>
                    <a:pt x="1125940" y="585094"/>
                    <a:pt x="1074541" y="585094"/>
                  </a:cubicBezTo>
                  <a:cubicBezTo>
                    <a:pt x="946045" y="585094"/>
                    <a:pt x="821831" y="583824"/>
                    <a:pt x="693335" y="582554"/>
                  </a:cubicBezTo>
                  <a:cubicBezTo>
                    <a:pt x="616237" y="581284"/>
                    <a:pt x="539139" y="580014"/>
                    <a:pt x="466325" y="578744"/>
                  </a:cubicBezTo>
                  <a:cubicBezTo>
                    <a:pt x="329262" y="577474"/>
                    <a:pt x="192199" y="576204"/>
                    <a:pt x="50853"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571124"/>
                  </a:moveTo>
                  <a:cubicBezTo>
                    <a:pt x="5487182" y="554614"/>
                    <a:pt x="5488452" y="541914"/>
                    <a:pt x="5488452" y="529214"/>
                  </a:cubicBezTo>
                  <a:cubicBezTo>
                    <a:pt x="5487182" y="506402"/>
                    <a:pt x="5485911" y="486399"/>
                    <a:pt x="5485911" y="464886"/>
                  </a:cubicBezTo>
                  <a:cubicBezTo>
                    <a:pt x="5485911" y="455073"/>
                    <a:pt x="5488452" y="445260"/>
                    <a:pt x="5487182" y="435447"/>
                  </a:cubicBezTo>
                  <a:cubicBezTo>
                    <a:pt x="5487182" y="426389"/>
                    <a:pt x="5485911" y="416954"/>
                    <a:pt x="5484641" y="407896"/>
                  </a:cubicBezTo>
                  <a:cubicBezTo>
                    <a:pt x="5479561" y="393931"/>
                    <a:pt x="5468132" y="104830"/>
                    <a:pt x="5468132" y="90865"/>
                  </a:cubicBezTo>
                  <a:cubicBezTo>
                    <a:pt x="5465591" y="79165"/>
                    <a:pt x="5463052" y="67088"/>
                    <a:pt x="5460511" y="55388"/>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93685" y="553344"/>
                    <a:pt x="153650" y="554614"/>
                    <a:pt x="209332" y="554614"/>
                  </a:cubicBezTo>
                  <a:cubicBezTo>
                    <a:pt x="290713" y="554614"/>
                    <a:pt x="376377" y="552074"/>
                    <a:pt x="457758" y="554614"/>
                  </a:cubicBezTo>
                  <a:cubicBezTo>
                    <a:pt x="590538" y="558424"/>
                    <a:pt x="723317" y="560964"/>
                    <a:pt x="856097" y="559694"/>
                  </a:cubicBezTo>
                  <a:cubicBezTo>
                    <a:pt x="941761" y="558424"/>
                    <a:pt x="1023143" y="560964"/>
                    <a:pt x="1108807" y="560964"/>
                  </a:cubicBezTo>
                  <a:cubicBezTo>
                    <a:pt x="1233020" y="560964"/>
                    <a:pt x="1357233" y="559694"/>
                    <a:pt x="1481447" y="560964"/>
                  </a:cubicBezTo>
                  <a:cubicBezTo>
                    <a:pt x="1665625" y="562234"/>
                    <a:pt x="3687302" y="552074"/>
                    <a:pt x="3875764" y="554614"/>
                  </a:cubicBezTo>
                  <a:cubicBezTo>
                    <a:pt x="3957145" y="555884"/>
                    <a:pt x="4038526" y="557155"/>
                    <a:pt x="4115624" y="557155"/>
                  </a:cubicBezTo>
                  <a:cubicBezTo>
                    <a:pt x="4256970" y="559694"/>
                    <a:pt x="4394033" y="555884"/>
                    <a:pt x="4535379" y="559694"/>
                  </a:cubicBezTo>
                  <a:cubicBezTo>
                    <a:pt x="4651026" y="562234"/>
                    <a:pt x="4766672" y="562234"/>
                    <a:pt x="4882319" y="564774"/>
                  </a:cubicBezTo>
                  <a:cubicBezTo>
                    <a:pt x="5053648" y="568584"/>
                    <a:pt x="5224977" y="571124"/>
                    <a:pt x="5396305" y="572394"/>
                  </a:cubicBezTo>
                  <a:cubicBezTo>
                    <a:pt x="5447811" y="572394"/>
                    <a:pt x="5465591" y="571124"/>
                    <a:pt x="5485911" y="571124"/>
                  </a:cubicBezTo>
                  <a:close/>
                </a:path>
              </a:pathLst>
            </a:custGeom>
            <a:solidFill>
              <a:srgbClr val="FAF3E2"/>
            </a:solidFill>
          </p:spPr>
        </p:sp>
      </p:grpSp>
      <p:grpSp>
        <p:nvGrpSpPr>
          <p:cNvPr name="Group 9" id="9"/>
          <p:cNvGrpSpPr/>
          <p:nvPr/>
        </p:nvGrpSpPr>
        <p:grpSpPr>
          <a:xfrm rot="0">
            <a:off x="1028700" y="3154648"/>
            <a:ext cx="16230600" cy="6103652"/>
            <a:chOff x="0" y="0"/>
            <a:chExt cx="5541791" cy="2084037"/>
          </a:xfrm>
        </p:grpSpPr>
        <p:sp>
          <p:nvSpPr>
            <p:cNvPr name="Freeform 10" id="10"/>
            <p:cNvSpPr/>
            <p:nvPr/>
          </p:nvSpPr>
          <p:spPr>
            <a:xfrm flipH="false" flipV="false" rot="0">
              <a:off x="38100" y="44450"/>
              <a:ext cx="5504962" cy="2039587"/>
            </a:xfrm>
            <a:custGeom>
              <a:avLst/>
              <a:gdLst/>
              <a:ahLst/>
              <a:cxnLst/>
              <a:rect r="r" b="b" t="t" l="l"/>
              <a:pathLst>
                <a:path h="2039587" w="5504962">
                  <a:moveTo>
                    <a:pt x="2540" y="2009107"/>
                  </a:moveTo>
                  <a:cubicBezTo>
                    <a:pt x="0" y="2017997"/>
                    <a:pt x="5080" y="2024347"/>
                    <a:pt x="34642" y="2025617"/>
                  </a:cubicBezTo>
                  <a:cubicBezTo>
                    <a:pt x="68908" y="2026887"/>
                    <a:pt x="98890" y="2026887"/>
                    <a:pt x="133156" y="2026887"/>
                  </a:cubicBezTo>
                  <a:cubicBezTo>
                    <a:pt x="270219" y="2028157"/>
                    <a:pt x="407282" y="2028157"/>
                    <a:pt x="548628" y="2029427"/>
                  </a:cubicBezTo>
                  <a:cubicBezTo>
                    <a:pt x="625726" y="2030697"/>
                    <a:pt x="702823" y="2031967"/>
                    <a:pt x="775638" y="2033237"/>
                  </a:cubicBezTo>
                  <a:cubicBezTo>
                    <a:pt x="904135" y="2034507"/>
                    <a:pt x="1028348" y="2034507"/>
                    <a:pt x="1156844" y="2035777"/>
                  </a:cubicBezTo>
                  <a:cubicBezTo>
                    <a:pt x="1208243" y="2035777"/>
                    <a:pt x="1255358" y="2035777"/>
                    <a:pt x="1306757" y="2034507"/>
                  </a:cubicBezTo>
                  <a:cubicBezTo>
                    <a:pt x="1328173" y="2034507"/>
                    <a:pt x="1353872" y="2033237"/>
                    <a:pt x="1375288" y="2033237"/>
                  </a:cubicBezTo>
                  <a:cubicBezTo>
                    <a:pt x="1460953" y="2034507"/>
                    <a:pt x="3174239" y="2025617"/>
                    <a:pt x="3259903" y="2026887"/>
                  </a:cubicBezTo>
                  <a:cubicBezTo>
                    <a:pt x="3379833" y="2028157"/>
                    <a:pt x="3709641" y="2028157"/>
                    <a:pt x="3829570" y="2028157"/>
                  </a:cubicBezTo>
                  <a:cubicBezTo>
                    <a:pt x="3876686" y="2028157"/>
                    <a:pt x="3919518" y="2026887"/>
                    <a:pt x="3966633" y="2026887"/>
                  </a:cubicBezTo>
                  <a:lnTo>
                    <a:pt x="4197927" y="2030697"/>
                  </a:lnTo>
                  <a:cubicBezTo>
                    <a:pt x="4364972" y="2033237"/>
                    <a:pt x="4527734" y="2030697"/>
                    <a:pt x="4694780" y="2034507"/>
                  </a:cubicBezTo>
                  <a:cubicBezTo>
                    <a:pt x="4973189" y="2039587"/>
                    <a:pt x="5255881" y="2033237"/>
                    <a:pt x="5440192" y="2038317"/>
                  </a:cubicBezTo>
                  <a:cubicBezTo>
                    <a:pt x="5460512" y="2039587"/>
                    <a:pt x="5480831" y="2038317"/>
                    <a:pt x="5503692" y="2038317"/>
                  </a:cubicBezTo>
                  <a:lnTo>
                    <a:pt x="5503692" y="1978627"/>
                  </a:lnTo>
                  <a:cubicBezTo>
                    <a:pt x="5502422" y="1906087"/>
                    <a:pt x="5501151" y="1832062"/>
                    <a:pt x="5501151" y="1753410"/>
                  </a:cubicBezTo>
                  <a:cubicBezTo>
                    <a:pt x="5501151" y="1662420"/>
                    <a:pt x="5504962" y="1569889"/>
                    <a:pt x="5498612" y="1478899"/>
                  </a:cubicBezTo>
                  <a:cubicBezTo>
                    <a:pt x="5490992" y="1418753"/>
                    <a:pt x="5479562" y="232805"/>
                    <a:pt x="5479562" y="172659"/>
                  </a:cubicBezTo>
                  <a:cubicBezTo>
                    <a:pt x="5477022" y="131020"/>
                    <a:pt x="5475751" y="87838"/>
                    <a:pt x="5473212" y="46199"/>
                  </a:cubicBezTo>
                  <a:cubicBezTo>
                    <a:pt x="5473212" y="33861"/>
                    <a:pt x="5471942" y="21524"/>
                    <a:pt x="5470672" y="6350"/>
                  </a:cubicBezTo>
                  <a:cubicBezTo>
                    <a:pt x="5460512" y="3810"/>
                    <a:pt x="5451622" y="2540"/>
                    <a:pt x="5441462" y="1270"/>
                  </a:cubicBezTo>
                  <a:cubicBezTo>
                    <a:pt x="5433842" y="0"/>
                    <a:pt x="5426222" y="1270"/>
                    <a:pt x="5419872" y="1270"/>
                  </a:cubicBezTo>
                  <a:lnTo>
                    <a:pt x="13226" y="6350"/>
                  </a:lnTo>
                  <a:lnTo>
                    <a:pt x="2540" y="2009107"/>
                  </a:lnTo>
                  <a:close/>
                </a:path>
              </a:pathLst>
            </a:custGeom>
            <a:solidFill>
              <a:srgbClr val="2E2C2B"/>
            </a:solidFill>
          </p:spPr>
        </p:sp>
        <p:sp>
          <p:nvSpPr>
            <p:cNvPr name="Freeform 11" id="11"/>
            <p:cNvSpPr/>
            <p:nvPr/>
          </p:nvSpPr>
          <p:spPr>
            <a:xfrm flipH="false" flipV="false" rot="0">
              <a:off x="11430" y="16510"/>
              <a:ext cx="5480832" cy="2029427"/>
            </a:xfrm>
            <a:custGeom>
              <a:avLst/>
              <a:gdLst/>
              <a:ahLst/>
              <a:cxnLst/>
              <a:rect r="r" b="b" t="t" l="l"/>
              <a:pathLst>
                <a:path h="2029427" w="5480832">
                  <a:moveTo>
                    <a:pt x="5480832" y="2029427"/>
                  </a:moveTo>
                  <a:lnTo>
                    <a:pt x="0" y="2021807"/>
                  </a:lnTo>
                  <a:lnTo>
                    <a:pt x="0" y="71877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056097"/>
            </a:xfrm>
            <a:custGeom>
              <a:avLst/>
              <a:gdLst/>
              <a:ahLst/>
              <a:cxnLst/>
              <a:rect r="r" b="b" t="t" l="l"/>
              <a:pathLst>
                <a:path h="2056097" w="5510041">
                  <a:moveTo>
                    <a:pt x="5475752" y="21590"/>
                  </a:moveTo>
                  <a:cubicBezTo>
                    <a:pt x="5477022" y="34290"/>
                    <a:pt x="5477022" y="44450"/>
                    <a:pt x="5478291" y="55178"/>
                  </a:cubicBezTo>
                  <a:cubicBezTo>
                    <a:pt x="5480832" y="96818"/>
                    <a:pt x="5482102" y="139999"/>
                    <a:pt x="5484641" y="181638"/>
                  </a:cubicBezTo>
                  <a:cubicBezTo>
                    <a:pt x="5484641" y="241784"/>
                    <a:pt x="5497341" y="1427733"/>
                    <a:pt x="5503691" y="1487878"/>
                  </a:cubicBezTo>
                  <a:cubicBezTo>
                    <a:pt x="5510041" y="1578868"/>
                    <a:pt x="5506232" y="1671400"/>
                    <a:pt x="5506232" y="1762389"/>
                  </a:cubicBezTo>
                  <a:cubicBezTo>
                    <a:pt x="5506232" y="1842583"/>
                    <a:pt x="5507502" y="1916609"/>
                    <a:pt x="5508772" y="1995137"/>
                  </a:cubicBezTo>
                  <a:lnTo>
                    <a:pt x="5508772" y="2054827"/>
                  </a:lnTo>
                  <a:cubicBezTo>
                    <a:pt x="5485911" y="2054827"/>
                    <a:pt x="5465591" y="2056097"/>
                    <a:pt x="5445272" y="2054827"/>
                  </a:cubicBezTo>
                  <a:cubicBezTo>
                    <a:pt x="5173578" y="2049747"/>
                    <a:pt x="4890886" y="2056097"/>
                    <a:pt x="4612477" y="2051017"/>
                  </a:cubicBezTo>
                  <a:cubicBezTo>
                    <a:pt x="4445431" y="2047207"/>
                    <a:pt x="4282669" y="2049747"/>
                    <a:pt x="4115624" y="2047207"/>
                  </a:cubicBezTo>
                  <a:lnTo>
                    <a:pt x="3884330" y="2043397"/>
                  </a:lnTo>
                  <a:cubicBezTo>
                    <a:pt x="3837215" y="2043397"/>
                    <a:pt x="3794383" y="2044667"/>
                    <a:pt x="3747267" y="2044667"/>
                  </a:cubicBezTo>
                  <a:cubicBezTo>
                    <a:pt x="3627337" y="2043397"/>
                    <a:pt x="3297529" y="2044667"/>
                    <a:pt x="3177600" y="2043397"/>
                  </a:cubicBezTo>
                  <a:cubicBezTo>
                    <a:pt x="3091935" y="2042127"/>
                    <a:pt x="1378649" y="2051017"/>
                    <a:pt x="1292985" y="2049747"/>
                  </a:cubicBezTo>
                  <a:cubicBezTo>
                    <a:pt x="1271569" y="2049747"/>
                    <a:pt x="1245870" y="2051017"/>
                    <a:pt x="1224454" y="2051017"/>
                  </a:cubicBezTo>
                  <a:cubicBezTo>
                    <a:pt x="1173055" y="2051017"/>
                    <a:pt x="1125940" y="2052287"/>
                    <a:pt x="1074541" y="2052287"/>
                  </a:cubicBezTo>
                  <a:cubicBezTo>
                    <a:pt x="946045" y="2052287"/>
                    <a:pt x="821831" y="2051017"/>
                    <a:pt x="693335" y="2049747"/>
                  </a:cubicBezTo>
                  <a:cubicBezTo>
                    <a:pt x="616237" y="2048477"/>
                    <a:pt x="539139" y="2047207"/>
                    <a:pt x="466325" y="2045937"/>
                  </a:cubicBezTo>
                  <a:cubicBezTo>
                    <a:pt x="329262" y="2044667"/>
                    <a:pt x="192199" y="2043397"/>
                    <a:pt x="50853" y="2043397"/>
                  </a:cubicBezTo>
                  <a:cubicBezTo>
                    <a:pt x="38100" y="2043397"/>
                    <a:pt x="29210" y="2043397"/>
                    <a:pt x="19050" y="2042127"/>
                  </a:cubicBezTo>
                  <a:cubicBezTo>
                    <a:pt x="10160" y="2040857"/>
                    <a:pt x="5080" y="2034507"/>
                    <a:pt x="7620" y="2025617"/>
                  </a:cubicBezTo>
                  <a:cubicBezTo>
                    <a:pt x="16510" y="1993719"/>
                    <a:pt x="12700" y="1955164"/>
                    <a:pt x="11430" y="1915067"/>
                  </a:cubicBezTo>
                  <a:cubicBezTo>
                    <a:pt x="10160" y="1833330"/>
                    <a:pt x="6350" y="1753136"/>
                    <a:pt x="7620" y="1671400"/>
                  </a:cubicBezTo>
                  <a:cubicBezTo>
                    <a:pt x="5080" y="1569615"/>
                    <a:pt x="0" y="309641"/>
                    <a:pt x="7620" y="206314"/>
                  </a:cubicBezTo>
                  <a:cubicBezTo>
                    <a:pt x="8890" y="186265"/>
                    <a:pt x="7620" y="164674"/>
                    <a:pt x="8890" y="144626"/>
                  </a:cubicBezTo>
                  <a:cubicBezTo>
                    <a:pt x="10160" y="112240"/>
                    <a:pt x="12700" y="76769"/>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038317"/>
                  </a:moveTo>
                  <a:cubicBezTo>
                    <a:pt x="5487182" y="2021807"/>
                    <a:pt x="5488452" y="2009107"/>
                    <a:pt x="5488452" y="1996407"/>
                  </a:cubicBezTo>
                  <a:cubicBezTo>
                    <a:pt x="5487182" y="1908898"/>
                    <a:pt x="5485911" y="1827162"/>
                    <a:pt x="5485911" y="1739256"/>
                  </a:cubicBezTo>
                  <a:cubicBezTo>
                    <a:pt x="5485911" y="1699159"/>
                    <a:pt x="5488452" y="1659062"/>
                    <a:pt x="5487182" y="1618965"/>
                  </a:cubicBezTo>
                  <a:cubicBezTo>
                    <a:pt x="5487182" y="1581952"/>
                    <a:pt x="5485911" y="1543398"/>
                    <a:pt x="5484641" y="1506385"/>
                  </a:cubicBezTo>
                  <a:cubicBezTo>
                    <a:pt x="5479561" y="1449324"/>
                    <a:pt x="5468132" y="268001"/>
                    <a:pt x="5468132" y="210940"/>
                  </a:cubicBezTo>
                  <a:cubicBezTo>
                    <a:pt x="5465591" y="163132"/>
                    <a:pt x="5463052" y="113782"/>
                    <a:pt x="5460511" y="65974"/>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3636"/>
                    <a:pt x="33020" y="72143"/>
                  </a:cubicBezTo>
                  <a:cubicBezTo>
                    <a:pt x="31750" y="99902"/>
                    <a:pt x="31750" y="127662"/>
                    <a:pt x="30480" y="155421"/>
                  </a:cubicBezTo>
                  <a:cubicBezTo>
                    <a:pt x="29210" y="201687"/>
                    <a:pt x="26670" y="246411"/>
                    <a:pt x="25400" y="292677"/>
                  </a:cubicBezTo>
                  <a:cubicBezTo>
                    <a:pt x="20320" y="342027"/>
                    <a:pt x="26670" y="1548024"/>
                    <a:pt x="29210" y="1597374"/>
                  </a:cubicBezTo>
                  <a:cubicBezTo>
                    <a:pt x="29210" y="1649809"/>
                    <a:pt x="29210" y="1703786"/>
                    <a:pt x="30480" y="1756221"/>
                  </a:cubicBezTo>
                  <a:cubicBezTo>
                    <a:pt x="30480" y="1794775"/>
                    <a:pt x="33020" y="1833330"/>
                    <a:pt x="33020" y="1871885"/>
                  </a:cubicBezTo>
                  <a:cubicBezTo>
                    <a:pt x="33020" y="1913524"/>
                    <a:pt x="33020" y="1955164"/>
                    <a:pt x="31750" y="1996407"/>
                  </a:cubicBezTo>
                  <a:lnTo>
                    <a:pt x="31750" y="2006567"/>
                  </a:lnTo>
                  <a:cubicBezTo>
                    <a:pt x="31750" y="2016727"/>
                    <a:pt x="35560" y="2020537"/>
                    <a:pt x="44450" y="2020537"/>
                  </a:cubicBezTo>
                  <a:cubicBezTo>
                    <a:pt x="93685" y="2020537"/>
                    <a:pt x="153650" y="2021807"/>
                    <a:pt x="209332" y="2021807"/>
                  </a:cubicBezTo>
                  <a:cubicBezTo>
                    <a:pt x="290713" y="2021807"/>
                    <a:pt x="376377" y="2019267"/>
                    <a:pt x="457758" y="2021807"/>
                  </a:cubicBezTo>
                  <a:cubicBezTo>
                    <a:pt x="590538" y="2025617"/>
                    <a:pt x="723317" y="2028157"/>
                    <a:pt x="856097" y="2026887"/>
                  </a:cubicBezTo>
                  <a:cubicBezTo>
                    <a:pt x="941761" y="2025617"/>
                    <a:pt x="1023143" y="2028157"/>
                    <a:pt x="1108807" y="2028157"/>
                  </a:cubicBezTo>
                  <a:cubicBezTo>
                    <a:pt x="1233020" y="2028157"/>
                    <a:pt x="1357233" y="2026887"/>
                    <a:pt x="1481447" y="2028157"/>
                  </a:cubicBezTo>
                  <a:cubicBezTo>
                    <a:pt x="1665625" y="2029427"/>
                    <a:pt x="3687302" y="2019267"/>
                    <a:pt x="3875764" y="2021807"/>
                  </a:cubicBezTo>
                  <a:cubicBezTo>
                    <a:pt x="3957145" y="2023077"/>
                    <a:pt x="4038526" y="2024347"/>
                    <a:pt x="4115624" y="2024347"/>
                  </a:cubicBezTo>
                  <a:cubicBezTo>
                    <a:pt x="4256970" y="2026887"/>
                    <a:pt x="4394033" y="2023077"/>
                    <a:pt x="4535379" y="2026887"/>
                  </a:cubicBezTo>
                  <a:cubicBezTo>
                    <a:pt x="4651026" y="2029427"/>
                    <a:pt x="4766672" y="2029427"/>
                    <a:pt x="4882319" y="2031967"/>
                  </a:cubicBezTo>
                  <a:cubicBezTo>
                    <a:pt x="5053648" y="2035777"/>
                    <a:pt x="5224977" y="2038317"/>
                    <a:pt x="5396305" y="2039587"/>
                  </a:cubicBezTo>
                  <a:cubicBezTo>
                    <a:pt x="5447811" y="2039587"/>
                    <a:pt x="5465591" y="2038317"/>
                    <a:pt x="5485911" y="2038317"/>
                  </a:cubicBezTo>
                  <a:close/>
                </a:path>
              </a:pathLst>
            </a:custGeom>
            <a:solidFill>
              <a:srgbClr val="FAF3E2"/>
            </a:solidFill>
          </p:spPr>
        </p:sp>
      </p:grpSp>
      <p:sp>
        <p:nvSpPr>
          <p:cNvPr name="TextBox 13" id="13"/>
          <p:cNvSpPr txBox="true"/>
          <p:nvPr/>
        </p:nvSpPr>
        <p:spPr>
          <a:xfrm rot="0">
            <a:off x="1397783" y="3618214"/>
            <a:ext cx="15492434" cy="51860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Clovis devient roi des Francs en 481. Il entreprend une série de conquêtes et étend son royaume</a:t>
            </a:r>
            <a:r>
              <a:rPr lang="en-US" sz="4099">
                <a:solidFill>
                  <a:srgbClr val="404040"/>
                </a:solidFill>
                <a:latin typeface="Bubblebody Neue"/>
                <a:ea typeface="Bubblebody Neue"/>
                <a:cs typeface="Bubblebody Neue"/>
                <a:sym typeface="Bubblebody Neue"/>
              </a:rPr>
              <a:t> en remportant des batailles contre les Romains, les Alamans, les Wisigoths...</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Il se marie avec une princesse Burgonde : Clotilde et en 496, il adopte la religion catholique de son épouse. Dès lors, tous les rois de France seront catholiques.</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Il fonde la dynastie des Mérovingiens et meurt en 511.</a:t>
            </a:r>
          </a:p>
        </p:txBody>
      </p:sp>
      <p:sp>
        <p:nvSpPr>
          <p:cNvPr name="Freeform 14" id="14"/>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DAGvvk14VKs</dc:identifier>
  <dcterms:modified xsi:type="dcterms:W3CDTF">2011-08-01T06:04:30Z</dcterms:modified>
  <cp:revision>1</cp:revision>
  <dc:title>Copie de Histoire Et avant la France</dc:title>
</cp:coreProperties>
</file>