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png" Type="http://schemas.openxmlformats.org/officeDocument/2006/relationships/image"/><Relationship Id="rId15" Target="../media/image28.png" Type="http://schemas.openxmlformats.org/officeDocument/2006/relationships/image"/><Relationship Id="rId16" Target="../media/image29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32.pn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png" Type="http://schemas.openxmlformats.org/officeDocument/2006/relationships/image"/><Relationship Id="rId12" Target="../media/image37.pn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pn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21.pn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3.png" Type="http://schemas.openxmlformats.org/officeDocument/2006/relationships/image"/><Relationship Id="rId13" Target="../media/image21.png" Type="http://schemas.openxmlformats.org/officeDocument/2006/relationships/image"/><Relationship Id="rId14" Target="../media/image54.png" Type="http://schemas.openxmlformats.org/officeDocument/2006/relationships/image"/><Relationship Id="rId15" Target="../media/image55.png" Type="http://schemas.openxmlformats.org/officeDocument/2006/relationships/image"/><Relationship Id="rId16" Target="../media/image56.png" Type="http://schemas.openxmlformats.org/officeDocument/2006/relationships/image"/><Relationship Id="rId17" Target="../media/image57.png" Type="http://schemas.openxmlformats.org/officeDocument/2006/relationships/image"/><Relationship Id="rId18" Target="../media/image58.svg" Type="http://schemas.openxmlformats.org/officeDocument/2006/relationships/image"/><Relationship Id="rId19" Target="../media/image59.png" Type="http://schemas.openxmlformats.org/officeDocument/2006/relationships/image"/><Relationship Id="rId2" Target="../media/image38.png" Type="http://schemas.openxmlformats.org/officeDocument/2006/relationships/image"/><Relationship Id="rId20" Target="../media/image60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49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11" Target="../media/image69.png" Type="http://schemas.openxmlformats.org/officeDocument/2006/relationships/image"/><Relationship Id="rId12" Target="../media/image70.png" Type="http://schemas.openxmlformats.org/officeDocument/2006/relationships/image"/><Relationship Id="rId13" Target="../media/image71.png" Type="http://schemas.openxmlformats.org/officeDocument/2006/relationships/image"/><Relationship Id="rId14" Target="../media/image72.png" Type="http://schemas.openxmlformats.org/officeDocument/2006/relationships/image"/><Relationship Id="rId15" Target="../media/image73.png" Type="http://schemas.openxmlformats.org/officeDocument/2006/relationships/image"/><Relationship Id="rId16" Target="../media/image74.png" Type="http://schemas.openxmlformats.org/officeDocument/2006/relationships/image"/><Relationship Id="rId17" Target="../media/image75.png" Type="http://schemas.openxmlformats.org/officeDocument/2006/relationships/image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11.png" Type="http://schemas.openxmlformats.org/officeDocument/2006/relationships/image"/><Relationship Id="rId9" Target="../media/image6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7.png" Type="http://schemas.openxmlformats.org/officeDocument/2006/relationships/image"/><Relationship Id="rId11" Target="../media/image78.png" Type="http://schemas.openxmlformats.org/officeDocument/2006/relationships/image"/><Relationship Id="rId12" Target="../media/image79.svg" Type="http://schemas.openxmlformats.org/officeDocument/2006/relationships/image"/><Relationship Id="rId13" Target="../media/image80.png" Type="http://schemas.openxmlformats.org/officeDocument/2006/relationships/image"/><Relationship Id="rId14" Target="../media/image81.svg" Type="http://schemas.openxmlformats.org/officeDocument/2006/relationships/image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21.png" Type="http://schemas.openxmlformats.org/officeDocument/2006/relationships/image"/><Relationship Id="rId9" Target="../media/image7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83.pn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14" Target="../media/image84.png" Type="http://schemas.openxmlformats.org/officeDocument/2006/relationships/image"/><Relationship Id="rId15" Target="../media/image85.svg" Type="http://schemas.openxmlformats.org/officeDocument/2006/relationships/image"/><Relationship Id="rId16" Target="../media/image86.png" Type="http://schemas.openxmlformats.org/officeDocument/2006/relationships/image"/><Relationship Id="rId17" Target="../media/image87.png" Type="http://schemas.openxmlformats.org/officeDocument/2006/relationships/image"/><Relationship Id="rId18" Target="../media/image88.png" Type="http://schemas.openxmlformats.org/officeDocument/2006/relationships/image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21.png" Type="http://schemas.openxmlformats.org/officeDocument/2006/relationships/image"/><Relationship Id="rId9" Target="../media/image8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91.png" Type="http://schemas.openxmlformats.org/officeDocument/2006/relationships/image"/><Relationship Id="rId12" Target="../media/image92.png" Type="http://schemas.openxmlformats.org/officeDocument/2006/relationships/image"/><Relationship Id="rId13" Target="../media/image93.png" Type="http://schemas.openxmlformats.org/officeDocument/2006/relationships/image"/><Relationship Id="rId14" Target="../media/image94.svg" Type="http://schemas.openxmlformats.org/officeDocument/2006/relationships/image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89.png" Type="http://schemas.openxmlformats.org/officeDocument/2006/relationships/image"/><Relationship Id="rId9" Target="../media/image9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png" Type="http://schemas.openxmlformats.org/officeDocument/2006/relationships/image"/><Relationship Id="rId11" Target="../media/image96.png" Type="http://schemas.openxmlformats.org/officeDocument/2006/relationships/image"/><Relationship Id="rId12" Target="../media/image97.svg" Type="http://schemas.openxmlformats.org/officeDocument/2006/relationships/image"/><Relationship Id="rId13" Target="../media/image98.png" Type="http://schemas.openxmlformats.org/officeDocument/2006/relationships/image"/><Relationship Id="rId14" Target="../media/image99.svg" Type="http://schemas.openxmlformats.org/officeDocument/2006/relationships/image"/><Relationship Id="rId15" Target="../media/image100.png" Type="http://schemas.openxmlformats.org/officeDocument/2006/relationships/image"/><Relationship Id="rId16" Target="../media/image101.png" Type="http://schemas.openxmlformats.org/officeDocument/2006/relationships/image"/><Relationship Id="rId17" Target="../media/image102.png" Type="http://schemas.openxmlformats.org/officeDocument/2006/relationships/image"/><Relationship Id="rId18" Target="../media/image103.png" Type="http://schemas.openxmlformats.org/officeDocument/2006/relationships/image"/><Relationship Id="rId19" Target="../media/image104.png" Type="http://schemas.openxmlformats.org/officeDocument/2006/relationships/image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11.png" Type="http://schemas.openxmlformats.org/officeDocument/2006/relationships/image"/><Relationship Id="rId9" Target="../media/image9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5.png" Type="http://schemas.openxmlformats.org/officeDocument/2006/relationships/image"/><Relationship Id="rId3" Target="../media/image106.svg" Type="http://schemas.openxmlformats.org/officeDocument/2006/relationships/image"/><Relationship Id="rId4" Target="../media/image107.png" Type="http://schemas.openxmlformats.org/officeDocument/2006/relationships/image"/><Relationship Id="rId5" Target="../media/image108.svg" Type="http://schemas.openxmlformats.org/officeDocument/2006/relationships/image"/><Relationship Id="rId6" Target="../media/image109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43695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Encadrer et décomposer les fractions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3980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 des fractions entre deux nombres : </a:t>
            </a:r>
          </a:p>
          <a:p>
            <a:pPr algn="l">
              <a:lnSpc>
                <a:spcPts val="5306"/>
              </a:lnSpc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 2 &lt;          &lt; 3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Décomposer des fractions sous la forme d’un entier et d’une fraction inférieure à 1 :</a:t>
            </a:r>
          </a:p>
          <a:p>
            <a:pPr algn="l">
              <a:lnSpc>
                <a:spcPts val="5306"/>
              </a:lnSpc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       = 2 +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975067" y="3947576"/>
            <a:ext cx="569892" cy="1044803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051678" y="6009502"/>
            <a:ext cx="569892" cy="1044803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5746046" y="6009502"/>
            <a:ext cx="569892" cy="10448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61118" y="356922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733623" y="3470811"/>
            <a:ext cx="2198268" cy="2198268"/>
          </a:xfrm>
          <a:custGeom>
            <a:avLst/>
            <a:gdLst/>
            <a:ahLst/>
            <a:cxnLst/>
            <a:rect r="r" b="b" t="t" l="l"/>
            <a:pathLst>
              <a:path h="2198268" w="2198268">
                <a:moveTo>
                  <a:pt x="0" y="0"/>
                </a:moveTo>
                <a:lnTo>
                  <a:pt x="2198268" y="0"/>
                </a:lnTo>
                <a:lnTo>
                  <a:pt x="2198268" y="2198268"/>
                </a:lnTo>
                <a:lnTo>
                  <a:pt x="0" y="21982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65582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218581" y="7385709"/>
            <a:ext cx="741154" cy="1358783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6681133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8251835" y="7342301"/>
            <a:ext cx="1015656" cy="1358783"/>
          </a:xfrm>
          <a:prstGeom prst="rect">
            <a:avLst/>
          </a:prstGeom>
        </p:spPr>
      </p:pic>
      <p:sp>
        <p:nvSpPr>
          <p:cNvPr name="Freeform 17" id="17"/>
          <p:cNvSpPr/>
          <p:nvPr/>
        </p:nvSpPr>
        <p:spPr>
          <a:xfrm flipH="false" flipV="false" rot="0">
            <a:off x="5511123" y="3446579"/>
            <a:ext cx="2222500" cy="2222500"/>
          </a:xfrm>
          <a:custGeom>
            <a:avLst/>
            <a:gdLst/>
            <a:ahLst/>
            <a:cxnLst/>
            <a:rect r="r" b="b" t="t" l="l"/>
            <a:pathLst>
              <a:path h="2222500" w="2222500">
                <a:moveTo>
                  <a:pt x="0" y="0"/>
                </a:moveTo>
                <a:lnTo>
                  <a:pt x="2222500" y="0"/>
                </a:lnTo>
                <a:lnTo>
                  <a:pt x="2222500" y="2222500"/>
                </a:lnTo>
                <a:lnTo>
                  <a:pt x="0" y="2222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465416" y="4364367"/>
            <a:ext cx="5793884" cy="253482"/>
          </a:xfrm>
          <a:custGeom>
            <a:avLst/>
            <a:gdLst/>
            <a:ahLst/>
            <a:cxnLst/>
            <a:rect r="r" b="b" t="t" l="l"/>
            <a:pathLst>
              <a:path h="253482" w="5793884">
                <a:moveTo>
                  <a:pt x="0" y="0"/>
                </a:moveTo>
                <a:lnTo>
                  <a:pt x="5793884" y="0"/>
                </a:lnTo>
                <a:lnTo>
                  <a:pt x="5793884" y="253482"/>
                </a:lnTo>
                <a:lnTo>
                  <a:pt x="0" y="2534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731991" y="4630258"/>
            <a:ext cx="1573039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147095" y="4618142"/>
            <a:ext cx="146930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631424" y="4618142"/>
            <a:ext cx="1306294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25" id="25"/>
          <p:cNvSpPr/>
          <p:nvPr/>
        </p:nvSpPr>
        <p:spPr>
          <a:xfrm>
            <a:off x="11484466" y="4426279"/>
            <a:ext cx="3346777" cy="0"/>
          </a:xfrm>
          <a:prstGeom prst="line">
            <a:avLst/>
          </a:prstGeom>
          <a:ln cap="flat" w="123825">
            <a:solidFill>
              <a:srgbClr val="F33969">
                <a:alpha val="6078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4974116" y="7210816"/>
            <a:ext cx="1708569" cy="1708569"/>
          </a:xfrm>
          <a:custGeom>
            <a:avLst/>
            <a:gdLst/>
            <a:ahLst/>
            <a:cxnLst/>
            <a:rect r="r" b="b" t="t" l="l"/>
            <a:pathLst>
              <a:path h="1708569" w="1708569">
                <a:moveTo>
                  <a:pt x="0" y="0"/>
                </a:moveTo>
                <a:lnTo>
                  <a:pt x="1708569" y="0"/>
                </a:lnTo>
                <a:lnTo>
                  <a:pt x="1708569" y="1708569"/>
                </a:lnTo>
                <a:lnTo>
                  <a:pt x="0" y="1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354434" y="7787988"/>
            <a:ext cx="4917152" cy="215125"/>
          </a:xfrm>
          <a:custGeom>
            <a:avLst/>
            <a:gdLst/>
            <a:ahLst/>
            <a:cxnLst/>
            <a:rect r="r" b="b" t="t" l="l"/>
            <a:pathLst>
              <a:path h="215125" w="4917152">
                <a:moveTo>
                  <a:pt x="0" y="0"/>
                </a:moveTo>
                <a:lnTo>
                  <a:pt x="4917152" y="0"/>
                </a:lnTo>
                <a:lnTo>
                  <a:pt x="4917152" y="215125"/>
                </a:lnTo>
                <a:lnTo>
                  <a:pt x="0" y="21512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0731991" y="8026929"/>
            <a:ext cx="1335007" cy="3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189525" y="8026929"/>
            <a:ext cx="1246970" cy="3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786445" y="8004118"/>
            <a:ext cx="970282" cy="3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pic>
        <p:nvPicPr>
          <p:cNvPr name="Picture 31" id="3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6567141" y="7323722"/>
            <a:ext cx="741154" cy="1358783"/>
          </a:xfrm>
          <a:prstGeom prst="rect">
            <a:avLst/>
          </a:prstGeom>
        </p:spPr>
      </p:pic>
      <p:sp>
        <p:nvSpPr>
          <p:cNvPr name="Freeform 32" id="32"/>
          <p:cNvSpPr/>
          <p:nvPr/>
        </p:nvSpPr>
        <p:spPr>
          <a:xfrm flipH="false" flipV="false" rot="0">
            <a:off x="3251007" y="3402117"/>
            <a:ext cx="2222500" cy="2222500"/>
          </a:xfrm>
          <a:custGeom>
            <a:avLst/>
            <a:gdLst/>
            <a:ahLst/>
            <a:cxnLst/>
            <a:rect r="r" b="b" t="t" l="l"/>
            <a:pathLst>
              <a:path h="2222500" w="2222500">
                <a:moveTo>
                  <a:pt x="0" y="0"/>
                </a:moveTo>
                <a:lnTo>
                  <a:pt x="2222500" y="0"/>
                </a:lnTo>
                <a:lnTo>
                  <a:pt x="2222500" y="2222500"/>
                </a:lnTo>
                <a:lnTo>
                  <a:pt x="0" y="2222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4041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si les fractions sont supérieures, inférieures ou égales à 1.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057187" y="3288705"/>
            <a:ext cx="3217046" cy="1918498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393320" y="3288705"/>
            <a:ext cx="3217046" cy="1918498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9731542" y="3288705"/>
            <a:ext cx="3217046" cy="1918498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97354" y="5418568"/>
            <a:ext cx="3619177" cy="198552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4789691" y="5508820"/>
            <a:ext cx="4021308" cy="20525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517873" y="6894786"/>
            <a:ext cx="5252254" cy="2801202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349798" y="5524484"/>
            <a:ext cx="15070448" cy="1109140"/>
          </a:xfrm>
          <a:custGeom>
            <a:avLst/>
            <a:gdLst/>
            <a:ahLst/>
            <a:cxnLst/>
            <a:rect r="r" b="b" t="t" l="l"/>
            <a:pathLst>
              <a:path h="1109140" w="15070448">
                <a:moveTo>
                  <a:pt x="0" y="0"/>
                </a:moveTo>
                <a:lnTo>
                  <a:pt x="15070447" y="0"/>
                </a:lnTo>
                <a:lnTo>
                  <a:pt x="15070447" y="1109140"/>
                </a:lnTo>
                <a:lnTo>
                  <a:pt x="0" y="11091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47389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1305624" y="3878957"/>
            <a:ext cx="856827" cy="157085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flipH="true">
            <a:off x="11762780" y="5459874"/>
            <a:ext cx="0" cy="619180"/>
          </a:xfrm>
          <a:prstGeom prst="line">
            <a:avLst/>
          </a:prstGeom>
          <a:ln cap="flat" w="38100">
            <a:solidFill>
              <a:srgbClr val="ED1C24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6751747" y="5524484"/>
            <a:ext cx="1316980" cy="1312042"/>
          </a:xfrm>
          <a:custGeom>
            <a:avLst/>
            <a:gdLst/>
            <a:ahLst/>
            <a:cxnLst/>
            <a:rect r="r" b="b" t="t" l="l"/>
            <a:pathLst>
              <a:path h="1312042" w="1316980">
                <a:moveTo>
                  <a:pt x="0" y="0"/>
                </a:moveTo>
                <a:lnTo>
                  <a:pt x="1316980" y="0"/>
                </a:lnTo>
                <a:lnTo>
                  <a:pt x="1316980" y="1312042"/>
                </a:lnTo>
                <a:lnTo>
                  <a:pt x="0" y="13120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DES FRACTIONS ENTRE DEUX ENTIERS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486054"/>
            <a:ext cx="152807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encadrer une fraction entre deux nombres, on peut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placer sur une droite graduée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2446825" y="5423034"/>
            <a:ext cx="1316980" cy="1312042"/>
          </a:xfrm>
          <a:custGeom>
            <a:avLst/>
            <a:gdLst/>
            <a:ahLst/>
            <a:cxnLst/>
            <a:rect r="r" b="b" t="t" l="l"/>
            <a:pathLst>
              <a:path h="1312042" w="1316980">
                <a:moveTo>
                  <a:pt x="0" y="0"/>
                </a:moveTo>
                <a:lnTo>
                  <a:pt x="1316981" y="0"/>
                </a:lnTo>
                <a:lnTo>
                  <a:pt x="1316981" y="1312041"/>
                </a:lnTo>
                <a:lnTo>
                  <a:pt x="0" y="13120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139448" y="7932544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voit alors que :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03837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0211506" y="3271915"/>
            <a:ext cx="4132883" cy="2204205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27920" y="3209457"/>
            <a:ext cx="4882378" cy="235701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flipV="true">
            <a:off x="3236077" y="5135716"/>
            <a:ext cx="97300" cy="452685"/>
          </a:xfrm>
          <a:prstGeom prst="line">
            <a:avLst/>
          </a:prstGeom>
          <a:ln cap="flat" w="38100">
            <a:solidFill>
              <a:srgbClr val="ED1C24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517413" y="5394103"/>
            <a:ext cx="1503392" cy="999756"/>
          </a:xfrm>
          <a:custGeom>
            <a:avLst/>
            <a:gdLst/>
            <a:ahLst/>
            <a:cxnLst/>
            <a:rect r="r" b="b" t="t" l="l"/>
            <a:pathLst>
              <a:path h="999756" w="1503392">
                <a:moveTo>
                  <a:pt x="0" y="0"/>
                </a:moveTo>
                <a:lnTo>
                  <a:pt x="1503392" y="0"/>
                </a:lnTo>
                <a:lnTo>
                  <a:pt x="1503392" y="999756"/>
                </a:lnTo>
                <a:lnTo>
                  <a:pt x="0" y="9997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520497" y="5469137"/>
            <a:ext cx="1431161" cy="810992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 rot="0">
            <a:off x="1096710" y="6393859"/>
            <a:ext cx="14966688" cy="3032747"/>
            <a:chOff x="0" y="0"/>
            <a:chExt cx="3941844" cy="79874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941844" cy="798748"/>
            </a:xfrm>
            <a:custGeom>
              <a:avLst/>
              <a:gdLst/>
              <a:ahLst/>
              <a:cxnLst/>
              <a:rect r="r" b="b" t="t" l="l"/>
              <a:pathLst>
                <a:path h="798748" w="3941844">
                  <a:moveTo>
                    <a:pt x="8794" y="0"/>
                  </a:moveTo>
                  <a:lnTo>
                    <a:pt x="3933050" y="0"/>
                  </a:lnTo>
                  <a:cubicBezTo>
                    <a:pt x="3937907" y="0"/>
                    <a:pt x="3941844" y="3937"/>
                    <a:pt x="3941844" y="8794"/>
                  </a:cubicBezTo>
                  <a:lnTo>
                    <a:pt x="3941844" y="789954"/>
                  </a:lnTo>
                  <a:cubicBezTo>
                    <a:pt x="3941844" y="794811"/>
                    <a:pt x="3937907" y="798748"/>
                    <a:pt x="3933050" y="798748"/>
                  </a:cubicBezTo>
                  <a:lnTo>
                    <a:pt x="8794" y="798748"/>
                  </a:lnTo>
                  <a:cubicBezTo>
                    <a:pt x="6461" y="798748"/>
                    <a:pt x="4225" y="797822"/>
                    <a:pt x="2576" y="796173"/>
                  </a:cubicBezTo>
                  <a:cubicBezTo>
                    <a:pt x="926" y="794523"/>
                    <a:pt x="0" y="792287"/>
                    <a:pt x="0" y="789954"/>
                  </a:cubicBezTo>
                  <a:lnTo>
                    <a:pt x="0" y="8794"/>
                  </a:lnTo>
                  <a:cubicBezTo>
                    <a:pt x="0" y="3937"/>
                    <a:pt x="3937" y="0"/>
                    <a:pt x="8794" y="0"/>
                  </a:cubicBezTo>
                  <a:close/>
                </a:path>
              </a:pathLst>
            </a:custGeom>
            <a:solidFill>
              <a:srgbClr val="DC3C4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941844" cy="8368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6766419"/>
            <a:ext cx="1528079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On cherche dans    combien de fois    ou dans 7 combien de 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</a:t>
            </a: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fois 4 </a:t>
            </a: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 Il y a </a:t>
            </a:r>
            <a:r>
              <a:rPr lang="en-US" b="true" sz="3796" spc="75" u="sng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</a:t>
            </a: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fois    dans     donc :</a:t>
            </a:r>
          </a:p>
        </p:txBody>
      </p:sp>
      <p:sp>
        <p:nvSpPr>
          <p:cNvPr name="Freeform 19" id="19"/>
          <p:cNvSpPr/>
          <p:nvPr/>
        </p:nvSpPr>
        <p:spPr>
          <a:xfrm flipH="true" flipV="false" rot="0">
            <a:off x="15622288" y="7326751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0555462" y="7520421"/>
            <a:ext cx="3757658" cy="2004084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5487949" y="6674292"/>
            <a:ext cx="584620" cy="1071803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9729217" y="6674292"/>
            <a:ext cx="584620" cy="1071803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false" rot="2807346">
            <a:off x="5757436" y="6632627"/>
            <a:ext cx="4363265" cy="4672841"/>
          </a:xfrm>
          <a:custGeom>
            <a:avLst/>
            <a:gdLst/>
            <a:ahLst/>
            <a:cxnLst/>
            <a:rect r="r" b="b" t="t" l="l"/>
            <a:pathLst>
              <a:path h="4672841" w="4363265">
                <a:moveTo>
                  <a:pt x="0" y="0"/>
                </a:moveTo>
                <a:lnTo>
                  <a:pt x="4363265" y="0"/>
                </a:lnTo>
                <a:lnTo>
                  <a:pt x="4363265" y="4672841"/>
                </a:lnTo>
                <a:lnTo>
                  <a:pt x="0" y="467284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4" id="24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5690942" y="7986561"/>
            <a:ext cx="584620" cy="1071803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7443766" y="7986561"/>
            <a:ext cx="584620" cy="1071803"/>
          </a:xfrm>
          <a:prstGeom prst="rect">
            <a:avLst/>
          </a:prstGeom>
        </p:spPr>
      </p:pic>
      <p:sp>
        <p:nvSpPr>
          <p:cNvPr name="TextBox 26" id="2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DES FRACTIONS ENTRE DEUX ENTIERS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" y="2128084"/>
            <a:ext cx="1528079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encadrer une fraction entre deux nombres, on peut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</a:t>
            </a:r>
            <a:r>
              <a:rPr lang="en-US" b="true" sz="3796" spc="75">
                <a:solidFill>
                  <a:srgbClr val="DC3C4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décomposer</a:t>
            </a: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en utilisant des fractions égales à 1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983252" y="4025119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voit alors que 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319577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63966" y="3341098"/>
            <a:ext cx="6735690" cy="2504939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325274" y="3048235"/>
            <a:ext cx="7570702" cy="681363"/>
          </a:xfrm>
          <a:custGeom>
            <a:avLst/>
            <a:gdLst/>
            <a:ahLst/>
            <a:cxnLst/>
            <a:rect r="r" b="b" t="t" l="l"/>
            <a:pathLst>
              <a:path h="681363" w="7570702">
                <a:moveTo>
                  <a:pt x="0" y="0"/>
                </a:moveTo>
                <a:lnTo>
                  <a:pt x="7570702" y="0"/>
                </a:lnTo>
                <a:lnTo>
                  <a:pt x="7570702" y="681363"/>
                </a:lnTo>
                <a:lnTo>
                  <a:pt x="0" y="6813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532958" y="3341098"/>
            <a:ext cx="6735690" cy="2504939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9951712" y="3049161"/>
            <a:ext cx="7560414" cy="680437"/>
          </a:xfrm>
          <a:custGeom>
            <a:avLst/>
            <a:gdLst/>
            <a:ahLst/>
            <a:cxnLst/>
            <a:rect r="r" b="b" t="t" l="l"/>
            <a:pathLst>
              <a:path h="680437" w="7560414">
                <a:moveTo>
                  <a:pt x="0" y="0"/>
                </a:moveTo>
                <a:lnTo>
                  <a:pt x="7560414" y="0"/>
                </a:lnTo>
                <a:lnTo>
                  <a:pt x="7560414" y="680437"/>
                </a:lnTo>
                <a:lnTo>
                  <a:pt x="0" y="6804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894804" y="6247422"/>
            <a:ext cx="6735690" cy="2504939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false" flipV="false" rot="0">
            <a:off x="1199551" y="5989579"/>
            <a:ext cx="7570702" cy="681363"/>
          </a:xfrm>
          <a:custGeom>
            <a:avLst/>
            <a:gdLst/>
            <a:ahLst/>
            <a:cxnLst/>
            <a:rect r="r" b="b" t="t" l="l"/>
            <a:pathLst>
              <a:path h="681363" w="7570702">
                <a:moveTo>
                  <a:pt x="0" y="0"/>
                </a:moveTo>
                <a:lnTo>
                  <a:pt x="7570702" y="0"/>
                </a:lnTo>
                <a:lnTo>
                  <a:pt x="7570702" y="681363"/>
                </a:lnTo>
                <a:lnTo>
                  <a:pt x="0" y="68136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les fractions suivantes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9783230" y="5312391"/>
            <a:ext cx="5383056" cy="2001908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9769394" y="6655699"/>
            <a:ext cx="5549087" cy="1999495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9613082" y="7956707"/>
            <a:ext cx="5861711" cy="20515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309628" y="7231656"/>
            <a:ext cx="5602404" cy="285956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645591" y="4479140"/>
            <a:ext cx="856827" cy="1570850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false" flipV="false" rot="0">
            <a:off x="10445165" y="3641599"/>
            <a:ext cx="3025642" cy="3025642"/>
          </a:xfrm>
          <a:custGeom>
            <a:avLst/>
            <a:gdLst/>
            <a:ahLst/>
            <a:cxnLst/>
            <a:rect r="r" b="b" t="t" l="l"/>
            <a:pathLst>
              <a:path h="3025642" w="3025642">
                <a:moveTo>
                  <a:pt x="0" y="0"/>
                </a:moveTo>
                <a:lnTo>
                  <a:pt x="3025642" y="0"/>
                </a:lnTo>
                <a:lnTo>
                  <a:pt x="3025642" y="3025641"/>
                </a:lnTo>
                <a:lnTo>
                  <a:pt x="0" y="3025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002111" y="3595557"/>
            <a:ext cx="3117725" cy="3117725"/>
          </a:xfrm>
          <a:custGeom>
            <a:avLst/>
            <a:gdLst/>
            <a:ahLst/>
            <a:cxnLst/>
            <a:rect r="r" b="b" t="t" l="l"/>
            <a:pathLst>
              <a:path h="3117725" w="3117725">
                <a:moveTo>
                  <a:pt x="0" y="0"/>
                </a:moveTo>
                <a:lnTo>
                  <a:pt x="3117724" y="0"/>
                </a:lnTo>
                <a:lnTo>
                  <a:pt x="3117724" y="3117725"/>
                </a:lnTo>
                <a:lnTo>
                  <a:pt x="0" y="311772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DÉCOMPOSER DES FRACTIONS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481099"/>
            <a:ext cx="152807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décomposer une fraction on peut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représenter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8298593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voit alors que :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420376" y="6492046"/>
            <a:ext cx="5602404" cy="285956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244623" y="4573424"/>
            <a:ext cx="15070448" cy="1109140"/>
          </a:xfrm>
          <a:custGeom>
            <a:avLst/>
            <a:gdLst/>
            <a:ahLst/>
            <a:cxnLst/>
            <a:rect r="r" b="b" t="t" l="l"/>
            <a:pathLst>
              <a:path h="1109140" w="15070448">
                <a:moveTo>
                  <a:pt x="0" y="0"/>
                </a:moveTo>
                <a:lnTo>
                  <a:pt x="15070448" y="0"/>
                </a:lnTo>
                <a:lnTo>
                  <a:pt x="15070448" y="1109139"/>
                </a:lnTo>
                <a:lnTo>
                  <a:pt x="0" y="11091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47389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1200449" y="2927897"/>
            <a:ext cx="856827" cy="157085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flipH="true">
            <a:off x="11628863" y="4573424"/>
            <a:ext cx="28742" cy="656021"/>
          </a:xfrm>
          <a:prstGeom prst="line">
            <a:avLst/>
          </a:prstGeom>
          <a:ln cap="flat" w="38100">
            <a:solidFill>
              <a:srgbClr val="ED1C24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6646572" y="4573424"/>
            <a:ext cx="1113315" cy="1109140"/>
          </a:xfrm>
          <a:custGeom>
            <a:avLst/>
            <a:gdLst/>
            <a:ahLst/>
            <a:cxnLst/>
            <a:rect r="r" b="b" t="t" l="l"/>
            <a:pathLst>
              <a:path h="1109140" w="1113315">
                <a:moveTo>
                  <a:pt x="0" y="0"/>
                </a:moveTo>
                <a:lnTo>
                  <a:pt x="1113315" y="0"/>
                </a:lnTo>
                <a:lnTo>
                  <a:pt x="1113315" y="1109139"/>
                </a:lnTo>
                <a:lnTo>
                  <a:pt x="0" y="11091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353810" y="4559972"/>
            <a:ext cx="1613186" cy="669472"/>
          </a:xfrm>
          <a:custGeom>
            <a:avLst/>
            <a:gdLst/>
            <a:ahLst/>
            <a:cxnLst/>
            <a:rect r="r" b="b" t="t" l="l"/>
            <a:pathLst>
              <a:path h="669472" w="1613186">
                <a:moveTo>
                  <a:pt x="0" y="0"/>
                </a:moveTo>
                <a:lnTo>
                  <a:pt x="1613185" y="0"/>
                </a:lnTo>
                <a:lnTo>
                  <a:pt x="1613185" y="669472"/>
                </a:lnTo>
                <a:lnTo>
                  <a:pt x="0" y="6694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779847" y="4559972"/>
            <a:ext cx="1613186" cy="669472"/>
          </a:xfrm>
          <a:custGeom>
            <a:avLst/>
            <a:gdLst/>
            <a:ahLst/>
            <a:cxnLst/>
            <a:rect r="r" b="b" t="t" l="l"/>
            <a:pathLst>
              <a:path h="669472" w="1613186">
                <a:moveTo>
                  <a:pt x="0" y="0"/>
                </a:moveTo>
                <a:lnTo>
                  <a:pt x="1613185" y="0"/>
                </a:lnTo>
                <a:lnTo>
                  <a:pt x="1613185" y="669472"/>
                </a:lnTo>
                <a:lnTo>
                  <a:pt x="0" y="6694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181348" y="4474028"/>
            <a:ext cx="1613186" cy="669472"/>
          </a:xfrm>
          <a:custGeom>
            <a:avLst/>
            <a:gdLst/>
            <a:ahLst/>
            <a:cxnLst/>
            <a:rect r="r" b="b" t="t" l="l"/>
            <a:pathLst>
              <a:path h="669472" w="1613186">
                <a:moveTo>
                  <a:pt x="0" y="0"/>
                </a:moveTo>
                <a:lnTo>
                  <a:pt x="1613186" y="0"/>
                </a:lnTo>
                <a:lnTo>
                  <a:pt x="1613186" y="669472"/>
                </a:lnTo>
                <a:lnTo>
                  <a:pt x="0" y="6694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DÉCOMPOSER DES FRACTIONS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2481099"/>
            <a:ext cx="152807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décomposer une fraction on peut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placer sur une droite graduée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9448" y="7558984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voit alors que :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7886252" y="4748295"/>
            <a:ext cx="395794" cy="725623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9251113" y="4748295"/>
            <a:ext cx="395794" cy="725623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790043" y="4765181"/>
            <a:ext cx="395794" cy="7256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03837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0073744" y="3248955"/>
            <a:ext cx="4408409" cy="2250126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27920" y="3209457"/>
            <a:ext cx="4882378" cy="2357010"/>
          </a:xfrm>
          <a:prstGeom prst="rect">
            <a:avLst/>
          </a:prstGeom>
        </p:spPr>
      </p:pic>
      <p:grpSp>
        <p:nvGrpSpPr>
          <p:cNvPr name="Group 12" id="12"/>
          <p:cNvGrpSpPr/>
          <p:nvPr/>
        </p:nvGrpSpPr>
        <p:grpSpPr>
          <a:xfrm rot="0">
            <a:off x="1096710" y="5578702"/>
            <a:ext cx="15850725" cy="3847904"/>
            <a:chOff x="0" y="0"/>
            <a:chExt cx="4174676" cy="10134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74677" cy="1013440"/>
            </a:xfrm>
            <a:custGeom>
              <a:avLst/>
              <a:gdLst/>
              <a:ahLst/>
              <a:cxnLst/>
              <a:rect r="r" b="b" t="t" l="l"/>
              <a:pathLst>
                <a:path h="1013440" w="4174677">
                  <a:moveTo>
                    <a:pt x="8303" y="0"/>
                  </a:moveTo>
                  <a:lnTo>
                    <a:pt x="4166373" y="0"/>
                  </a:lnTo>
                  <a:cubicBezTo>
                    <a:pt x="4170959" y="0"/>
                    <a:pt x="4174677" y="3717"/>
                    <a:pt x="4174677" y="8303"/>
                  </a:cubicBezTo>
                  <a:lnTo>
                    <a:pt x="4174677" y="1005136"/>
                  </a:lnTo>
                  <a:cubicBezTo>
                    <a:pt x="4174677" y="1009722"/>
                    <a:pt x="4170959" y="1013440"/>
                    <a:pt x="4166373" y="1013440"/>
                  </a:cubicBezTo>
                  <a:lnTo>
                    <a:pt x="8303" y="1013440"/>
                  </a:lnTo>
                  <a:cubicBezTo>
                    <a:pt x="3717" y="1013440"/>
                    <a:pt x="0" y="1009722"/>
                    <a:pt x="0" y="1005136"/>
                  </a:cubicBezTo>
                  <a:lnTo>
                    <a:pt x="0" y="8303"/>
                  </a:lnTo>
                  <a:cubicBezTo>
                    <a:pt x="0" y="3717"/>
                    <a:pt x="3717" y="0"/>
                    <a:pt x="8303" y="0"/>
                  </a:cubicBezTo>
                  <a:close/>
                </a:path>
              </a:pathLst>
            </a:custGeom>
            <a:solidFill>
              <a:srgbClr val="DC3C4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174676" cy="10515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320325" y="5502502"/>
            <a:ext cx="15647349" cy="464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cherche dans dans 7/4 combien de fois 4/4 </a:t>
            </a: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 Il y a </a:t>
            </a:r>
            <a:r>
              <a:rPr lang="en-US" b="true" sz="3796" spc="75" u="sng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</a:t>
            </a: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fois 4/4 dans 7/4. Il y a donc 1 unité entière dans 7/4.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b="true" sz="3796" spc="75">
                <a:solidFill>
                  <a:srgbClr val="F4F6F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 unité correspond à 4/4. Quelle fraction faut-il ajouter pour aller à 7/4? Il faut ajouter 3/4.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true" flipV="false" rot="0">
            <a:off x="15759419" y="8177872"/>
            <a:ext cx="1499881" cy="1923952"/>
          </a:xfrm>
          <a:custGeom>
            <a:avLst/>
            <a:gdLst/>
            <a:ahLst/>
            <a:cxnLst/>
            <a:rect r="r" b="b" t="t" l="l"/>
            <a:pathLst>
              <a:path h="1923952" w="1499881">
                <a:moveTo>
                  <a:pt x="1499881" y="0"/>
                </a:moveTo>
                <a:lnTo>
                  <a:pt x="0" y="0"/>
                </a:lnTo>
                <a:lnTo>
                  <a:pt x="0" y="1923952"/>
                </a:lnTo>
                <a:lnTo>
                  <a:pt x="1499881" y="1923952"/>
                </a:lnTo>
                <a:lnTo>
                  <a:pt x="1499881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622844" y="6088402"/>
            <a:ext cx="2380278" cy="1403753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7870472" y="7933741"/>
            <a:ext cx="2929572" cy="1495302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0">
            <a:off x="11937874" y="6485565"/>
            <a:ext cx="680146" cy="609428"/>
          </a:xfrm>
          <a:custGeom>
            <a:avLst/>
            <a:gdLst/>
            <a:ahLst/>
            <a:cxnLst/>
            <a:rect r="r" b="b" t="t" l="l"/>
            <a:pathLst>
              <a:path h="609428" w="680146">
                <a:moveTo>
                  <a:pt x="0" y="0"/>
                </a:moveTo>
                <a:lnTo>
                  <a:pt x="680147" y="0"/>
                </a:lnTo>
                <a:lnTo>
                  <a:pt x="680147" y="609427"/>
                </a:lnTo>
                <a:lnTo>
                  <a:pt x="0" y="6094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DÉCOMPOSER DES FRACTIONS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2128084"/>
            <a:ext cx="1528079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aussi  l’écrire sous la forme d’une décomposition </a:t>
            </a: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 utilisant des fractions égales à 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983252" y="4025119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voit alors que :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7052822" y="8376678"/>
            <a:ext cx="680146" cy="609428"/>
          </a:xfrm>
          <a:custGeom>
            <a:avLst/>
            <a:gdLst/>
            <a:ahLst/>
            <a:cxnLst/>
            <a:rect r="r" b="b" t="t" l="l"/>
            <a:pathLst>
              <a:path h="609428" w="680146">
                <a:moveTo>
                  <a:pt x="0" y="0"/>
                </a:moveTo>
                <a:lnTo>
                  <a:pt x="680147" y="0"/>
                </a:lnTo>
                <a:lnTo>
                  <a:pt x="680147" y="609428"/>
                </a:lnTo>
                <a:lnTo>
                  <a:pt x="0" y="6094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319577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275413" y="4378619"/>
            <a:ext cx="5143931" cy="1953896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199551" y="6684904"/>
            <a:ext cx="7570702" cy="681363"/>
          </a:xfrm>
          <a:custGeom>
            <a:avLst/>
            <a:gdLst/>
            <a:ahLst/>
            <a:cxnLst/>
            <a:rect r="r" b="b" t="t" l="l"/>
            <a:pathLst>
              <a:path h="681363" w="7570702">
                <a:moveTo>
                  <a:pt x="0" y="0"/>
                </a:moveTo>
                <a:lnTo>
                  <a:pt x="7570702" y="0"/>
                </a:lnTo>
                <a:lnTo>
                  <a:pt x="7570702" y="681363"/>
                </a:lnTo>
                <a:lnTo>
                  <a:pt x="0" y="6813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00870" y="2856456"/>
            <a:ext cx="1737111" cy="1737111"/>
          </a:xfrm>
          <a:custGeom>
            <a:avLst/>
            <a:gdLst/>
            <a:ahLst/>
            <a:cxnLst/>
            <a:rect r="r" b="b" t="t" l="l"/>
            <a:pathLst>
              <a:path h="1737111" w="1737111">
                <a:moveTo>
                  <a:pt x="0" y="0"/>
                </a:moveTo>
                <a:lnTo>
                  <a:pt x="1737111" y="0"/>
                </a:lnTo>
                <a:lnTo>
                  <a:pt x="1737111" y="1737111"/>
                </a:lnTo>
                <a:lnTo>
                  <a:pt x="0" y="17371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764094" y="2856456"/>
            <a:ext cx="1737111" cy="1737111"/>
          </a:xfrm>
          <a:custGeom>
            <a:avLst/>
            <a:gdLst/>
            <a:ahLst/>
            <a:cxnLst/>
            <a:rect r="r" b="b" t="t" l="l"/>
            <a:pathLst>
              <a:path h="1737111" w="1737111">
                <a:moveTo>
                  <a:pt x="0" y="0"/>
                </a:moveTo>
                <a:lnTo>
                  <a:pt x="1737111" y="0"/>
                </a:lnTo>
                <a:lnTo>
                  <a:pt x="1737111" y="1737111"/>
                </a:lnTo>
                <a:lnTo>
                  <a:pt x="0" y="173711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 les fractions suivantes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2884108" y="2856456"/>
            <a:ext cx="1737111" cy="1737111"/>
          </a:xfrm>
          <a:custGeom>
            <a:avLst/>
            <a:gdLst/>
            <a:ahLst/>
            <a:cxnLst/>
            <a:rect r="r" b="b" t="t" l="l"/>
            <a:pathLst>
              <a:path h="1737111" w="1737111">
                <a:moveTo>
                  <a:pt x="0" y="0"/>
                </a:moveTo>
                <a:lnTo>
                  <a:pt x="1737111" y="0"/>
                </a:lnTo>
                <a:lnTo>
                  <a:pt x="1737111" y="1737111"/>
                </a:lnTo>
                <a:lnTo>
                  <a:pt x="0" y="17371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75413" y="7165901"/>
            <a:ext cx="5143931" cy="1953896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0643380" y="2739122"/>
            <a:ext cx="5462934" cy="2007063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0612189" y="4111739"/>
            <a:ext cx="5781938" cy="206023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771690" y="5539696"/>
            <a:ext cx="5462934" cy="2007063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0771690" y="6911022"/>
            <a:ext cx="5462934" cy="200706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