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Handy Casual" charset="1" panose="00000500000000000000"/>
      <p:regular r:id="rId18"/>
    </p:embeddedFont>
    <p:embeddedFont>
      <p:font typeface="Glacial Indifference Bold" charset="1" panose="00000800000000000000"/>
      <p:regular r:id="rId19"/>
    </p:embeddedFont>
    <p:embeddedFont>
      <p:font typeface="Sondos Bold" charset="1" panose="00000800000000000000"/>
      <p:regular r:id="rId20"/>
    </p:embeddedFont>
    <p:embeddedFont>
      <p:font typeface="Glacial Indifference" charset="1" panose="00000000000000000000"/>
      <p:regular r:id="rId21"/>
    </p:embeddedFont>
    <p:embeddedFont>
      <p:font typeface="Glacial Indifference Italics" charset="1" panose="000000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1.png" Type="http://schemas.openxmlformats.org/officeDocument/2006/relationships/image"/><Relationship Id="rId9" Target="../media/image1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svg" Type="http://schemas.openxmlformats.org/officeDocument/2006/relationships/image"/><Relationship Id="rId11" Target="../media/image29.png" Type="http://schemas.openxmlformats.org/officeDocument/2006/relationships/image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Relationship Id="rId6" Target="../media/image24.png" Type="http://schemas.openxmlformats.org/officeDocument/2006/relationships/image"/><Relationship Id="rId7" Target="../media/image25.svg" Type="http://schemas.openxmlformats.org/officeDocument/2006/relationships/image"/><Relationship Id="rId8" Target="../media/image26.png" Type="http://schemas.openxmlformats.org/officeDocument/2006/relationships/image"/><Relationship Id="rId9" Target="../media/image27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svg" Type="http://schemas.openxmlformats.org/officeDocument/2006/relationships/image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Relationship Id="rId6" Target="../media/image24.png" Type="http://schemas.openxmlformats.org/officeDocument/2006/relationships/image"/><Relationship Id="rId7" Target="../media/image25.svg" Type="http://schemas.openxmlformats.org/officeDocument/2006/relationships/image"/><Relationship Id="rId8" Target="../media/image26.pn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3.svg" Type="http://schemas.openxmlformats.org/officeDocument/2006/relationships/image"/><Relationship Id="rId11" Target="../media/image34.png" Type="http://schemas.openxmlformats.org/officeDocument/2006/relationships/image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Relationship Id="rId6" Target="../media/image24.png" Type="http://schemas.openxmlformats.org/officeDocument/2006/relationships/image"/><Relationship Id="rId7" Target="../media/image25.svg" Type="http://schemas.openxmlformats.org/officeDocument/2006/relationships/image"/><Relationship Id="rId8" Target="../media/image26.png" Type="http://schemas.openxmlformats.org/officeDocument/2006/relationships/image"/><Relationship Id="rId9" Target="../media/image3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svg" Type="http://schemas.openxmlformats.org/officeDocument/2006/relationships/image"/><Relationship Id="rId2" Target="../media/image35.png" Type="http://schemas.openxmlformats.org/officeDocument/2006/relationships/image"/><Relationship Id="rId3" Target="../media/image36.svg" Type="http://schemas.openxmlformats.org/officeDocument/2006/relationships/image"/><Relationship Id="rId4" Target="../media/image37.png" Type="http://schemas.openxmlformats.org/officeDocument/2006/relationships/image"/><Relationship Id="rId5" Target="../media/image38.svg" Type="http://schemas.openxmlformats.org/officeDocument/2006/relationships/image"/><Relationship Id="rId6" Target="../media/image39.png" Type="http://schemas.openxmlformats.org/officeDocument/2006/relationships/image"/><Relationship Id="rId7" Target="../media/image40.svg" Type="http://schemas.openxmlformats.org/officeDocument/2006/relationships/image"/><Relationship Id="rId8" Target="../media/image11.png" Type="http://schemas.openxmlformats.org/officeDocument/2006/relationships/image"/><Relationship Id="rId9" Target="../media/image1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svg" Type="http://schemas.openxmlformats.org/officeDocument/2006/relationships/image"/><Relationship Id="rId11" Target="../media/image41.png" Type="http://schemas.openxmlformats.org/officeDocument/2006/relationships/image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Relationship Id="rId6" Target="../media/image24.png" Type="http://schemas.openxmlformats.org/officeDocument/2006/relationships/image"/><Relationship Id="rId7" Target="../media/image25.svg" Type="http://schemas.openxmlformats.org/officeDocument/2006/relationships/image"/><Relationship Id="rId8" Target="../media/image26.png" Type="http://schemas.openxmlformats.org/officeDocument/2006/relationships/image"/><Relationship Id="rId9" Target="../media/image27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svg" Type="http://schemas.openxmlformats.org/officeDocument/2006/relationships/image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Relationship Id="rId6" Target="../media/image24.png" Type="http://schemas.openxmlformats.org/officeDocument/2006/relationships/image"/><Relationship Id="rId7" Target="../media/image25.svg" Type="http://schemas.openxmlformats.org/officeDocument/2006/relationships/image"/><Relationship Id="rId8" Target="../media/image26.pn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3.svg" Type="http://schemas.openxmlformats.org/officeDocument/2006/relationships/image"/><Relationship Id="rId11" Target="../media/image42.png" Type="http://schemas.openxmlformats.org/officeDocument/2006/relationships/image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Relationship Id="rId6" Target="../media/image24.png" Type="http://schemas.openxmlformats.org/officeDocument/2006/relationships/image"/><Relationship Id="rId7" Target="../media/image25.svg" Type="http://schemas.openxmlformats.org/officeDocument/2006/relationships/image"/><Relationship Id="rId8" Target="../media/image26.png" Type="http://schemas.openxmlformats.org/officeDocument/2006/relationships/image"/><Relationship Id="rId9" Target="../media/image32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svg" Type="http://schemas.openxmlformats.org/officeDocument/2006/relationships/image"/><Relationship Id="rId2" Target="../media/image35.png" Type="http://schemas.openxmlformats.org/officeDocument/2006/relationships/image"/><Relationship Id="rId3" Target="../media/image36.svg" Type="http://schemas.openxmlformats.org/officeDocument/2006/relationships/image"/><Relationship Id="rId4" Target="../media/image37.png" Type="http://schemas.openxmlformats.org/officeDocument/2006/relationships/image"/><Relationship Id="rId5" Target="../media/image38.svg" Type="http://schemas.openxmlformats.org/officeDocument/2006/relationships/image"/><Relationship Id="rId6" Target="../media/image39.png" Type="http://schemas.openxmlformats.org/officeDocument/2006/relationships/image"/><Relationship Id="rId7" Target="../media/image40.svg" Type="http://schemas.openxmlformats.org/officeDocument/2006/relationships/image"/><Relationship Id="rId8" Target="../media/image11.png" Type="http://schemas.openxmlformats.org/officeDocument/2006/relationships/image"/><Relationship Id="rId9" Target="../media/image18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3.png" Type="http://schemas.openxmlformats.org/officeDocument/2006/relationships/image"/><Relationship Id="rId3" Target="../media/image44.svg" Type="http://schemas.openxmlformats.org/officeDocument/2006/relationships/image"/><Relationship Id="rId4" Target="../media/image45.png" Type="http://schemas.openxmlformats.org/officeDocument/2006/relationships/image"/><Relationship Id="rId5" Target="../media/image46.svg" Type="http://schemas.openxmlformats.org/officeDocument/2006/relationships/image"/><Relationship Id="rId6" Target="../media/image47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5503675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60" y="0"/>
                </a:lnTo>
                <a:lnTo>
                  <a:pt x="753960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3446665" y="2000907"/>
            <a:ext cx="11739425" cy="3280391"/>
            <a:chOff x="0" y="0"/>
            <a:chExt cx="15652567" cy="4373854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257253"/>
              <a:ext cx="15652567" cy="31089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Effectuer des divisions décimales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017392" y="3581265"/>
              <a:ext cx="11617783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775044"/>
            <a:ext cx="12511528" cy="3337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CALCUL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Diviser un entier avec un quotient décimal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Diviser un décimal par un entier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13726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5012684" y="7880058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246033" y="2365629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Effectue les divisions suivantes.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  <p:sp>
        <p:nvSpPr>
          <p:cNvPr name="AutoShape 16" id="16"/>
          <p:cNvSpPr/>
          <p:nvPr/>
        </p:nvSpPr>
        <p:spPr>
          <a:xfrm flipV="true">
            <a:off x="2818344" y="3556792"/>
            <a:ext cx="0" cy="4499665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7" id="17"/>
          <p:cNvSpPr/>
          <p:nvPr/>
        </p:nvSpPr>
        <p:spPr>
          <a:xfrm flipH="false" flipV="false" rot="0">
            <a:off x="2819223" y="4611751"/>
            <a:ext cx="1557214" cy="1399546"/>
          </a:xfrm>
          <a:custGeom>
            <a:avLst/>
            <a:gdLst/>
            <a:ahLst/>
            <a:cxnLst/>
            <a:rect r="r" b="b" t="t" l="l"/>
            <a:pathLst>
              <a:path h="1399546" w="1557214">
                <a:moveTo>
                  <a:pt x="0" y="0"/>
                </a:moveTo>
                <a:lnTo>
                  <a:pt x="1557214" y="0"/>
                </a:lnTo>
                <a:lnTo>
                  <a:pt x="1557214" y="1399546"/>
                </a:lnTo>
                <a:lnTo>
                  <a:pt x="0" y="139954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385416" y="3652042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9  6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248727" y="3652042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</a:t>
            </a:r>
          </a:p>
        </p:txBody>
      </p:sp>
      <p:sp>
        <p:nvSpPr>
          <p:cNvPr name="AutoShape 20" id="20"/>
          <p:cNvSpPr/>
          <p:nvPr/>
        </p:nvSpPr>
        <p:spPr>
          <a:xfrm flipH="true">
            <a:off x="2821532" y="4454762"/>
            <a:ext cx="1556335" cy="0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1" id="21"/>
          <p:cNvSpPr/>
          <p:nvPr/>
        </p:nvSpPr>
        <p:spPr>
          <a:xfrm flipV="true">
            <a:off x="7802411" y="3556792"/>
            <a:ext cx="0" cy="4499665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2" id="22"/>
          <p:cNvSpPr/>
          <p:nvPr/>
        </p:nvSpPr>
        <p:spPr>
          <a:xfrm flipH="false" flipV="false" rot="0">
            <a:off x="7803290" y="4611751"/>
            <a:ext cx="1557214" cy="1399546"/>
          </a:xfrm>
          <a:custGeom>
            <a:avLst/>
            <a:gdLst/>
            <a:ahLst/>
            <a:cxnLst/>
            <a:rect r="r" b="b" t="t" l="l"/>
            <a:pathLst>
              <a:path h="1399546" w="1557214">
                <a:moveTo>
                  <a:pt x="0" y="0"/>
                </a:moveTo>
                <a:lnTo>
                  <a:pt x="1557214" y="0"/>
                </a:lnTo>
                <a:lnTo>
                  <a:pt x="1557214" y="1399546"/>
                </a:lnTo>
                <a:lnTo>
                  <a:pt x="0" y="139954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5830813" y="3652042"/>
            <a:ext cx="197247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3  5  4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8232793" y="3652042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</a:t>
            </a:r>
          </a:p>
        </p:txBody>
      </p:sp>
      <p:sp>
        <p:nvSpPr>
          <p:cNvPr name="AutoShape 25" id="25"/>
          <p:cNvSpPr/>
          <p:nvPr/>
        </p:nvSpPr>
        <p:spPr>
          <a:xfrm flipH="true">
            <a:off x="7805599" y="4454762"/>
            <a:ext cx="1556335" cy="0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083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622288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AutoShape 11" id="11"/>
          <p:cNvSpPr/>
          <p:nvPr/>
        </p:nvSpPr>
        <p:spPr>
          <a:xfrm flipV="true">
            <a:off x="13299068" y="3765671"/>
            <a:ext cx="0" cy="4499665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 flipH="true">
            <a:off x="13299947" y="4820630"/>
            <a:ext cx="1556335" cy="0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934146" y="5267401"/>
            <a:ext cx="789730" cy="809979"/>
          </a:xfrm>
          <a:custGeom>
            <a:avLst/>
            <a:gdLst/>
            <a:ahLst/>
            <a:cxnLst/>
            <a:rect r="r" b="b" t="t" l="l"/>
            <a:pathLst>
              <a:path h="809979" w="789730">
                <a:moveTo>
                  <a:pt x="0" y="0"/>
                </a:moveTo>
                <a:lnTo>
                  <a:pt x="789730" y="0"/>
                </a:lnTo>
                <a:lnTo>
                  <a:pt x="789730" y="809979"/>
                </a:lnTo>
                <a:lnTo>
                  <a:pt x="0" y="80997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875423" y="2307096"/>
            <a:ext cx="1095923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b="true" sz="3796" spc="75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veut partager 41 en 5 parts égales.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282794" y="3860921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4 1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729451" y="3860921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895618" y="4605290"/>
            <a:ext cx="6687036" cy="264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calcule la partie entière du dividende : 41 divisé par 5 = 8. Il reste 1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13562230" y="4915880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8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599700" y="441163"/>
            <a:ext cx="13912426" cy="904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64"/>
              </a:lnSpc>
            </a:pPr>
            <a:r>
              <a:rPr lang="en-US" sz="5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LA DIVISION AVEC QUOTIENT DÉCIMAL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868654" y="4586240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 u="sng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- 4 0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1362238" y="5312760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0 1</a:t>
            </a:r>
          </a:p>
        </p:txBody>
      </p:sp>
      <p:pic>
        <p:nvPicPr>
          <p:cNvPr name="Picture 22" id="22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3288971" y="8666551"/>
            <a:ext cx="338977" cy="2520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083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622288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AutoShape 11" id="11"/>
          <p:cNvSpPr/>
          <p:nvPr/>
        </p:nvSpPr>
        <p:spPr>
          <a:xfrm flipV="true">
            <a:off x="13299068" y="3765671"/>
            <a:ext cx="0" cy="4499665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 flipH="true">
            <a:off x="13299947" y="4820630"/>
            <a:ext cx="1556335" cy="0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875423" y="5102492"/>
            <a:ext cx="774811" cy="794339"/>
          </a:xfrm>
          <a:custGeom>
            <a:avLst/>
            <a:gdLst/>
            <a:ahLst/>
            <a:cxnLst/>
            <a:rect r="r" b="b" t="t" l="l"/>
            <a:pathLst>
              <a:path h="794339" w="774811">
                <a:moveTo>
                  <a:pt x="0" y="0"/>
                </a:moveTo>
                <a:lnTo>
                  <a:pt x="774811" y="0"/>
                </a:lnTo>
                <a:lnTo>
                  <a:pt x="774811" y="794339"/>
                </a:lnTo>
                <a:lnTo>
                  <a:pt x="0" y="79433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1282794" y="3860921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4 1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729451" y="3860921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520111" y="4920925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8</a:t>
            </a:r>
          </a:p>
        </p:txBody>
      </p:sp>
      <p:sp>
        <p:nvSpPr>
          <p:cNvPr name="AutoShape 17" id="17"/>
          <p:cNvSpPr/>
          <p:nvPr/>
        </p:nvSpPr>
        <p:spPr>
          <a:xfrm flipV="true">
            <a:off x="7986587" y="3993070"/>
            <a:ext cx="4425504" cy="536209"/>
          </a:xfrm>
          <a:prstGeom prst="line">
            <a:avLst/>
          </a:prstGeom>
          <a:ln cap="flat" w="38100">
            <a:solidFill>
              <a:srgbClr val="F2626B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8" id="18"/>
          <p:cNvGrpSpPr/>
          <p:nvPr/>
        </p:nvGrpSpPr>
        <p:grpSpPr>
          <a:xfrm rot="7289282">
            <a:off x="14593601" y="5101625"/>
            <a:ext cx="329476" cy="288291"/>
            <a:chOff x="0" y="0"/>
            <a:chExt cx="812800" cy="711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2626B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3599700" y="441163"/>
            <a:ext cx="13912426" cy="904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64"/>
              </a:lnSpc>
            </a:pPr>
            <a:r>
              <a:rPr lang="en-US" sz="5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LA DIVISION AVEC QUOTIENT DÉCIMAL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883413" y="4201976"/>
            <a:ext cx="6343148" cy="3313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sait que 41 = 41,0 </a:t>
            </a:r>
          </a:p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</a:t>
            </a: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ajoute une virgule et un zéro au dividende. On ajoute une virgule au quotient et on abaisse le 0.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868654" y="4586240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 u="sng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- 4 0</a:t>
            </a:r>
          </a:p>
        </p:txBody>
      </p:sp>
      <p:grpSp>
        <p:nvGrpSpPr>
          <p:cNvPr name="Group 24" id="24"/>
          <p:cNvGrpSpPr/>
          <p:nvPr/>
        </p:nvGrpSpPr>
        <p:grpSpPr>
          <a:xfrm rot="-10800000">
            <a:off x="12222387" y="3812025"/>
            <a:ext cx="329476" cy="288291"/>
            <a:chOff x="0" y="0"/>
            <a:chExt cx="812800" cy="7112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2626B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11282794" y="5312760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0 1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2295644" y="3897820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b="true" sz="4396" spc="87">
                <a:solidFill>
                  <a:srgbClr val="CC100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,0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4041435" y="4978075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b="true" sz="4396" spc="87">
                <a:solidFill>
                  <a:srgbClr val="CC100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,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2412091" y="5312760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CC100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0</a:t>
            </a:r>
          </a:p>
        </p:txBody>
      </p:sp>
      <p:sp>
        <p:nvSpPr>
          <p:cNvPr name="AutoShape 31" id="31"/>
          <p:cNvSpPr/>
          <p:nvPr/>
        </p:nvSpPr>
        <p:spPr>
          <a:xfrm>
            <a:off x="7995804" y="4480420"/>
            <a:ext cx="6817910" cy="717610"/>
          </a:xfrm>
          <a:prstGeom prst="line">
            <a:avLst/>
          </a:prstGeom>
          <a:ln cap="flat" w="38100">
            <a:solidFill>
              <a:srgbClr val="F2626B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2" id="32"/>
          <p:cNvGrpSpPr/>
          <p:nvPr/>
        </p:nvGrpSpPr>
        <p:grpSpPr>
          <a:xfrm rot="-10800000">
            <a:off x="12412091" y="4957479"/>
            <a:ext cx="329476" cy="288291"/>
            <a:chOff x="0" y="0"/>
            <a:chExt cx="812800" cy="7112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2626B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083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622288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AutoShape 11" id="11"/>
          <p:cNvSpPr/>
          <p:nvPr/>
        </p:nvSpPr>
        <p:spPr>
          <a:xfrm flipV="true">
            <a:off x="13299068" y="3765671"/>
            <a:ext cx="0" cy="4499665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 flipH="true">
            <a:off x="13299947" y="4820630"/>
            <a:ext cx="1556335" cy="0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837342" y="4681490"/>
            <a:ext cx="784591" cy="804365"/>
          </a:xfrm>
          <a:custGeom>
            <a:avLst/>
            <a:gdLst/>
            <a:ahLst/>
            <a:cxnLst/>
            <a:rect r="r" b="b" t="t" l="l"/>
            <a:pathLst>
              <a:path h="804365" w="784591">
                <a:moveTo>
                  <a:pt x="0" y="0"/>
                </a:moveTo>
                <a:lnTo>
                  <a:pt x="784591" y="0"/>
                </a:lnTo>
                <a:lnTo>
                  <a:pt x="784591" y="804365"/>
                </a:lnTo>
                <a:lnTo>
                  <a:pt x="0" y="80436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1282794" y="3860921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4 1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729451" y="3860921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730376" y="3535226"/>
            <a:ext cx="7195178" cy="4647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cherche dans 10 combien de fois 5  : </a:t>
            </a:r>
          </a:p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Il</a:t>
            </a: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y a 2 fois 5 =&gt;Je mets 2 au quotient.</a:t>
            </a:r>
          </a:p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2 x 5 font 10. Je soustrais 10.</a:t>
            </a:r>
          </a:p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Il reste 0.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3533351" y="4910205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8</a:t>
            </a:r>
          </a:p>
        </p:txBody>
      </p:sp>
      <p:sp>
        <p:nvSpPr>
          <p:cNvPr name="AutoShape 18" id="18"/>
          <p:cNvSpPr/>
          <p:nvPr/>
        </p:nvSpPr>
        <p:spPr>
          <a:xfrm flipV="true">
            <a:off x="8249833" y="4927171"/>
            <a:ext cx="6010706" cy="156502"/>
          </a:xfrm>
          <a:prstGeom prst="line">
            <a:avLst/>
          </a:prstGeom>
          <a:ln cap="flat" w="38100">
            <a:solidFill>
              <a:srgbClr val="F2626B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9" id="19"/>
          <p:cNvGrpSpPr/>
          <p:nvPr/>
        </p:nvGrpSpPr>
        <p:grpSpPr>
          <a:xfrm rot="9348512">
            <a:off x="14107428" y="4662315"/>
            <a:ext cx="329476" cy="288291"/>
            <a:chOff x="0" y="0"/>
            <a:chExt cx="812800" cy="7112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2626B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3599700" y="441163"/>
            <a:ext cx="13912426" cy="904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64"/>
              </a:lnSpc>
            </a:pPr>
            <a:r>
              <a:rPr lang="en-US" sz="5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LA DIVISION AVEC QUOTIENT DÉCIMAL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868654" y="4586240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 u="sng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- 4 0</a:t>
            </a:r>
          </a:p>
        </p:txBody>
      </p:sp>
      <p:grpSp>
        <p:nvGrpSpPr>
          <p:cNvPr name="Group 24" id="24"/>
          <p:cNvGrpSpPr/>
          <p:nvPr/>
        </p:nvGrpSpPr>
        <p:grpSpPr>
          <a:xfrm rot="-10800000">
            <a:off x="12387125" y="4891079"/>
            <a:ext cx="329476" cy="288291"/>
            <a:chOff x="0" y="0"/>
            <a:chExt cx="812800" cy="7112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2626B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11362238" y="5312760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0 1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2770215" y="8351061"/>
            <a:ext cx="1095923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41    5 = 8,2 </a:t>
            </a:r>
          </a:p>
        </p:txBody>
      </p:sp>
      <p:pic>
        <p:nvPicPr>
          <p:cNvPr name="Picture 29" id="29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3288971" y="8666551"/>
            <a:ext cx="338977" cy="252060"/>
          </a:xfrm>
          <a:prstGeom prst="rect">
            <a:avLst/>
          </a:prstGeom>
        </p:spPr>
      </p:pic>
      <p:sp>
        <p:nvSpPr>
          <p:cNvPr name="TextBox 30" id="30"/>
          <p:cNvSpPr txBox="true"/>
          <p:nvPr/>
        </p:nvSpPr>
        <p:spPr>
          <a:xfrm rot="0">
            <a:off x="12295644" y="3897820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CC100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,0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3906657" y="4831921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CC100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2387125" y="5312721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b="true" sz="4396" spc="87">
                <a:solidFill>
                  <a:srgbClr val="CC100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0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1362238" y="5982090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b="true" sz="4396" spc="87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- 1   0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1670221" y="6728510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0  0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4250255" y="4915880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 b="true">
                <a:solidFill>
                  <a:srgbClr val="CC100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</a:t>
            </a:r>
          </a:p>
        </p:txBody>
      </p:sp>
      <p:sp>
        <p:nvSpPr>
          <p:cNvPr name="AutoShape 36" id="36"/>
          <p:cNvSpPr/>
          <p:nvPr/>
        </p:nvSpPr>
        <p:spPr>
          <a:xfrm flipV="true">
            <a:off x="7883629" y="6302634"/>
            <a:ext cx="3432838" cy="425170"/>
          </a:xfrm>
          <a:prstGeom prst="line">
            <a:avLst/>
          </a:prstGeom>
          <a:ln cap="flat" w="38100">
            <a:solidFill>
              <a:srgbClr val="F2626B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7" id="37"/>
          <p:cNvGrpSpPr/>
          <p:nvPr/>
        </p:nvGrpSpPr>
        <p:grpSpPr>
          <a:xfrm rot="-8977448">
            <a:off x="10972186" y="6199768"/>
            <a:ext cx="338411" cy="296110"/>
            <a:chOff x="0" y="0"/>
            <a:chExt cx="812800" cy="7112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2626B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012684" y="7880058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246033" y="2365629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Effectue les divisions suivantes.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  <p:sp>
        <p:nvSpPr>
          <p:cNvPr name="AutoShape 15" id="15"/>
          <p:cNvSpPr/>
          <p:nvPr/>
        </p:nvSpPr>
        <p:spPr>
          <a:xfrm flipV="true">
            <a:off x="2818344" y="3556792"/>
            <a:ext cx="0" cy="4499665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6" id="16"/>
          <p:cNvSpPr/>
          <p:nvPr/>
        </p:nvSpPr>
        <p:spPr>
          <a:xfrm flipH="false" flipV="false" rot="0">
            <a:off x="2819223" y="4611751"/>
            <a:ext cx="1557214" cy="1399546"/>
          </a:xfrm>
          <a:custGeom>
            <a:avLst/>
            <a:gdLst/>
            <a:ahLst/>
            <a:cxnLst/>
            <a:rect r="r" b="b" t="t" l="l"/>
            <a:pathLst>
              <a:path h="1399546" w="1557214">
                <a:moveTo>
                  <a:pt x="0" y="0"/>
                </a:moveTo>
                <a:lnTo>
                  <a:pt x="1557214" y="0"/>
                </a:lnTo>
                <a:lnTo>
                  <a:pt x="1557214" y="1399546"/>
                </a:lnTo>
                <a:lnTo>
                  <a:pt x="0" y="139954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385416" y="3652042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9  5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248727" y="3652042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</a:t>
            </a:r>
          </a:p>
        </p:txBody>
      </p:sp>
      <p:sp>
        <p:nvSpPr>
          <p:cNvPr name="AutoShape 19" id="19"/>
          <p:cNvSpPr/>
          <p:nvPr/>
        </p:nvSpPr>
        <p:spPr>
          <a:xfrm flipH="true">
            <a:off x="2821532" y="4454762"/>
            <a:ext cx="1556335" cy="0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0" id="20"/>
          <p:cNvSpPr/>
          <p:nvPr/>
        </p:nvSpPr>
        <p:spPr>
          <a:xfrm flipV="true">
            <a:off x="7802411" y="3556792"/>
            <a:ext cx="0" cy="4499665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1" id="21"/>
          <p:cNvSpPr/>
          <p:nvPr/>
        </p:nvSpPr>
        <p:spPr>
          <a:xfrm flipH="false" flipV="false" rot="0">
            <a:off x="7803290" y="4611751"/>
            <a:ext cx="1557214" cy="1399546"/>
          </a:xfrm>
          <a:custGeom>
            <a:avLst/>
            <a:gdLst/>
            <a:ahLst/>
            <a:cxnLst/>
            <a:rect r="r" b="b" t="t" l="l"/>
            <a:pathLst>
              <a:path h="1399546" w="1557214">
                <a:moveTo>
                  <a:pt x="0" y="0"/>
                </a:moveTo>
                <a:lnTo>
                  <a:pt x="1557214" y="0"/>
                </a:lnTo>
                <a:lnTo>
                  <a:pt x="1557214" y="1399546"/>
                </a:lnTo>
                <a:lnTo>
                  <a:pt x="0" y="139954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5830813" y="3652042"/>
            <a:ext cx="197247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3  5  4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232793" y="3652042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</a:t>
            </a:r>
          </a:p>
        </p:txBody>
      </p:sp>
      <p:sp>
        <p:nvSpPr>
          <p:cNvPr name="AutoShape 24" id="24"/>
          <p:cNvSpPr/>
          <p:nvPr/>
        </p:nvSpPr>
        <p:spPr>
          <a:xfrm flipH="true">
            <a:off x="7805599" y="4454762"/>
            <a:ext cx="1556335" cy="0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083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622288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AutoShape 11" id="11"/>
          <p:cNvSpPr/>
          <p:nvPr/>
        </p:nvSpPr>
        <p:spPr>
          <a:xfrm flipV="true">
            <a:off x="13299068" y="3765671"/>
            <a:ext cx="0" cy="4499665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 flipH="true">
            <a:off x="13299947" y="4820630"/>
            <a:ext cx="1556335" cy="0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934146" y="5267401"/>
            <a:ext cx="789730" cy="809979"/>
          </a:xfrm>
          <a:custGeom>
            <a:avLst/>
            <a:gdLst/>
            <a:ahLst/>
            <a:cxnLst/>
            <a:rect r="r" b="b" t="t" l="l"/>
            <a:pathLst>
              <a:path h="809979" w="789730">
                <a:moveTo>
                  <a:pt x="0" y="0"/>
                </a:moveTo>
                <a:lnTo>
                  <a:pt x="789730" y="0"/>
                </a:lnTo>
                <a:lnTo>
                  <a:pt x="789730" y="809979"/>
                </a:lnTo>
                <a:lnTo>
                  <a:pt x="0" y="80997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875423" y="2307096"/>
            <a:ext cx="1095923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b="true" sz="3796" spc="75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veut partager 41,5 en 5 parts égales.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282794" y="3860921"/>
            <a:ext cx="1801776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4 1 , 5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729451" y="3860921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895618" y="4605290"/>
            <a:ext cx="6687036" cy="264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calcule la partie entière du dividende : 41 divisé par 5 = 8. Il reste 1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13562230" y="4915880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8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599700" y="441163"/>
            <a:ext cx="13912426" cy="904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64"/>
              </a:lnSpc>
            </a:pPr>
            <a:r>
              <a:rPr lang="en-US" sz="5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LA DIVISION D’UN DÉCIMAL PAR UN ENTIER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868654" y="4586240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 u="sng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- 4 0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1362238" y="5312760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0 1</a:t>
            </a:r>
          </a:p>
        </p:txBody>
      </p:sp>
      <p:pic>
        <p:nvPicPr>
          <p:cNvPr name="Picture 22" id="22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3288971" y="8666551"/>
            <a:ext cx="338977" cy="2520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083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622288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AutoShape 11" id="11"/>
          <p:cNvSpPr/>
          <p:nvPr/>
        </p:nvSpPr>
        <p:spPr>
          <a:xfrm flipV="true">
            <a:off x="13299068" y="3765671"/>
            <a:ext cx="0" cy="4499665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 flipH="true">
            <a:off x="13299947" y="4820630"/>
            <a:ext cx="1556335" cy="0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875423" y="5102492"/>
            <a:ext cx="774811" cy="794339"/>
          </a:xfrm>
          <a:custGeom>
            <a:avLst/>
            <a:gdLst/>
            <a:ahLst/>
            <a:cxnLst/>
            <a:rect r="r" b="b" t="t" l="l"/>
            <a:pathLst>
              <a:path h="794339" w="774811">
                <a:moveTo>
                  <a:pt x="0" y="0"/>
                </a:moveTo>
                <a:lnTo>
                  <a:pt x="774811" y="0"/>
                </a:lnTo>
                <a:lnTo>
                  <a:pt x="774811" y="794339"/>
                </a:lnTo>
                <a:lnTo>
                  <a:pt x="0" y="79433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1282794" y="3860921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4 1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729451" y="3860921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520111" y="4920925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8</a:t>
            </a:r>
          </a:p>
        </p:txBody>
      </p:sp>
      <p:sp>
        <p:nvSpPr>
          <p:cNvPr name="AutoShape 17" id="17"/>
          <p:cNvSpPr/>
          <p:nvPr/>
        </p:nvSpPr>
        <p:spPr>
          <a:xfrm flipV="true">
            <a:off x="7986587" y="3956171"/>
            <a:ext cx="4425504" cy="573109"/>
          </a:xfrm>
          <a:prstGeom prst="line">
            <a:avLst/>
          </a:prstGeom>
          <a:ln cap="flat" w="38100">
            <a:solidFill>
              <a:srgbClr val="F2626B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8" id="18"/>
          <p:cNvGrpSpPr/>
          <p:nvPr/>
        </p:nvGrpSpPr>
        <p:grpSpPr>
          <a:xfrm rot="7289282">
            <a:off x="14593601" y="5101625"/>
            <a:ext cx="329476" cy="288291"/>
            <a:chOff x="0" y="0"/>
            <a:chExt cx="812800" cy="711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2626B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3599700" y="441163"/>
            <a:ext cx="13912426" cy="904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64"/>
              </a:lnSpc>
            </a:pPr>
            <a:r>
              <a:rPr lang="en-US" sz="5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LA DIVISION D’UN DÉCIMAL PAR UN ENTIER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883413" y="4535351"/>
            <a:ext cx="6343148" cy="264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Lorsque l’on arrive à la virgule. On place la virguleau quotient puis on abaisse le chiffre suivant.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868654" y="4586240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 u="sng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- 4 0</a:t>
            </a:r>
          </a:p>
        </p:txBody>
      </p:sp>
      <p:grpSp>
        <p:nvGrpSpPr>
          <p:cNvPr name="Group 24" id="24"/>
          <p:cNvGrpSpPr/>
          <p:nvPr/>
        </p:nvGrpSpPr>
        <p:grpSpPr>
          <a:xfrm rot="-10800000">
            <a:off x="12222387" y="3812025"/>
            <a:ext cx="329476" cy="288291"/>
            <a:chOff x="0" y="0"/>
            <a:chExt cx="812800" cy="7112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2626B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11282794" y="5312760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0 1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2295644" y="3860921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b="true" sz="4396" spc="87">
                <a:solidFill>
                  <a:srgbClr val="CC100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,</a:t>
            </a:r>
            <a:r>
              <a:rPr lang="en-US" sz="4396" spc="87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4041435" y="4978075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b="true" sz="4396" spc="87">
                <a:solidFill>
                  <a:srgbClr val="CC100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,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2412091" y="5312760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</a:t>
            </a:r>
          </a:p>
        </p:txBody>
      </p:sp>
      <p:sp>
        <p:nvSpPr>
          <p:cNvPr name="AutoShape 31" id="31"/>
          <p:cNvSpPr/>
          <p:nvPr/>
        </p:nvSpPr>
        <p:spPr>
          <a:xfrm>
            <a:off x="7995804" y="4480420"/>
            <a:ext cx="6817910" cy="717610"/>
          </a:xfrm>
          <a:prstGeom prst="line">
            <a:avLst/>
          </a:prstGeom>
          <a:ln cap="flat" w="38100">
            <a:solidFill>
              <a:srgbClr val="F2626B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2" id="32"/>
          <p:cNvGrpSpPr/>
          <p:nvPr/>
        </p:nvGrpSpPr>
        <p:grpSpPr>
          <a:xfrm rot="-10800000">
            <a:off x="12412091" y="4957479"/>
            <a:ext cx="329476" cy="288291"/>
            <a:chOff x="0" y="0"/>
            <a:chExt cx="812800" cy="7112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2626B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083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622288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AutoShape 11" id="11"/>
          <p:cNvSpPr/>
          <p:nvPr/>
        </p:nvSpPr>
        <p:spPr>
          <a:xfrm flipV="true">
            <a:off x="13299068" y="3765671"/>
            <a:ext cx="0" cy="4499665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 flipH="true">
            <a:off x="13299947" y="4820630"/>
            <a:ext cx="1556335" cy="0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837342" y="4681490"/>
            <a:ext cx="784591" cy="804365"/>
          </a:xfrm>
          <a:custGeom>
            <a:avLst/>
            <a:gdLst/>
            <a:ahLst/>
            <a:cxnLst/>
            <a:rect r="r" b="b" t="t" l="l"/>
            <a:pathLst>
              <a:path h="804365" w="784591">
                <a:moveTo>
                  <a:pt x="0" y="0"/>
                </a:moveTo>
                <a:lnTo>
                  <a:pt x="784591" y="0"/>
                </a:lnTo>
                <a:lnTo>
                  <a:pt x="784591" y="804365"/>
                </a:lnTo>
                <a:lnTo>
                  <a:pt x="0" y="80436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1282794" y="3860921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4 1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729451" y="3860921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730376" y="3535226"/>
            <a:ext cx="7195178" cy="4647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cherche dans 15 combien de fois 5  : </a:t>
            </a:r>
          </a:p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Il</a:t>
            </a: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y a 3 fois 5 =&gt;Je mets 3 au quotient.</a:t>
            </a:r>
          </a:p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3 x 5 font 15. Je soustrais 15.</a:t>
            </a:r>
          </a:p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Il reste 0.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3533351" y="4910205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8</a:t>
            </a:r>
          </a:p>
        </p:txBody>
      </p:sp>
      <p:sp>
        <p:nvSpPr>
          <p:cNvPr name="AutoShape 18" id="18"/>
          <p:cNvSpPr/>
          <p:nvPr/>
        </p:nvSpPr>
        <p:spPr>
          <a:xfrm flipV="true">
            <a:off x="8249833" y="4927171"/>
            <a:ext cx="6010706" cy="156502"/>
          </a:xfrm>
          <a:prstGeom prst="line">
            <a:avLst/>
          </a:prstGeom>
          <a:ln cap="flat" w="38100">
            <a:solidFill>
              <a:srgbClr val="F2626B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9" id="19"/>
          <p:cNvGrpSpPr/>
          <p:nvPr/>
        </p:nvGrpSpPr>
        <p:grpSpPr>
          <a:xfrm rot="9348512">
            <a:off x="14107428" y="4662315"/>
            <a:ext cx="329476" cy="288291"/>
            <a:chOff x="0" y="0"/>
            <a:chExt cx="812800" cy="7112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2626B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3599700" y="441163"/>
            <a:ext cx="13912426" cy="904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64"/>
              </a:lnSpc>
            </a:pPr>
            <a:r>
              <a:rPr lang="en-US" sz="5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LA DIVISION D’UN DÉCIMAL PAR UN ENTIER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868654" y="4586240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 u="sng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- 4 0</a:t>
            </a:r>
          </a:p>
        </p:txBody>
      </p:sp>
      <p:grpSp>
        <p:nvGrpSpPr>
          <p:cNvPr name="Group 24" id="24"/>
          <p:cNvGrpSpPr/>
          <p:nvPr/>
        </p:nvGrpSpPr>
        <p:grpSpPr>
          <a:xfrm rot="-10800000">
            <a:off x="12387125" y="4891079"/>
            <a:ext cx="329476" cy="288291"/>
            <a:chOff x="0" y="0"/>
            <a:chExt cx="812800" cy="7112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2626B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11362238" y="5312760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0 1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2340711" y="8398686"/>
            <a:ext cx="1095923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41,5    5 = 8,3 </a:t>
            </a:r>
          </a:p>
        </p:txBody>
      </p:sp>
      <p:pic>
        <p:nvPicPr>
          <p:cNvPr name="Picture 29" id="29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3288971" y="8666551"/>
            <a:ext cx="338977" cy="252060"/>
          </a:xfrm>
          <a:prstGeom prst="rect">
            <a:avLst/>
          </a:prstGeom>
        </p:spPr>
      </p:pic>
      <p:sp>
        <p:nvSpPr>
          <p:cNvPr name="TextBox 30" id="30"/>
          <p:cNvSpPr txBox="true"/>
          <p:nvPr/>
        </p:nvSpPr>
        <p:spPr>
          <a:xfrm rot="0">
            <a:off x="12295644" y="3897820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CC100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</a:t>
            </a:r>
            <a:r>
              <a:rPr lang="en-US" sz="4396" spc="87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3906657" y="4831921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CC100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2387125" y="5312721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5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1362238" y="5982090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b="true" sz="4396" spc="87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- 1   5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1670221" y="6728510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0  0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4250255" y="4915880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 b="true">
                <a:solidFill>
                  <a:srgbClr val="CC100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3</a:t>
            </a:r>
          </a:p>
        </p:txBody>
      </p:sp>
      <p:sp>
        <p:nvSpPr>
          <p:cNvPr name="AutoShape 36" id="36"/>
          <p:cNvSpPr/>
          <p:nvPr/>
        </p:nvSpPr>
        <p:spPr>
          <a:xfrm flipV="true">
            <a:off x="7883629" y="6302634"/>
            <a:ext cx="3432838" cy="425170"/>
          </a:xfrm>
          <a:prstGeom prst="line">
            <a:avLst/>
          </a:prstGeom>
          <a:ln cap="flat" w="38100">
            <a:solidFill>
              <a:srgbClr val="F2626B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7" id="37"/>
          <p:cNvGrpSpPr/>
          <p:nvPr/>
        </p:nvGrpSpPr>
        <p:grpSpPr>
          <a:xfrm rot="-8977448">
            <a:off x="10972186" y="6199768"/>
            <a:ext cx="338411" cy="296110"/>
            <a:chOff x="0" y="0"/>
            <a:chExt cx="812800" cy="7112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2626B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012684" y="7880058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246033" y="2365629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Effectue les divisions suivantes.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  <p:sp>
        <p:nvSpPr>
          <p:cNvPr name="AutoShape 15" id="15"/>
          <p:cNvSpPr/>
          <p:nvPr/>
        </p:nvSpPr>
        <p:spPr>
          <a:xfrm flipV="true">
            <a:off x="2818344" y="3556792"/>
            <a:ext cx="0" cy="4499665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6" id="16"/>
          <p:cNvSpPr/>
          <p:nvPr/>
        </p:nvSpPr>
        <p:spPr>
          <a:xfrm flipH="false" flipV="false" rot="0">
            <a:off x="2819223" y="4611751"/>
            <a:ext cx="1557214" cy="1399546"/>
          </a:xfrm>
          <a:custGeom>
            <a:avLst/>
            <a:gdLst/>
            <a:ahLst/>
            <a:cxnLst/>
            <a:rect r="r" b="b" t="t" l="l"/>
            <a:pathLst>
              <a:path h="1399546" w="1557214">
                <a:moveTo>
                  <a:pt x="0" y="0"/>
                </a:moveTo>
                <a:lnTo>
                  <a:pt x="1557214" y="0"/>
                </a:lnTo>
                <a:lnTo>
                  <a:pt x="1557214" y="1399546"/>
                </a:lnTo>
                <a:lnTo>
                  <a:pt x="0" y="139954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385416" y="3652042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3 , 8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248727" y="3652042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</a:t>
            </a:r>
          </a:p>
        </p:txBody>
      </p:sp>
      <p:sp>
        <p:nvSpPr>
          <p:cNvPr name="AutoShape 19" id="19"/>
          <p:cNvSpPr/>
          <p:nvPr/>
        </p:nvSpPr>
        <p:spPr>
          <a:xfrm flipH="true">
            <a:off x="2821532" y="4454762"/>
            <a:ext cx="1556335" cy="0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0" id="20"/>
          <p:cNvSpPr/>
          <p:nvPr/>
        </p:nvSpPr>
        <p:spPr>
          <a:xfrm flipV="true">
            <a:off x="7802411" y="3556792"/>
            <a:ext cx="0" cy="4499665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1" id="21"/>
          <p:cNvSpPr/>
          <p:nvPr/>
        </p:nvSpPr>
        <p:spPr>
          <a:xfrm flipH="false" flipV="false" rot="0">
            <a:off x="7803290" y="4611751"/>
            <a:ext cx="1557214" cy="1399546"/>
          </a:xfrm>
          <a:custGeom>
            <a:avLst/>
            <a:gdLst/>
            <a:ahLst/>
            <a:cxnLst/>
            <a:rect r="r" b="b" t="t" l="l"/>
            <a:pathLst>
              <a:path h="1399546" w="1557214">
                <a:moveTo>
                  <a:pt x="0" y="0"/>
                </a:moveTo>
                <a:lnTo>
                  <a:pt x="1557214" y="0"/>
                </a:lnTo>
                <a:lnTo>
                  <a:pt x="1557214" y="1399546"/>
                </a:lnTo>
                <a:lnTo>
                  <a:pt x="0" y="139954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5646828" y="3690142"/>
            <a:ext cx="197247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1   7 ,  4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232793" y="3652042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</a:t>
            </a:r>
          </a:p>
        </p:txBody>
      </p:sp>
      <p:sp>
        <p:nvSpPr>
          <p:cNvPr name="AutoShape 24" id="24"/>
          <p:cNvSpPr/>
          <p:nvPr/>
        </p:nvSpPr>
        <p:spPr>
          <a:xfrm flipH="true">
            <a:off x="7805599" y="4454762"/>
            <a:ext cx="1556335" cy="0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DAGxJwWmdIM</dc:identifier>
  <dcterms:modified xsi:type="dcterms:W3CDTF">2011-08-01T06:04:30Z</dcterms:modified>
  <cp:revision>1</cp:revision>
  <dc:title>Nombres et calculs</dc:title>
</cp:coreProperties>
</file>