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Glacial Indifference Italics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8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4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8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5.png" Type="http://schemas.openxmlformats.org/officeDocument/2006/relationships/image"/><Relationship Id="rId16" Target="../media/image46.sv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8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11" Target="../media/image49.png" Type="http://schemas.openxmlformats.org/officeDocument/2006/relationships/image"/><Relationship Id="rId12" Target="../media/image50.svg" Type="http://schemas.openxmlformats.org/officeDocument/2006/relationships/image"/><Relationship Id="rId13" Target="../media/image51.png" Type="http://schemas.openxmlformats.org/officeDocument/2006/relationships/image"/><Relationship Id="rId14" Target="../media/image52.svg" Type="http://schemas.openxmlformats.org/officeDocument/2006/relationships/image"/><Relationship Id="rId15" Target="../media/image53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8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54.png" Type="http://schemas.openxmlformats.org/officeDocument/2006/relationships/image"/><Relationship Id="rId16" Target="../media/image45.png" Type="http://schemas.openxmlformats.org/officeDocument/2006/relationships/image"/><Relationship Id="rId17" Target="../media/image46.sv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8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1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558120"/>
            <a:ext cx="11739425" cy="2165966"/>
            <a:chOff x="0" y="0"/>
            <a:chExt cx="15652567" cy="28879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1623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Diviser des entiers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20953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33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et effectuer la division d’un entier par un autre entier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1372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26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88236" y="2137787"/>
            <a:ext cx="851630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Effectuer des divisions mentalement.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88236" y="3179703"/>
            <a:ext cx="7444979" cy="4823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Complète :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…. = 45 donc 45   5 = …………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x ….. = 16 donc   16   2= …………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   6 = ………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32   8 = ……….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337956" y="4177607"/>
            <a:ext cx="338977" cy="25206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7479196" y="4920984"/>
            <a:ext cx="338977" cy="25206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441935" y="5605908"/>
            <a:ext cx="338977" cy="25206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441935" y="6232837"/>
            <a:ext cx="338977" cy="25206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888236" y="6585142"/>
            <a:ext cx="14889959" cy="2749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27   6 = ………….. avec un reste de …..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19   2 = ………….. avec un reste de ….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38   5 = ………….. avec un reste de …..</a:t>
            </a:r>
          </a:p>
          <a:p>
            <a:pPr algn="l">
              <a:lnSpc>
                <a:spcPts val="5540"/>
              </a:lnSpc>
            </a:pPr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430212" y="7605039"/>
            <a:ext cx="338977" cy="25206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3441935" y="8336585"/>
            <a:ext cx="338977" cy="25206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3441935" y="6857026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9817" y="200498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75423" y="2453689"/>
            <a:ext cx="165641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DIVISION =&gt; permet d’effectuer des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partages équitables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(parts égales).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75423" y="3745371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veut partager 41 en 5 parts égales. </a:t>
            </a:r>
          </a:p>
        </p:txBody>
      </p:sp>
      <p:sp>
        <p:nvSpPr>
          <p:cNvPr name="AutoShape 14" id="14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3299947" y="4820630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75423" y="4553806"/>
            <a:ext cx="784502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nombre que l’on veut partager s’appelle le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dividende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-820173">
            <a:off x="8351481" y="4694148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5" y="0"/>
                </a:lnTo>
                <a:lnTo>
                  <a:pt x="3489115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216035">
            <a:off x="9664921" y="3874503"/>
            <a:ext cx="3721110" cy="3985125"/>
          </a:xfrm>
          <a:custGeom>
            <a:avLst/>
            <a:gdLst/>
            <a:ahLst/>
            <a:cxnLst/>
            <a:rect r="r" b="b" t="t" l="l"/>
            <a:pathLst>
              <a:path h="3985125" w="3721110">
                <a:moveTo>
                  <a:pt x="0" y="0"/>
                </a:moveTo>
                <a:lnTo>
                  <a:pt x="3721110" y="0"/>
                </a:lnTo>
                <a:lnTo>
                  <a:pt x="3721110" y="3985124"/>
                </a:lnTo>
                <a:lnTo>
                  <a:pt x="0" y="3985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866140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16958" y="5220556"/>
            <a:ext cx="148342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 41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75423" y="6025432"/>
            <a:ext cx="784502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nombre de parts que l’on veut faire correspond au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diviseur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7700382" y="6676690"/>
            <a:ext cx="148342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 5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1216035">
            <a:off x="10558683" y="5682334"/>
            <a:ext cx="2993844" cy="3206258"/>
          </a:xfrm>
          <a:custGeom>
            <a:avLst/>
            <a:gdLst/>
            <a:ahLst/>
            <a:cxnLst/>
            <a:rect r="r" b="b" t="t" l="l"/>
            <a:pathLst>
              <a:path h="3206258" w="2993844">
                <a:moveTo>
                  <a:pt x="0" y="0"/>
                </a:moveTo>
                <a:lnTo>
                  <a:pt x="2993844" y="0"/>
                </a:lnTo>
                <a:lnTo>
                  <a:pt x="2993844" y="3206258"/>
                </a:lnTo>
                <a:lnTo>
                  <a:pt x="0" y="32062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875423" y="7466074"/>
            <a:ext cx="968049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résultat du partage se trouvera dans cette partie qu’on appelle 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quotient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3299068" y="3765671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3299947" y="4820630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782353" y="3826126"/>
            <a:ext cx="789730" cy="809979"/>
          </a:xfrm>
          <a:custGeom>
            <a:avLst/>
            <a:gdLst/>
            <a:ahLst/>
            <a:cxnLst/>
            <a:rect r="r" b="b" t="t" l="l"/>
            <a:pathLst>
              <a:path h="809979" w="789730">
                <a:moveTo>
                  <a:pt x="0" y="0"/>
                </a:moveTo>
                <a:lnTo>
                  <a:pt x="789730" y="0"/>
                </a:lnTo>
                <a:lnTo>
                  <a:pt x="789730" y="809979"/>
                </a:lnTo>
                <a:lnTo>
                  <a:pt x="0" y="8099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97272" y="5770786"/>
            <a:ext cx="774811" cy="794339"/>
          </a:xfrm>
          <a:custGeom>
            <a:avLst/>
            <a:gdLst/>
            <a:ahLst/>
            <a:cxnLst/>
            <a:rect r="r" b="b" t="t" l="l"/>
            <a:pathLst>
              <a:path h="794339" w="774811">
                <a:moveTo>
                  <a:pt x="0" y="0"/>
                </a:moveTo>
                <a:lnTo>
                  <a:pt x="774811" y="0"/>
                </a:lnTo>
                <a:lnTo>
                  <a:pt x="774811" y="794339"/>
                </a:lnTo>
                <a:lnTo>
                  <a:pt x="0" y="794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87491" y="7216887"/>
            <a:ext cx="784591" cy="804365"/>
          </a:xfrm>
          <a:custGeom>
            <a:avLst/>
            <a:gdLst/>
            <a:ahLst/>
            <a:cxnLst/>
            <a:rect r="r" b="b" t="t" l="l"/>
            <a:pathLst>
              <a:path h="804365" w="784591">
                <a:moveTo>
                  <a:pt x="0" y="0"/>
                </a:moveTo>
                <a:lnTo>
                  <a:pt x="784592" y="0"/>
                </a:lnTo>
                <a:lnTo>
                  <a:pt x="784592" y="804365"/>
                </a:lnTo>
                <a:lnTo>
                  <a:pt x="0" y="8043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75423" y="2307096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41 en 5 parts égales.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866140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729451" y="386092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2907" y="3262751"/>
            <a:ext cx="919192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: 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Dans 41, combien de fois 5 ?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762907" y="4559905"/>
            <a:ext cx="955891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8 fois 5 =&gt;Je mets 8 au quotient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3562230" y="491588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22" id="22"/>
          <p:cNvSpPr/>
          <p:nvPr/>
        </p:nvSpPr>
        <p:spPr>
          <a:xfrm>
            <a:off x="8678001" y="4290856"/>
            <a:ext cx="5051450" cy="637191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9348512">
            <a:off x="13564713" y="4800360"/>
            <a:ext cx="329476" cy="288291"/>
            <a:chOff x="0" y="0"/>
            <a:chExt cx="812800" cy="711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23876" y="5820631"/>
            <a:ext cx="955891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fois 5 font 40. Je soustrais 40.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1367939" y="465026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sp>
        <p:nvSpPr>
          <p:cNvPr name="AutoShape 29" id="29"/>
          <p:cNvSpPr/>
          <p:nvPr/>
        </p:nvSpPr>
        <p:spPr>
          <a:xfrm flipV="true">
            <a:off x="8981087" y="5242761"/>
            <a:ext cx="2111749" cy="925195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0" id="30"/>
          <p:cNvGrpSpPr/>
          <p:nvPr/>
        </p:nvGrpSpPr>
        <p:grpSpPr>
          <a:xfrm rot="-10800000">
            <a:off x="10953318" y="5135045"/>
            <a:ext cx="329476" cy="288291"/>
            <a:chOff x="0" y="0"/>
            <a:chExt cx="812800" cy="711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1665152" y="7257715"/>
            <a:ext cx="955891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me reste 1.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866140" y="53095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sp>
        <p:nvSpPr>
          <p:cNvPr name="AutoShape 35" id="35"/>
          <p:cNvSpPr/>
          <p:nvPr/>
        </p:nvSpPr>
        <p:spPr>
          <a:xfrm flipV="true">
            <a:off x="4813770" y="5912052"/>
            <a:ext cx="6830931" cy="1707018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6" id="36"/>
          <p:cNvGrpSpPr/>
          <p:nvPr/>
        </p:nvGrpSpPr>
        <p:grpSpPr>
          <a:xfrm rot="-10800000">
            <a:off x="11505183" y="5804336"/>
            <a:ext cx="329476" cy="288291"/>
            <a:chOff x="0" y="0"/>
            <a:chExt cx="812800" cy="7112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2770215" y="8351061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41    5 = 8 avec un reste de 1</a:t>
            </a:r>
          </a:p>
        </p:txBody>
      </p:sp>
      <p:pic>
        <p:nvPicPr>
          <p:cNvPr name="Picture 40" id="40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3288971" y="8666551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4799058" y="3699129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4799937" y="4754088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249950" y="3236697"/>
            <a:ext cx="789730" cy="809979"/>
          </a:xfrm>
          <a:custGeom>
            <a:avLst/>
            <a:gdLst/>
            <a:ahLst/>
            <a:cxnLst/>
            <a:rect r="r" b="b" t="t" l="l"/>
            <a:pathLst>
              <a:path h="809979" w="789730">
                <a:moveTo>
                  <a:pt x="0" y="0"/>
                </a:moveTo>
                <a:lnTo>
                  <a:pt x="789730" y="0"/>
                </a:lnTo>
                <a:lnTo>
                  <a:pt x="789730" y="809979"/>
                </a:lnTo>
                <a:lnTo>
                  <a:pt x="0" y="8099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7410" y="4780359"/>
            <a:ext cx="774811" cy="794339"/>
          </a:xfrm>
          <a:custGeom>
            <a:avLst/>
            <a:gdLst/>
            <a:ahLst/>
            <a:cxnLst/>
            <a:rect r="r" b="b" t="t" l="l"/>
            <a:pathLst>
              <a:path h="794339" w="774811">
                <a:moveTo>
                  <a:pt x="0" y="0"/>
                </a:moveTo>
                <a:lnTo>
                  <a:pt x="774811" y="0"/>
                </a:lnTo>
                <a:lnTo>
                  <a:pt x="774811" y="794338"/>
                </a:lnTo>
                <a:lnTo>
                  <a:pt x="0" y="7943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2520" y="5896831"/>
            <a:ext cx="784591" cy="804365"/>
          </a:xfrm>
          <a:custGeom>
            <a:avLst/>
            <a:gdLst/>
            <a:ahLst/>
            <a:cxnLst/>
            <a:rect r="r" b="b" t="t" l="l"/>
            <a:pathLst>
              <a:path h="804365" w="784591">
                <a:moveTo>
                  <a:pt x="0" y="0"/>
                </a:moveTo>
                <a:lnTo>
                  <a:pt x="784591" y="0"/>
                </a:lnTo>
                <a:lnTo>
                  <a:pt x="784591" y="804365"/>
                </a:lnTo>
                <a:lnTo>
                  <a:pt x="0" y="8043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83861" y="2270362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415 en 5 parts égales.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366130" y="379437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4 1 5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229440" y="379437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093281" y="3228716"/>
            <a:ext cx="919192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dans 41, combien de fois 5 ?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2071097" y="3864269"/>
            <a:ext cx="955891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8 fois 5 =&gt;Je mets 8 au quotient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5062220" y="484933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22" id="22"/>
          <p:cNvSpPr/>
          <p:nvPr/>
        </p:nvSpPr>
        <p:spPr>
          <a:xfrm>
            <a:off x="11693901" y="3699129"/>
            <a:ext cx="3535539" cy="1245459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-10800000">
            <a:off x="15064702" y="4800442"/>
            <a:ext cx="329476" cy="288291"/>
            <a:chOff x="0" y="0"/>
            <a:chExt cx="812800" cy="711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2071097" y="4850205"/>
            <a:ext cx="955891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8 fois 5 font 40. Je soustrais 40.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2867928" y="458371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sp>
        <p:nvSpPr>
          <p:cNvPr name="AutoShape 28" id="28"/>
          <p:cNvSpPr/>
          <p:nvPr/>
        </p:nvSpPr>
        <p:spPr>
          <a:xfrm flipV="true">
            <a:off x="9154259" y="4936380"/>
            <a:ext cx="3432838" cy="42517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-8977448">
            <a:off x="12466137" y="4873760"/>
            <a:ext cx="338411" cy="296110"/>
            <a:chOff x="0" y="0"/>
            <a:chExt cx="812800" cy="7112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2271122" y="5901385"/>
            <a:ext cx="955891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me reste 1.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366130" y="524299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sp>
        <p:nvSpPr>
          <p:cNvPr name="AutoShape 34" id="34"/>
          <p:cNvSpPr/>
          <p:nvPr/>
        </p:nvSpPr>
        <p:spPr>
          <a:xfrm flipV="true">
            <a:off x="5390868" y="5767959"/>
            <a:ext cx="7546834" cy="584837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-9776184">
            <a:off x="12773009" y="5616691"/>
            <a:ext cx="329476" cy="288291"/>
            <a:chOff x="0" y="0"/>
            <a:chExt cx="812800" cy="7112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>
            <a:off x="14448325" y="4558998"/>
            <a:ext cx="0" cy="77925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39" id="39"/>
          <p:cNvSpPr/>
          <p:nvPr/>
        </p:nvSpPr>
        <p:spPr>
          <a:xfrm flipH="false" flipV="false" rot="0">
            <a:off x="1268400" y="7025046"/>
            <a:ext cx="752830" cy="772133"/>
          </a:xfrm>
          <a:custGeom>
            <a:avLst/>
            <a:gdLst/>
            <a:ahLst/>
            <a:cxnLst/>
            <a:rect r="r" b="b" t="t" l="l"/>
            <a:pathLst>
              <a:path h="772133" w="752830">
                <a:moveTo>
                  <a:pt x="0" y="0"/>
                </a:moveTo>
                <a:lnTo>
                  <a:pt x="752830" y="0"/>
                </a:lnTo>
                <a:lnTo>
                  <a:pt x="752830" y="772133"/>
                </a:lnTo>
                <a:lnTo>
                  <a:pt x="0" y="77213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179624" y="7082244"/>
            <a:ext cx="919192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J’abaisse le 5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301735" y="526155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5622288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4799058" y="3699129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4799937" y="4754088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1083861" y="2270362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415 en 5 parts égales.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366130" y="379437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4 1 5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29440" y="379437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13802" y="3381931"/>
            <a:ext cx="919192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dans 15, combien de fois 5 ?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255504" y="4070036"/>
            <a:ext cx="955891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y a 3 fois 5 dans 15 =&gt;Je mets 3 au quotient.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5062220" y="4908314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1693901" y="3699129"/>
            <a:ext cx="4085222" cy="1304436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-10800000">
            <a:off x="15614385" y="4869508"/>
            <a:ext cx="329476" cy="288291"/>
            <a:chOff x="0" y="0"/>
            <a:chExt cx="812800" cy="711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093281" y="5949978"/>
            <a:ext cx="955891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fois 5 font 15. Je soustrais 15.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867928" y="458371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- 4 0</a:t>
            </a:r>
          </a:p>
        </p:txBody>
      </p:sp>
      <p:sp>
        <p:nvSpPr>
          <p:cNvPr name="AutoShape 25" id="25"/>
          <p:cNvSpPr/>
          <p:nvPr/>
        </p:nvSpPr>
        <p:spPr>
          <a:xfrm flipV="true">
            <a:off x="9154259" y="6299013"/>
            <a:ext cx="3640209" cy="0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-8977448">
            <a:off x="12698722" y="6150958"/>
            <a:ext cx="338411" cy="296110"/>
            <a:chOff x="0" y="0"/>
            <a:chExt cx="812800" cy="7112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2255504" y="7295739"/>
            <a:ext cx="955891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me reste 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0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366130" y="524299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0 1</a:t>
            </a:r>
          </a:p>
        </p:txBody>
      </p:sp>
      <p:sp>
        <p:nvSpPr>
          <p:cNvPr name="AutoShape 31" id="31"/>
          <p:cNvSpPr/>
          <p:nvPr/>
        </p:nvSpPr>
        <p:spPr>
          <a:xfrm flipV="true">
            <a:off x="5639711" y="7065297"/>
            <a:ext cx="7576968" cy="668549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-9776184">
            <a:off x="13123819" y="6914810"/>
            <a:ext cx="329476" cy="288291"/>
            <a:chOff x="0" y="0"/>
            <a:chExt cx="812800" cy="7112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AutoShape 35" id="35"/>
          <p:cNvSpPr/>
          <p:nvPr/>
        </p:nvSpPr>
        <p:spPr>
          <a:xfrm>
            <a:off x="14448325" y="4558998"/>
            <a:ext cx="0" cy="77925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36" id="36"/>
          <p:cNvSpPr/>
          <p:nvPr/>
        </p:nvSpPr>
        <p:spPr>
          <a:xfrm flipH="false" flipV="false" rot="0">
            <a:off x="1190925" y="3338434"/>
            <a:ext cx="863733" cy="885880"/>
          </a:xfrm>
          <a:custGeom>
            <a:avLst/>
            <a:gdLst/>
            <a:ahLst/>
            <a:cxnLst/>
            <a:rect r="r" b="b" t="t" l="l"/>
            <a:pathLst>
              <a:path h="885880" w="863733">
                <a:moveTo>
                  <a:pt x="0" y="0"/>
                </a:moveTo>
                <a:lnTo>
                  <a:pt x="863733" y="0"/>
                </a:lnTo>
                <a:lnTo>
                  <a:pt x="863733" y="885879"/>
                </a:lnTo>
                <a:lnTo>
                  <a:pt x="0" y="8858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174486" y="5864786"/>
            <a:ext cx="846744" cy="868455"/>
          </a:xfrm>
          <a:custGeom>
            <a:avLst/>
            <a:gdLst/>
            <a:ahLst/>
            <a:cxnLst/>
            <a:rect r="r" b="b" t="t" l="l"/>
            <a:pathLst>
              <a:path h="868455" w="846744">
                <a:moveTo>
                  <a:pt x="0" y="0"/>
                </a:moveTo>
                <a:lnTo>
                  <a:pt x="846744" y="0"/>
                </a:lnTo>
                <a:lnTo>
                  <a:pt x="846744" y="868455"/>
                </a:lnTo>
                <a:lnTo>
                  <a:pt x="0" y="8684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155146" y="7152341"/>
            <a:ext cx="885423" cy="908127"/>
          </a:xfrm>
          <a:custGeom>
            <a:avLst/>
            <a:gdLst/>
            <a:ahLst/>
            <a:cxnLst/>
            <a:rect r="r" b="b" t="t" l="l"/>
            <a:pathLst>
              <a:path h="908127" w="885423">
                <a:moveTo>
                  <a:pt x="0" y="0"/>
                </a:moveTo>
                <a:lnTo>
                  <a:pt x="885424" y="0"/>
                </a:lnTo>
                <a:lnTo>
                  <a:pt x="885424" y="908126"/>
                </a:lnTo>
                <a:lnTo>
                  <a:pt x="0" y="908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01735" y="526155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656857" y="4908314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366130" y="5801581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- 1  5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731422" y="648047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0 0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2406894" y="8342299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415     5 = 83 avec un reste de 0</a:t>
            </a:r>
          </a:p>
        </p:txBody>
      </p:sp>
      <p:pic>
        <p:nvPicPr>
          <p:cNvPr name="Picture 45" id="45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3288971" y="8577624"/>
            <a:ext cx="338977" cy="2520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80838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5875114" y="2200977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V="true">
            <a:off x="14799058" y="3699129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>
            <a:off x="14799937" y="4754088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083861" y="3007871"/>
            <a:ext cx="789730" cy="809979"/>
          </a:xfrm>
          <a:custGeom>
            <a:avLst/>
            <a:gdLst/>
            <a:ahLst/>
            <a:cxnLst/>
            <a:rect r="r" b="b" t="t" l="l"/>
            <a:pathLst>
              <a:path h="809979" w="789730">
                <a:moveTo>
                  <a:pt x="0" y="0"/>
                </a:moveTo>
                <a:lnTo>
                  <a:pt x="789730" y="0"/>
                </a:lnTo>
                <a:lnTo>
                  <a:pt x="789730" y="809979"/>
                </a:lnTo>
                <a:lnTo>
                  <a:pt x="0" y="8099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91320" y="4427959"/>
            <a:ext cx="774811" cy="794339"/>
          </a:xfrm>
          <a:custGeom>
            <a:avLst/>
            <a:gdLst/>
            <a:ahLst/>
            <a:cxnLst/>
            <a:rect r="r" b="b" t="t" l="l"/>
            <a:pathLst>
              <a:path h="794339" w="774811">
                <a:moveTo>
                  <a:pt x="0" y="0"/>
                </a:moveTo>
                <a:lnTo>
                  <a:pt x="774812" y="0"/>
                </a:lnTo>
                <a:lnTo>
                  <a:pt x="774812" y="794339"/>
                </a:lnTo>
                <a:lnTo>
                  <a:pt x="0" y="794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20761" y="5908098"/>
            <a:ext cx="784591" cy="804365"/>
          </a:xfrm>
          <a:custGeom>
            <a:avLst/>
            <a:gdLst/>
            <a:ahLst/>
            <a:cxnLst/>
            <a:rect r="r" b="b" t="t" l="l"/>
            <a:pathLst>
              <a:path h="804365" w="784591">
                <a:moveTo>
                  <a:pt x="0" y="0"/>
                </a:moveTo>
                <a:lnTo>
                  <a:pt x="784591" y="0"/>
                </a:lnTo>
                <a:lnTo>
                  <a:pt x="784591" y="804365"/>
                </a:lnTo>
                <a:lnTo>
                  <a:pt x="0" y="8043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83861" y="2270362"/>
            <a:ext cx="1095923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veut partager 780 en 25 parts égales.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366130" y="3794379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7 8 0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922465" y="3777356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67518" y="3022847"/>
            <a:ext cx="9191922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cherche dans 78, combien de fois 25 ?Il y a 3 fois 25 =&gt;Je mets 3 au quotient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062220" y="484933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</a:t>
            </a:r>
          </a:p>
        </p:txBody>
      </p:sp>
      <p:sp>
        <p:nvSpPr>
          <p:cNvPr name="AutoShape 21" id="21"/>
          <p:cNvSpPr/>
          <p:nvPr/>
        </p:nvSpPr>
        <p:spPr>
          <a:xfrm>
            <a:off x="11116829" y="3594206"/>
            <a:ext cx="4112611" cy="1350381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-9078874">
            <a:off x="15132433" y="4800442"/>
            <a:ext cx="329476" cy="288291"/>
            <a:chOff x="0" y="0"/>
            <a:chExt cx="812800" cy="711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2021601" y="4428529"/>
            <a:ext cx="955891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3 fois 25 font 75. Je soustrais 75.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Il me reste 3.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867928" y="4583718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- 7 5</a:t>
            </a:r>
          </a:p>
        </p:txBody>
      </p:sp>
      <p:sp>
        <p:nvSpPr>
          <p:cNvPr name="AutoShape 27" id="27"/>
          <p:cNvSpPr/>
          <p:nvPr/>
        </p:nvSpPr>
        <p:spPr>
          <a:xfrm>
            <a:off x="9154259" y="4844153"/>
            <a:ext cx="3432838" cy="92227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-8977448">
            <a:off x="12466137" y="4873760"/>
            <a:ext cx="338411" cy="296110"/>
            <a:chOff x="0" y="0"/>
            <a:chExt cx="812800" cy="711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3232340" y="521296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0 3</a:t>
            </a:r>
          </a:p>
        </p:txBody>
      </p:sp>
      <p:sp>
        <p:nvSpPr>
          <p:cNvPr name="AutoShape 32" id="32"/>
          <p:cNvSpPr/>
          <p:nvPr/>
        </p:nvSpPr>
        <p:spPr>
          <a:xfrm>
            <a:off x="5076295" y="5507663"/>
            <a:ext cx="7861269" cy="161256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/>
          <p:nvPr/>
        </p:nvGrpSpPr>
        <p:grpSpPr>
          <a:xfrm rot="-9776184">
            <a:off x="12773009" y="5616691"/>
            <a:ext cx="329476" cy="288291"/>
            <a:chOff x="0" y="0"/>
            <a:chExt cx="812800" cy="7112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pic>
        <p:nvPicPr>
          <p:cNvPr name="Picture 36" id="36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6036926" y="9132270"/>
            <a:ext cx="338977" cy="252060"/>
          </a:xfrm>
          <a:prstGeom prst="rect">
            <a:avLst/>
          </a:prstGeom>
        </p:spPr>
      </p:pic>
      <p:sp>
        <p:nvSpPr>
          <p:cNvPr name="AutoShape 37" id="37"/>
          <p:cNvSpPr/>
          <p:nvPr/>
        </p:nvSpPr>
        <p:spPr>
          <a:xfrm flipH="true">
            <a:off x="14448325" y="4558998"/>
            <a:ext cx="0" cy="64430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38" id="38"/>
          <p:cNvSpPr/>
          <p:nvPr/>
        </p:nvSpPr>
        <p:spPr>
          <a:xfrm flipH="false" flipV="false" rot="0">
            <a:off x="1120761" y="8065013"/>
            <a:ext cx="752830" cy="772133"/>
          </a:xfrm>
          <a:custGeom>
            <a:avLst/>
            <a:gdLst/>
            <a:ahLst/>
            <a:cxnLst/>
            <a:rect r="r" b="b" t="t" l="l"/>
            <a:pathLst>
              <a:path h="772133" w="752830">
                <a:moveTo>
                  <a:pt x="0" y="0"/>
                </a:moveTo>
                <a:lnTo>
                  <a:pt x="752830" y="0"/>
                </a:lnTo>
                <a:lnTo>
                  <a:pt x="752830" y="772133"/>
                </a:lnTo>
                <a:lnTo>
                  <a:pt x="0" y="77213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1967518" y="5889676"/>
            <a:ext cx="960062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J’abaisse le 0 et je cherche dans 30 combien de fois 25 ? Il y a 1 fois 25 dans 15 =&gt;Je mets 1 au quotient.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39835" y="5212965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622288" y="4841130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grpSp>
        <p:nvGrpSpPr>
          <p:cNvPr name="Group 42" id="42"/>
          <p:cNvGrpSpPr/>
          <p:nvPr/>
        </p:nvGrpSpPr>
        <p:grpSpPr>
          <a:xfrm rot="-9776184">
            <a:off x="15608904" y="5549657"/>
            <a:ext cx="329476" cy="288291"/>
            <a:chOff x="0" y="0"/>
            <a:chExt cx="812800" cy="7112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626B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DIVISION 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14137" y="8122593"/>
            <a:ext cx="1050036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 fois 25 fait 25. Je soustrais 25. Il me reste 5.</a:t>
            </a:r>
          </a:p>
        </p:txBody>
      </p:sp>
      <p:sp>
        <p:nvSpPr>
          <p:cNvPr name="AutoShape 47" id="47"/>
          <p:cNvSpPr/>
          <p:nvPr/>
        </p:nvSpPr>
        <p:spPr>
          <a:xfrm flipV="true">
            <a:off x="11568138" y="5642900"/>
            <a:ext cx="4205504" cy="1274881"/>
          </a:xfrm>
          <a:prstGeom prst="line">
            <a:avLst/>
          </a:prstGeom>
          <a:ln cap="flat" w="38100">
            <a:solidFill>
              <a:srgbClr val="F2626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8" id="48"/>
          <p:cNvSpPr txBox="true"/>
          <p:nvPr/>
        </p:nvSpPr>
        <p:spPr>
          <a:xfrm rot="0">
            <a:off x="13366130" y="5853163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 u="sng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- 2 5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3795633" y="6487846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0 5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014189" y="8873878"/>
            <a:ext cx="772377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780    25 = 31 avec un reste de 5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 les divisions suivantes.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AutoShape 15" id="15"/>
          <p:cNvSpPr/>
          <p:nvPr/>
        </p:nvSpPr>
        <p:spPr>
          <a:xfrm flipV="true">
            <a:off x="2818344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819223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85416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9  6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48727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19" id="19"/>
          <p:cNvSpPr/>
          <p:nvPr/>
        </p:nvSpPr>
        <p:spPr>
          <a:xfrm flipH="true">
            <a:off x="2821532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7802411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7803290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830813" y="3652042"/>
            <a:ext cx="197247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3  5  4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232793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</a:t>
            </a:r>
          </a:p>
        </p:txBody>
      </p:sp>
      <p:sp>
        <p:nvSpPr>
          <p:cNvPr name="AutoShape 24" id="24"/>
          <p:cNvSpPr/>
          <p:nvPr/>
        </p:nvSpPr>
        <p:spPr>
          <a:xfrm flipH="true">
            <a:off x="7805599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flipV="true">
            <a:off x="13352385" y="3556792"/>
            <a:ext cx="0" cy="4499665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13353263" y="4611751"/>
            <a:ext cx="1557214" cy="1399546"/>
          </a:xfrm>
          <a:custGeom>
            <a:avLst/>
            <a:gdLst/>
            <a:ahLst/>
            <a:cxnLst/>
            <a:rect r="r" b="b" t="t" l="l"/>
            <a:pathLst>
              <a:path h="1399546" w="1557214">
                <a:moveTo>
                  <a:pt x="0" y="0"/>
                </a:moveTo>
                <a:lnTo>
                  <a:pt x="1557214" y="0"/>
                </a:lnTo>
                <a:lnTo>
                  <a:pt x="1557214" y="1399546"/>
                </a:lnTo>
                <a:lnTo>
                  <a:pt x="0" y="139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1533500" y="3652042"/>
            <a:ext cx="1819763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3  1  2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782767" y="3652042"/>
            <a:ext cx="1433807" cy="764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4396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1 1</a:t>
            </a:r>
          </a:p>
        </p:txBody>
      </p:sp>
      <p:sp>
        <p:nvSpPr>
          <p:cNvPr name="AutoShape 29" id="29"/>
          <p:cNvSpPr/>
          <p:nvPr/>
        </p:nvSpPr>
        <p:spPr>
          <a:xfrm flipH="true">
            <a:off x="13355573" y="4454762"/>
            <a:ext cx="1556335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