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Glacial Indifference" pitchFamily="2" charset="0"/>
      <p:regular r:id="rId11"/>
    </p:embeddedFont>
    <p:embeddedFont>
      <p:font typeface="Glacial Indifference Bold" pitchFamily="2" charset="0"/>
      <p:regular r:id="rId12"/>
      <p:bold r:id="rId13"/>
    </p:embeddedFont>
    <p:embeddedFont>
      <p:font typeface="Glacial Indifference Italics" pitchFamily="2" charset="0"/>
      <p:regular r:id="rId14"/>
      <p:italic r:id="rId15"/>
    </p:embeddedFont>
    <p:embeddedFont>
      <p:font typeface="Handy Casual" pitchFamily="2" charset="77"/>
      <p:regular r:id="rId16"/>
    </p:embeddedFont>
    <p:embeddedFont>
      <p:font typeface="Nunito Sans Condensed" pitchFamily="2" charset="77"/>
      <p:regular r:id="rId17"/>
    </p:embeddedFont>
    <p:embeddedFont>
      <p:font typeface="Nunito Sans Condensed Bold" pitchFamily="2" charset="77"/>
      <p:regular r:id="rId18"/>
      <p:bold r:id="rId19"/>
    </p:embeddedFont>
    <p:embeddedFont>
      <p:font typeface="Sondos Bold" pitchFamily="2" charset="-78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6" autoAdjust="0"/>
  </p:normalViewPr>
  <p:slideViewPr>
    <p:cSldViewPr>
      <p:cViewPr varScale="1">
        <p:scale>
          <a:sx n="63" d="100"/>
          <a:sy n="63" d="100"/>
        </p:scale>
        <p:origin x="1264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000907"/>
            <a:ext cx="11739425" cy="3280391"/>
            <a:chOff x="0" y="0"/>
            <a:chExt cx="15652567" cy="43738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10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Distinguer chiffres et nombres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22719" y="2724290"/>
            <a:ext cx="12511528" cy="199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distinction entre chiffre et nombre.</a:t>
            </a:r>
          </a:p>
          <a:p>
            <a:pPr algn="l">
              <a:lnSpc>
                <a:spcPts val="5306"/>
              </a:lnSpc>
            </a:pPr>
            <a:endParaRPr lang="en-US" sz="3790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972881" y="5327285"/>
            <a:ext cx="12342239" cy="1965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la fin de la séance vous serez capable de me donner pour cet exemple, le chiffre des centaines et le nombre des centaines : 45 698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888236" y="3165796"/>
            <a:ext cx="12511528" cy="199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distinction entre chiffre et nombre.</a:t>
            </a:r>
          </a:p>
          <a:p>
            <a:pPr algn="l">
              <a:lnSpc>
                <a:spcPts val="5306"/>
              </a:lnSpc>
            </a:pPr>
            <a:endParaRPr lang="en-US" sz="3790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88236" y="5657213"/>
            <a:ext cx="12342239" cy="1965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la fin de la séance vous serez capable de me donner pour cet exemple, le chiffre des centaines et le nombre des centaines : 45 698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9" name="Freeform 9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62741" y="2608461"/>
            <a:ext cx="11926837" cy="1988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Chiffre = caractère</a:t>
            </a: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servant à écrire des nombres.</a:t>
            </a:r>
          </a:p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UNIQUEMENT 10 chiffres.</a:t>
            </a:r>
          </a:p>
          <a:p>
            <a:pPr algn="l">
              <a:lnSpc>
                <a:spcPts val="5315"/>
              </a:lnSpc>
            </a:pPr>
            <a:endParaRPr lang="en-US" sz="3796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52128" y="353288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2893624" y="4542512"/>
            <a:ext cx="9069781" cy="2203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3"/>
              </a:lnSpc>
            </a:pPr>
            <a:r>
              <a:rPr lang="en-US" sz="5659" spc="113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 1  2  3  4  5  6  7  8 et 9</a:t>
            </a:r>
          </a:p>
          <a:p>
            <a:pPr algn="l">
              <a:lnSpc>
                <a:spcPts val="9843"/>
              </a:lnSpc>
            </a:pPr>
            <a:endParaRPr lang="en-US" sz="5659" spc="113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 rot="-5400000">
            <a:off x="12678610" y="3126800"/>
            <a:ext cx="4995934" cy="3245191"/>
            <a:chOff x="0" y="0"/>
            <a:chExt cx="8998337" cy="58450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998338" cy="5845018"/>
            </a:xfrm>
            <a:custGeom>
              <a:avLst/>
              <a:gdLst/>
              <a:ahLst/>
              <a:cxnLst/>
              <a:rect l="l" t="t" r="r" b="b"/>
              <a:pathLst>
                <a:path w="8998338" h="5845018">
                  <a:moveTo>
                    <a:pt x="0" y="0"/>
                  </a:moveTo>
                  <a:lnTo>
                    <a:pt x="8998338" y="0"/>
                  </a:lnTo>
                  <a:lnTo>
                    <a:pt x="8998338" y="5845018"/>
                  </a:lnTo>
                  <a:lnTo>
                    <a:pt x="0" y="5845018"/>
                  </a:lnTo>
                  <a:close/>
                </a:path>
              </a:pathLst>
            </a:custGeom>
            <a:solidFill>
              <a:srgbClr val="60709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710304" y="2280074"/>
            <a:ext cx="2920032" cy="5480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2770" spc="55">
                <a:solidFill>
                  <a:srgbClr val="FEFEF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peut comparer les chiffres aux lettres. Il n’existe que 26 lettres en français. Les lettres servent à écrire des mots, les chiffres servent à écrire des nombres.</a:t>
            </a:r>
          </a:p>
          <a:p>
            <a:pPr algn="l">
              <a:lnSpc>
                <a:spcPts val="5120"/>
              </a:lnSpc>
            </a:pPr>
            <a:endParaRPr lang="en-US" sz="2770" spc="55">
              <a:solidFill>
                <a:srgbClr val="FEFEFE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86037" y="6096434"/>
            <a:ext cx="11663404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Avec ces 10 chiffres, on peut écrire </a:t>
            </a: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tous</a:t>
            </a: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nombres.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6037" y="7840889"/>
            <a:ext cx="10877368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Avec les chiffres 3 5 et 7, je peux écrire les nombres : 357, 735, 375, 753, 537 et 573...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14" name="Freeform 14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CHIFFRES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NOMBRES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10774" y="2134889"/>
            <a:ext cx="10647149" cy="33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= </a:t>
            </a: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sert à exprimer une valeur pouvant représenter des </a:t>
            </a: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quantités</a:t>
            </a: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des </a:t>
            </a: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grandeurs</a:t>
            </a: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ou des </a:t>
            </a: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positions</a:t>
            </a: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15"/>
              </a:lnSpc>
            </a:pPr>
            <a:endParaRPr lang="en-US" sz="3796" spc="75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INFINITÉ DE NOMBRES</a:t>
            </a:r>
          </a:p>
        </p:txBody>
      </p:sp>
      <p:grpSp>
        <p:nvGrpSpPr>
          <p:cNvPr id="12" name="Group 12"/>
          <p:cNvGrpSpPr/>
          <p:nvPr/>
        </p:nvGrpSpPr>
        <p:grpSpPr>
          <a:xfrm rot="-5400000">
            <a:off x="12367322" y="2767009"/>
            <a:ext cx="4908124" cy="4143885"/>
            <a:chOff x="0" y="0"/>
            <a:chExt cx="8840179" cy="74636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40180" cy="7463684"/>
            </a:xfrm>
            <a:custGeom>
              <a:avLst/>
              <a:gdLst/>
              <a:ahLst/>
              <a:cxnLst/>
              <a:rect l="l" t="t" r="r" b="b"/>
              <a:pathLst>
                <a:path w="8840180" h="7463684">
                  <a:moveTo>
                    <a:pt x="0" y="0"/>
                  </a:moveTo>
                  <a:lnTo>
                    <a:pt x="8840180" y="0"/>
                  </a:lnTo>
                  <a:lnTo>
                    <a:pt x="8840180" y="7463684"/>
                  </a:lnTo>
                  <a:lnTo>
                    <a:pt x="0" y="7463684"/>
                  </a:lnTo>
                  <a:close/>
                </a:path>
              </a:pathLst>
            </a:custGeom>
            <a:solidFill>
              <a:srgbClr val="607096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983509" y="2523350"/>
            <a:ext cx="3909816" cy="518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8"/>
              </a:lnSpc>
            </a:pPr>
            <a:r>
              <a:rPr lang="en-US" sz="2870" spc="5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peut comparer les nombres aux mots. Il existe un très grand nombre de mots. Les mots sont formés à partir de lettres tout comme les nombres sont formés à partir de chiffres.</a:t>
            </a:r>
          </a:p>
          <a:p>
            <a:pPr algn="l">
              <a:lnSpc>
                <a:spcPts val="5260"/>
              </a:lnSpc>
            </a:pPr>
            <a:endParaRPr lang="en-US" sz="2870" spc="57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10774" y="6166147"/>
            <a:ext cx="10647149" cy="399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45 ; 9 876 634 ; 2 609 ...</a:t>
            </a:r>
          </a:p>
          <a:p>
            <a:pPr algn="l">
              <a:lnSpc>
                <a:spcPts val="5315"/>
              </a:lnSpc>
            </a:pPr>
            <a:endParaRPr lang="en-US" sz="3796" i="1" spc="75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26 bonbons =&gt; quantité</a:t>
            </a:r>
          </a:p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12 mètres =&gt; grandeur</a:t>
            </a:r>
          </a:p>
          <a:p>
            <a:pPr algn="l">
              <a:lnSpc>
                <a:spcPts val="5315"/>
              </a:lnSpc>
            </a:pP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...</a:t>
            </a:r>
          </a:p>
          <a:p>
            <a:pPr algn="l">
              <a:lnSpc>
                <a:spcPts val="5315"/>
              </a:lnSpc>
            </a:pPr>
            <a:endParaRPr lang="en-US" sz="3796" i="1" spc="75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sp>
        <p:nvSpPr>
          <p:cNvPr id="16" name="Freeform 16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602411" y="3197759"/>
            <a:ext cx="1480400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Combien y a-t-il de chiffres dans notre système de numération 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2411" y="4816564"/>
            <a:ext cx="13915741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Quels nombres peux-tu écrire avec les chiffres 9, 7 et 3 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02411" y="6439505"/>
            <a:ext cx="1234223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quoi sert un nombre ? Que permet-il d’exprimer ?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583361" y="7390800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DISTINGUER CHIFFRES ET NOMBRES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1143546" y="2434059"/>
            <a:ext cx="15897479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Dans un nombre, chaque chiffre a une valeur différente selon sa position.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166663"/>
            <a:ext cx="6261672" cy="19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656" i="1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est le chiffre des unités.</a:t>
            </a:r>
          </a:p>
          <a:p>
            <a:pPr algn="l">
              <a:lnSpc>
                <a:spcPts val="5118"/>
              </a:lnSpc>
            </a:pPr>
            <a:r>
              <a:rPr lang="en-US" sz="3656" i="1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4 est le chiffre des dizaines</a:t>
            </a:r>
          </a:p>
          <a:p>
            <a:pPr algn="l">
              <a:lnSpc>
                <a:spcPts val="5118"/>
              </a:lnSpc>
            </a:pPr>
            <a:r>
              <a:rPr lang="en-US" sz="3656" i="1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 est le chiffre des centaines</a:t>
            </a:r>
          </a:p>
        </p:txBody>
      </p:sp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526089"/>
              </p:ext>
            </p:extLst>
          </p:nvPr>
        </p:nvGraphicFramePr>
        <p:xfrm>
          <a:off x="3767904" y="3486712"/>
          <a:ext cx="10129107" cy="2960076"/>
        </p:xfrm>
        <a:graphic>
          <a:graphicData uri="http://schemas.openxmlformats.org/drawingml/2006/table">
            <a:tbl>
              <a:tblPr/>
              <a:tblGrid>
                <a:gridCol w="3376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6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6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0038">
                <a:tc>
                  <a:txBody>
                    <a:bodyPr/>
                    <a:lstStyle/>
                    <a:p>
                      <a:pPr algn="ctr">
                        <a:lnSpc>
                          <a:spcPts val="5315"/>
                        </a:lnSpc>
                        <a:defRPr/>
                      </a:pPr>
                      <a:r>
                        <a:rPr lang="en-US" sz="3796" b="1">
                          <a:solidFill>
                            <a:srgbClr val="000000"/>
                          </a:solidFill>
                          <a:latin typeface="Nunito Sans Condensed Bold"/>
                          <a:ea typeface="Nunito Sans Condensed Bold"/>
                          <a:cs typeface="Nunito Sans Condensed Bold"/>
                          <a:sym typeface="Nunito Sans Condensed Bold"/>
                        </a:rPr>
                        <a:t>c</a:t>
                      </a:r>
                      <a:endParaRPr lang="en-US" sz="1100"/>
                    </a:p>
                  </a:txBody>
                  <a:tcPr marL="160734" marR="160734" marT="160734" marB="160734" anchor="ctr">
                    <a:lnL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8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5"/>
                        </a:lnSpc>
                        <a:defRPr/>
                      </a:pPr>
                      <a:r>
                        <a:rPr lang="en-US" sz="379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0734" marR="160734" marT="160734" marB="160734" anchor="ctr">
                    <a:lnL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6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5"/>
                        </a:lnSpc>
                        <a:defRPr/>
                      </a:pPr>
                      <a:r>
                        <a:rPr lang="en-US" sz="3796" b="1">
                          <a:solidFill>
                            <a:srgbClr val="000000"/>
                          </a:solidFill>
                          <a:latin typeface="Nunito Sans Condensed Bold"/>
                          <a:ea typeface="Nunito Sans Condensed Bold"/>
                          <a:cs typeface="Nunito Sans Condensed Bold"/>
                          <a:sym typeface="Nunito Sans Condensed Bold"/>
                        </a:rPr>
                        <a:t>u</a:t>
                      </a:r>
                      <a:endParaRPr lang="en-US" sz="1100"/>
                    </a:p>
                  </a:txBody>
                  <a:tcPr marL="160734" marR="160734" marT="160734" marB="160734" anchor="ctr">
                    <a:lnL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5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0038">
                <a:tc>
                  <a:txBody>
                    <a:bodyPr/>
                    <a:lstStyle/>
                    <a:p>
                      <a:pPr algn="ctr">
                        <a:lnSpc>
                          <a:spcPts val="5315"/>
                        </a:lnSpc>
                        <a:defRPr/>
                      </a:pPr>
                      <a:r>
                        <a:rPr lang="en-US" sz="379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/>
                    </a:p>
                  </a:txBody>
                  <a:tcPr marL="160734" marR="160734" marT="160734" marB="160734" anchor="ctr">
                    <a:lnL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15"/>
                        </a:lnSpc>
                        <a:defRPr/>
                      </a:pPr>
                      <a:r>
                        <a:rPr lang="en-US" sz="379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4</a:t>
                      </a:r>
                      <a:endParaRPr lang="en-US" sz="1100" dirty="0"/>
                    </a:p>
                  </a:txBody>
                  <a:tcPr marL="160734" marR="160734" marT="160734" marB="160734" anchor="ctr">
                    <a:lnL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79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3</a:t>
                      </a:r>
                      <a:endParaRPr lang="en-US" sz="1100" dirty="0"/>
                    </a:p>
                  </a:txBody>
                  <a:tcPr marL="160734" marR="160734" marT="160734" marB="160734" anchor="ctr">
                    <a:lnL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6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8507774" y="7214200"/>
            <a:ext cx="6568689" cy="19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656" i="1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543 est le nombre d’unités.</a:t>
            </a:r>
          </a:p>
          <a:p>
            <a:pPr algn="l">
              <a:lnSpc>
                <a:spcPts val="5118"/>
              </a:lnSpc>
            </a:pPr>
            <a:r>
              <a:rPr lang="en-US" sz="3656" i="1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54 est le nombre de dizaines</a:t>
            </a:r>
          </a:p>
          <a:p>
            <a:pPr algn="l">
              <a:lnSpc>
                <a:spcPts val="5118"/>
              </a:lnSpc>
            </a:pPr>
            <a:r>
              <a:rPr lang="en-US" sz="3656" i="1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 est le nombre de centaines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1321607" y="3150860"/>
            <a:ext cx="14889959" cy="1367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Recopie les nombres et entoure le chiffre des dizaines.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234 ; 6 757 ; 65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88307" y="5627419"/>
            <a:ext cx="12886507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Dans le nombre suivant 8 765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38289" y="6292213"/>
            <a:ext cx="12886507" cy="2448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4"/>
              </a:lnSpc>
            </a:pPr>
            <a:r>
              <a:rPr lang="en-US" sz="3517" spc="7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nombre d’unités ?</a:t>
            </a:r>
          </a:p>
          <a:p>
            <a:pPr algn="l">
              <a:lnSpc>
                <a:spcPts val="4924"/>
              </a:lnSpc>
            </a:pPr>
            <a:r>
              <a:rPr lang="en-US" sz="3517" spc="7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chiffre des unités ?</a:t>
            </a:r>
          </a:p>
          <a:p>
            <a:pPr algn="l">
              <a:lnSpc>
                <a:spcPts val="4924"/>
              </a:lnSpc>
            </a:pPr>
            <a:r>
              <a:rPr lang="en-US" sz="3517" spc="7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nombre de centaines ?</a:t>
            </a:r>
          </a:p>
          <a:p>
            <a:pPr algn="l">
              <a:lnSpc>
                <a:spcPts val="4924"/>
              </a:lnSpc>
            </a:pPr>
            <a:r>
              <a:rPr lang="en-US" sz="3517" spc="7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chiffre des centaines ?</a:t>
            </a:r>
          </a:p>
        </p:txBody>
      </p:sp>
      <p:graphicFrame>
        <p:nvGraphicFramePr>
          <p:cNvPr id="16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185874"/>
              </p:ext>
            </p:extLst>
          </p:nvPr>
        </p:nvGraphicFramePr>
        <p:xfrm>
          <a:off x="9184457" y="4186713"/>
          <a:ext cx="7772292" cy="3301687"/>
        </p:xfrm>
        <a:graphic>
          <a:graphicData uri="http://schemas.openxmlformats.org/drawingml/2006/table">
            <a:tbl>
              <a:tblPr/>
              <a:tblGrid>
                <a:gridCol w="1295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9981"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936" dirty="0" err="1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mille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437</Words>
  <Application>Microsoft Macintosh PowerPoint</Application>
  <PresentationFormat>Personnalisé</PresentationFormat>
  <Paragraphs>71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Nunito Sans Condensed Bold</vt:lpstr>
      <vt:lpstr>Calibri</vt:lpstr>
      <vt:lpstr>Handy Casual</vt:lpstr>
      <vt:lpstr>Sondos Bold</vt:lpstr>
      <vt:lpstr>Nunito Sans Condensed</vt:lpstr>
      <vt:lpstr>Arial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2</cp:revision>
  <dcterms:created xsi:type="dcterms:W3CDTF">2006-08-16T00:00:00Z</dcterms:created>
  <dcterms:modified xsi:type="dcterms:W3CDTF">2025-08-26T09:03:08Z</dcterms:modified>
  <dc:identifier>DAGxJwWmdIM</dc:identifier>
</cp:coreProperties>
</file>