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x="18288000" cy="10287000"/>
  <p:notesSz cx="6858000" cy="9144000"/>
  <p:embeddedFontLst>
    <p:embeddedFont>
      <p:font typeface="Handy Casual" charset="1" panose="00000500000000000000"/>
      <p:regular r:id="rId17"/>
    </p:embeddedFont>
    <p:embeddedFont>
      <p:font typeface="Glacial Indifference Bold" charset="1" panose="00000800000000000000"/>
      <p:regular r:id="rId18"/>
    </p:embeddedFont>
    <p:embeddedFont>
      <p:font typeface="Sondos Bold" charset="1" panose="00000800000000000000"/>
      <p:regular r:id="rId19"/>
    </p:embeddedFont>
    <p:embeddedFont>
      <p:font typeface="Glacial Indifference" charset="1" panose="00000000000000000000"/>
      <p:regular r:id="rId20"/>
    </p:embeddedFont>
    <p:embeddedFont>
      <p:font typeface="Glacial Indifference Italics" charset="1" panose="00000000000000000000"/>
      <p:regular r:id="rId21"/>
    </p:embeddedFont>
    <p:embeddedFont>
      <p:font typeface="Glacial Indifference Bold Italics" charset="1" panose="00000800000000000000"/>
      <p:regular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9.png" Type="http://schemas.openxmlformats.org/officeDocument/2006/relationships/image"/><Relationship Id="rId7" Target="../media/image10.svg" Type="http://schemas.openxmlformats.org/officeDocument/2006/relationships/image"/><Relationship Id="rId8" Target="../media/image11.png" Type="http://schemas.openxmlformats.org/officeDocument/2006/relationships/image"/><Relationship Id="rId9" Target="../media/image1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1.svg" Type="http://schemas.openxmlformats.org/officeDocument/2006/relationships/image"/><Relationship Id="rId11" Target="../media/image22.png" Type="http://schemas.openxmlformats.org/officeDocument/2006/relationships/image"/><Relationship Id="rId12" Target="../media/image23.svg" Type="http://schemas.openxmlformats.org/officeDocument/2006/relationships/image"/><Relationship Id="rId13" Target="../media/image24.png" Type="http://schemas.openxmlformats.org/officeDocument/2006/relationships/image"/><Relationship Id="rId14" Target="../media/image25.png" Type="http://schemas.openxmlformats.org/officeDocument/2006/relationships/image"/><Relationship Id="rId15" Target="../media/image26.png" Type="http://schemas.openxmlformats.org/officeDocument/2006/relationships/image"/><Relationship Id="rId16" Target="../media/image27.svg" Type="http://schemas.openxmlformats.org/officeDocument/2006/relationships/image"/><Relationship Id="rId17" Target="../media/image28.png" Type="http://schemas.openxmlformats.org/officeDocument/2006/relationships/image"/><Relationship Id="rId18" Target="../media/image29.svg" Type="http://schemas.openxmlformats.org/officeDocument/2006/relationships/image"/><Relationship Id="rId2" Target="../media/image13.png" Type="http://schemas.openxmlformats.org/officeDocument/2006/relationships/image"/><Relationship Id="rId3" Target="../media/image14.svg" Type="http://schemas.openxmlformats.org/officeDocument/2006/relationships/image"/><Relationship Id="rId4" Target="../media/image15.png" Type="http://schemas.openxmlformats.org/officeDocument/2006/relationships/image"/><Relationship Id="rId5" Target="../media/image16.svg" Type="http://schemas.openxmlformats.org/officeDocument/2006/relationships/image"/><Relationship Id="rId6" Target="../media/image17.png" Type="http://schemas.openxmlformats.org/officeDocument/2006/relationships/image"/><Relationship Id="rId7" Target="../media/image18.svg" Type="http://schemas.openxmlformats.org/officeDocument/2006/relationships/image"/><Relationship Id="rId8" Target="../media/image19.png" Type="http://schemas.openxmlformats.org/officeDocument/2006/relationships/image"/><Relationship Id="rId9" Target="../media/image20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2.png" Type="http://schemas.openxmlformats.org/officeDocument/2006/relationships/image"/><Relationship Id="rId11" Target="../media/image33.svg" Type="http://schemas.openxmlformats.org/officeDocument/2006/relationships/image"/><Relationship Id="rId2" Target="../media/image13.png" Type="http://schemas.openxmlformats.org/officeDocument/2006/relationships/image"/><Relationship Id="rId3" Target="../media/image14.svg" Type="http://schemas.openxmlformats.org/officeDocument/2006/relationships/image"/><Relationship Id="rId4" Target="../media/image15.png" Type="http://schemas.openxmlformats.org/officeDocument/2006/relationships/image"/><Relationship Id="rId5" Target="../media/image16.svg" Type="http://schemas.openxmlformats.org/officeDocument/2006/relationships/image"/><Relationship Id="rId6" Target="../media/image17.png" Type="http://schemas.openxmlformats.org/officeDocument/2006/relationships/image"/><Relationship Id="rId7" Target="../media/image18.svg" Type="http://schemas.openxmlformats.org/officeDocument/2006/relationships/image"/><Relationship Id="rId8" Target="../media/image30.png" Type="http://schemas.openxmlformats.org/officeDocument/2006/relationships/image"/><Relationship Id="rId9" Target="../media/image31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1.png" Type="http://schemas.openxmlformats.org/officeDocument/2006/relationships/image"/><Relationship Id="rId11" Target="../media/image42.png" Type="http://schemas.openxmlformats.org/officeDocument/2006/relationships/image"/><Relationship Id="rId12" Target="../media/image43.png" Type="http://schemas.openxmlformats.org/officeDocument/2006/relationships/image"/><Relationship Id="rId13" Target="../media/image44.png" Type="http://schemas.openxmlformats.org/officeDocument/2006/relationships/image"/><Relationship Id="rId14" Target="../media/image45.svg" Type="http://schemas.openxmlformats.org/officeDocument/2006/relationships/image"/><Relationship Id="rId15" Target="../media/image46.png" Type="http://schemas.openxmlformats.org/officeDocument/2006/relationships/image"/><Relationship Id="rId16" Target="../media/image47.png" Type="http://schemas.openxmlformats.org/officeDocument/2006/relationships/image"/><Relationship Id="rId17" Target="../media/image48.png" Type="http://schemas.openxmlformats.org/officeDocument/2006/relationships/image"/><Relationship Id="rId2" Target="../media/image34.png" Type="http://schemas.openxmlformats.org/officeDocument/2006/relationships/image"/><Relationship Id="rId3" Target="../media/image35.svg" Type="http://schemas.openxmlformats.org/officeDocument/2006/relationships/image"/><Relationship Id="rId4" Target="../media/image36.png" Type="http://schemas.openxmlformats.org/officeDocument/2006/relationships/image"/><Relationship Id="rId5" Target="../media/image37.svg" Type="http://schemas.openxmlformats.org/officeDocument/2006/relationships/image"/><Relationship Id="rId6" Target="../media/image38.png" Type="http://schemas.openxmlformats.org/officeDocument/2006/relationships/image"/><Relationship Id="rId7" Target="../media/image39.svg" Type="http://schemas.openxmlformats.org/officeDocument/2006/relationships/image"/><Relationship Id="rId8" Target="../media/image19.png" Type="http://schemas.openxmlformats.org/officeDocument/2006/relationships/image"/><Relationship Id="rId9" Target="../media/image40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4.png" Type="http://schemas.openxmlformats.org/officeDocument/2006/relationships/image"/><Relationship Id="rId11" Target="../media/image45.svg" Type="http://schemas.openxmlformats.org/officeDocument/2006/relationships/image"/><Relationship Id="rId12" Target="../media/image50.png" Type="http://schemas.openxmlformats.org/officeDocument/2006/relationships/image"/><Relationship Id="rId13" Target="../media/image51.png" Type="http://schemas.openxmlformats.org/officeDocument/2006/relationships/image"/><Relationship Id="rId14" Target="../media/image52.svg" Type="http://schemas.openxmlformats.org/officeDocument/2006/relationships/image"/><Relationship Id="rId2" Target="../media/image34.png" Type="http://schemas.openxmlformats.org/officeDocument/2006/relationships/image"/><Relationship Id="rId3" Target="../media/image35.svg" Type="http://schemas.openxmlformats.org/officeDocument/2006/relationships/image"/><Relationship Id="rId4" Target="../media/image36.png" Type="http://schemas.openxmlformats.org/officeDocument/2006/relationships/image"/><Relationship Id="rId5" Target="../media/image37.svg" Type="http://schemas.openxmlformats.org/officeDocument/2006/relationships/image"/><Relationship Id="rId6" Target="../media/image38.png" Type="http://schemas.openxmlformats.org/officeDocument/2006/relationships/image"/><Relationship Id="rId7" Target="../media/image39.svg" Type="http://schemas.openxmlformats.org/officeDocument/2006/relationships/image"/><Relationship Id="rId8" Target="../media/image19.png" Type="http://schemas.openxmlformats.org/officeDocument/2006/relationships/image"/><Relationship Id="rId9" Target="../media/image49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4.png" Type="http://schemas.openxmlformats.org/officeDocument/2006/relationships/image"/><Relationship Id="rId11" Target="../media/image45.svg" Type="http://schemas.openxmlformats.org/officeDocument/2006/relationships/image"/><Relationship Id="rId12" Target="../media/image54.png" Type="http://schemas.openxmlformats.org/officeDocument/2006/relationships/image"/><Relationship Id="rId13" Target="../media/image51.png" Type="http://schemas.openxmlformats.org/officeDocument/2006/relationships/image"/><Relationship Id="rId14" Target="../media/image52.svg" Type="http://schemas.openxmlformats.org/officeDocument/2006/relationships/image"/><Relationship Id="rId2" Target="../media/image34.png" Type="http://schemas.openxmlformats.org/officeDocument/2006/relationships/image"/><Relationship Id="rId3" Target="../media/image35.svg" Type="http://schemas.openxmlformats.org/officeDocument/2006/relationships/image"/><Relationship Id="rId4" Target="../media/image36.png" Type="http://schemas.openxmlformats.org/officeDocument/2006/relationships/image"/><Relationship Id="rId5" Target="../media/image37.svg" Type="http://schemas.openxmlformats.org/officeDocument/2006/relationships/image"/><Relationship Id="rId6" Target="../media/image38.png" Type="http://schemas.openxmlformats.org/officeDocument/2006/relationships/image"/><Relationship Id="rId7" Target="../media/image39.svg" Type="http://schemas.openxmlformats.org/officeDocument/2006/relationships/image"/><Relationship Id="rId8" Target="../media/image19.png" Type="http://schemas.openxmlformats.org/officeDocument/2006/relationships/image"/><Relationship Id="rId9" Target="../media/image53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6.png" Type="http://schemas.openxmlformats.org/officeDocument/2006/relationships/image"/><Relationship Id="rId11" Target="../media/image57.png" Type="http://schemas.openxmlformats.org/officeDocument/2006/relationships/image"/><Relationship Id="rId12" Target="../media/image58.svg" Type="http://schemas.openxmlformats.org/officeDocument/2006/relationships/image"/><Relationship Id="rId13" Target="../media/image59.png" Type="http://schemas.openxmlformats.org/officeDocument/2006/relationships/image"/><Relationship Id="rId2" Target="../media/image34.png" Type="http://schemas.openxmlformats.org/officeDocument/2006/relationships/image"/><Relationship Id="rId3" Target="../media/image35.svg" Type="http://schemas.openxmlformats.org/officeDocument/2006/relationships/image"/><Relationship Id="rId4" Target="../media/image36.png" Type="http://schemas.openxmlformats.org/officeDocument/2006/relationships/image"/><Relationship Id="rId5" Target="../media/image37.svg" Type="http://schemas.openxmlformats.org/officeDocument/2006/relationships/image"/><Relationship Id="rId6" Target="../media/image38.png" Type="http://schemas.openxmlformats.org/officeDocument/2006/relationships/image"/><Relationship Id="rId7" Target="../media/image39.svg" Type="http://schemas.openxmlformats.org/officeDocument/2006/relationships/image"/><Relationship Id="rId8" Target="../media/image19.png" Type="http://schemas.openxmlformats.org/officeDocument/2006/relationships/image"/><Relationship Id="rId9" Target="../media/image55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61.png" Type="http://schemas.openxmlformats.org/officeDocument/2006/relationships/image"/><Relationship Id="rId11" Target="../media/image62.png" Type="http://schemas.openxmlformats.org/officeDocument/2006/relationships/image"/><Relationship Id="rId12" Target="../media/image63.svg" Type="http://schemas.openxmlformats.org/officeDocument/2006/relationships/image"/><Relationship Id="rId13" Target="../media/image64.png" Type="http://schemas.openxmlformats.org/officeDocument/2006/relationships/image"/><Relationship Id="rId14" Target="../media/image65.svg" Type="http://schemas.openxmlformats.org/officeDocument/2006/relationships/image"/><Relationship Id="rId15" Target="../media/image66.png" Type="http://schemas.openxmlformats.org/officeDocument/2006/relationships/image"/><Relationship Id="rId16" Target="../media/image67.png" Type="http://schemas.openxmlformats.org/officeDocument/2006/relationships/image"/><Relationship Id="rId17" Target="../media/image68.png" Type="http://schemas.openxmlformats.org/officeDocument/2006/relationships/image"/><Relationship Id="rId18" Target="../media/image69.svg" Type="http://schemas.openxmlformats.org/officeDocument/2006/relationships/image"/><Relationship Id="rId2" Target="../media/image34.png" Type="http://schemas.openxmlformats.org/officeDocument/2006/relationships/image"/><Relationship Id="rId3" Target="../media/image35.svg" Type="http://schemas.openxmlformats.org/officeDocument/2006/relationships/image"/><Relationship Id="rId4" Target="../media/image36.png" Type="http://schemas.openxmlformats.org/officeDocument/2006/relationships/image"/><Relationship Id="rId5" Target="../media/image37.svg" Type="http://schemas.openxmlformats.org/officeDocument/2006/relationships/image"/><Relationship Id="rId6" Target="../media/image38.png" Type="http://schemas.openxmlformats.org/officeDocument/2006/relationships/image"/><Relationship Id="rId7" Target="../media/image39.svg" Type="http://schemas.openxmlformats.org/officeDocument/2006/relationships/image"/><Relationship Id="rId8" Target="../media/image19.png" Type="http://schemas.openxmlformats.org/officeDocument/2006/relationships/image"/><Relationship Id="rId9" Target="../media/image60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77.png" Type="http://schemas.openxmlformats.org/officeDocument/2006/relationships/image"/><Relationship Id="rId11" Target="../media/image78.png" Type="http://schemas.openxmlformats.org/officeDocument/2006/relationships/image"/><Relationship Id="rId12" Target="../media/image79.png" Type="http://schemas.openxmlformats.org/officeDocument/2006/relationships/image"/><Relationship Id="rId13" Target="../media/image80.png" Type="http://schemas.openxmlformats.org/officeDocument/2006/relationships/image"/><Relationship Id="rId14" Target="../media/image81.png" Type="http://schemas.openxmlformats.org/officeDocument/2006/relationships/image"/><Relationship Id="rId15" Target="../media/image82.png" Type="http://schemas.openxmlformats.org/officeDocument/2006/relationships/image"/><Relationship Id="rId16" Target="../media/image83.png" Type="http://schemas.openxmlformats.org/officeDocument/2006/relationships/image"/><Relationship Id="rId2" Target="../media/image70.png" Type="http://schemas.openxmlformats.org/officeDocument/2006/relationships/image"/><Relationship Id="rId3" Target="../media/image71.svg" Type="http://schemas.openxmlformats.org/officeDocument/2006/relationships/image"/><Relationship Id="rId4" Target="../media/image72.png" Type="http://schemas.openxmlformats.org/officeDocument/2006/relationships/image"/><Relationship Id="rId5" Target="../media/image73.svg" Type="http://schemas.openxmlformats.org/officeDocument/2006/relationships/image"/><Relationship Id="rId6" Target="../media/image74.png" Type="http://schemas.openxmlformats.org/officeDocument/2006/relationships/image"/><Relationship Id="rId7" Target="../media/image75.svg" Type="http://schemas.openxmlformats.org/officeDocument/2006/relationships/image"/><Relationship Id="rId8" Target="../media/image11.png" Type="http://schemas.openxmlformats.org/officeDocument/2006/relationships/image"/><Relationship Id="rId9" Target="../media/image76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4.png" Type="http://schemas.openxmlformats.org/officeDocument/2006/relationships/image"/><Relationship Id="rId3" Target="../media/image85.svg" Type="http://schemas.openxmlformats.org/officeDocument/2006/relationships/image"/><Relationship Id="rId4" Target="../media/image86.png" Type="http://schemas.openxmlformats.org/officeDocument/2006/relationships/image"/><Relationship Id="rId5" Target="../media/image87.svg" Type="http://schemas.openxmlformats.org/officeDocument/2006/relationships/image"/><Relationship Id="rId6" Target="../media/image88.png" Type="http://schemas.openxmlformats.org/officeDocument/2006/relationships/image"/><Relationship Id="rId7" Target="../media/image1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true" rot="0">
            <a:off x="0" y="4982374"/>
            <a:ext cx="18288000" cy="14794421"/>
          </a:xfrm>
          <a:custGeom>
            <a:avLst/>
            <a:gdLst/>
            <a:ahLst/>
            <a:cxnLst/>
            <a:rect r="r" b="b" t="t" l="l"/>
            <a:pathLst>
              <a:path h="14794421" w="18288000">
                <a:moveTo>
                  <a:pt x="18288000" y="14794421"/>
                </a:moveTo>
                <a:lnTo>
                  <a:pt x="0" y="14794421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4794421"/>
                </a:lnTo>
                <a:close/>
              </a:path>
            </a:pathLst>
          </a:custGeom>
          <a:blipFill>
            <a:blip r:embed="rId2"/>
            <a:stretch>
              <a:fillRect l="-3397" t="0" r="-3397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257635" y="5567924"/>
            <a:ext cx="5772730" cy="4719076"/>
          </a:xfrm>
          <a:custGeom>
            <a:avLst/>
            <a:gdLst/>
            <a:ahLst/>
            <a:cxnLst/>
            <a:rect r="r" b="b" t="t" l="l"/>
            <a:pathLst>
              <a:path h="4719076" w="5772730">
                <a:moveTo>
                  <a:pt x="0" y="0"/>
                </a:moveTo>
                <a:lnTo>
                  <a:pt x="5772730" y="0"/>
                </a:lnTo>
                <a:lnTo>
                  <a:pt x="5772730" y="4719076"/>
                </a:lnTo>
                <a:lnTo>
                  <a:pt x="0" y="471907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581" b="-18886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3446665" y="267799"/>
            <a:ext cx="11761719" cy="917261"/>
            <a:chOff x="0" y="0"/>
            <a:chExt cx="15682292" cy="1223014"/>
          </a:xfrm>
        </p:grpSpPr>
        <p:grpSp>
          <p:nvGrpSpPr>
            <p:cNvPr name="Group 5" id="5"/>
            <p:cNvGrpSpPr/>
            <p:nvPr/>
          </p:nvGrpSpPr>
          <p:grpSpPr>
            <a:xfrm rot="0">
              <a:off x="0" y="4631"/>
              <a:ext cx="2943469" cy="1218383"/>
              <a:chOff x="0" y="0"/>
              <a:chExt cx="543288" cy="224882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F2626B"/>
              </a:solidFill>
            </p:spPr>
          </p:sp>
          <p:sp>
            <p:nvSpPr>
              <p:cNvPr name="TextBox 7" id="7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Nombres</a:t>
                </a:r>
              </a:p>
            </p:txBody>
          </p:sp>
        </p:grpSp>
        <p:grpSp>
          <p:nvGrpSpPr>
            <p:cNvPr name="Group 8" id="8"/>
            <p:cNvGrpSpPr/>
            <p:nvPr/>
          </p:nvGrpSpPr>
          <p:grpSpPr>
            <a:xfrm rot="0">
              <a:off x="3185309" y="0"/>
              <a:ext cx="2943469" cy="1218383"/>
              <a:chOff x="0" y="0"/>
              <a:chExt cx="543288" cy="224882"/>
            </a:xfrm>
          </p:grpSpPr>
          <p:sp>
            <p:nvSpPr>
              <p:cNvPr name="Freeform 9" id="9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0095B0"/>
              </a:solidFill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Calcul</a:t>
                </a:r>
              </a:p>
            </p:txBody>
          </p:sp>
        </p:grpSp>
        <p:grpSp>
          <p:nvGrpSpPr>
            <p:cNvPr name="Group 11" id="11"/>
            <p:cNvGrpSpPr/>
            <p:nvPr/>
          </p:nvGrpSpPr>
          <p:grpSpPr>
            <a:xfrm rot="0">
              <a:off x="6369814" y="0"/>
              <a:ext cx="2943469" cy="1218383"/>
              <a:chOff x="0" y="0"/>
              <a:chExt cx="543288" cy="224882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FF9E83"/>
              </a:solidFill>
            </p:spPr>
          </p:sp>
          <p:sp>
            <p:nvSpPr>
              <p:cNvPr name="TextBox 13" id="13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Géométrie</a:t>
                </a:r>
              </a:p>
            </p:txBody>
          </p:sp>
        </p:grpSp>
        <p:grpSp>
          <p:nvGrpSpPr>
            <p:cNvPr name="Group 14" id="14"/>
            <p:cNvGrpSpPr/>
            <p:nvPr/>
          </p:nvGrpSpPr>
          <p:grpSpPr>
            <a:xfrm rot="0">
              <a:off x="12738823" y="4631"/>
              <a:ext cx="2943469" cy="1218383"/>
              <a:chOff x="0" y="0"/>
              <a:chExt cx="543288" cy="224882"/>
            </a:xfrm>
          </p:grpSpPr>
          <p:sp>
            <p:nvSpPr>
              <p:cNvPr name="Freeform 15" id="15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DEA827"/>
              </a:solidFill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Mesure</a:t>
                </a:r>
              </a:p>
            </p:txBody>
          </p:sp>
        </p:grpSp>
        <p:grpSp>
          <p:nvGrpSpPr>
            <p:cNvPr name="Group 17" id="17"/>
            <p:cNvGrpSpPr/>
            <p:nvPr/>
          </p:nvGrpSpPr>
          <p:grpSpPr>
            <a:xfrm rot="0">
              <a:off x="9554318" y="4631"/>
              <a:ext cx="2943469" cy="1213752"/>
              <a:chOff x="0" y="0"/>
              <a:chExt cx="545361" cy="224882"/>
            </a:xfrm>
          </p:grpSpPr>
          <p:sp>
            <p:nvSpPr>
              <p:cNvPr name="Freeform 18" id="18"/>
              <p:cNvSpPr/>
              <p:nvPr/>
            </p:nvSpPr>
            <p:spPr>
              <a:xfrm flipH="false" flipV="false" rot="0">
                <a:off x="0" y="0"/>
                <a:ext cx="545361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5361">
                    <a:moveTo>
                      <a:pt x="112441" y="0"/>
                    </a:moveTo>
                    <a:lnTo>
                      <a:pt x="432920" y="0"/>
                    </a:lnTo>
                    <a:cubicBezTo>
                      <a:pt x="462741" y="0"/>
                      <a:pt x="491341" y="11846"/>
                      <a:pt x="512428" y="32933"/>
                    </a:cubicBezTo>
                    <a:cubicBezTo>
                      <a:pt x="533515" y="54020"/>
                      <a:pt x="545361" y="82620"/>
                      <a:pt x="545361" y="112441"/>
                    </a:cubicBezTo>
                    <a:lnTo>
                      <a:pt x="545361" y="112441"/>
                    </a:lnTo>
                    <a:cubicBezTo>
                      <a:pt x="545361" y="142262"/>
                      <a:pt x="533515" y="170862"/>
                      <a:pt x="512428" y="191949"/>
                    </a:cubicBezTo>
                    <a:cubicBezTo>
                      <a:pt x="491341" y="213036"/>
                      <a:pt x="462741" y="224882"/>
                      <a:pt x="432920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15B5B0"/>
              </a:solidFill>
            </p:spPr>
          </p:sp>
          <p:sp>
            <p:nvSpPr>
              <p:cNvPr name="TextBox 19" id="19"/>
              <p:cNvSpPr txBox="true"/>
              <p:nvPr/>
            </p:nvSpPr>
            <p:spPr>
              <a:xfrm>
                <a:off x="0" y="-57150"/>
                <a:ext cx="545361" cy="28203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486"/>
                  </a:lnSpc>
                </a:pPr>
                <a:r>
                  <a:rPr lang="en-US" sz="24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OGD/ALG/PROBA</a:t>
                </a:r>
              </a:p>
            </p:txBody>
          </p:sp>
        </p:grpSp>
      </p:grpSp>
      <p:sp>
        <p:nvSpPr>
          <p:cNvPr name="Freeform 20" id="20"/>
          <p:cNvSpPr/>
          <p:nvPr/>
        </p:nvSpPr>
        <p:spPr>
          <a:xfrm flipH="false" flipV="false" rot="0">
            <a:off x="3069685" y="797917"/>
            <a:ext cx="753960" cy="774285"/>
          </a:xfrm>
          <a:custGeom>
            <a:avLst/>
            <a:gdLst/>
            <a:ahLst/>
            <a:cxnLst/>
            <a:rect r="r" b="b" t="t" l="l"/>
            <a:pathLst>
              <a:path h="774285" w="753960">
                <a:moveTo>
                  <a:pt x="0" y="0"/>
                </a:moveTo>
                <a:lnTo>
                  <a:pt x="753959" y="0"/>
                </a:lnTo>
                <a:lnTo>
                  <a:pt x="753959" y="774285"/>
                </a:lnTo>
                <a:lnTo>
                  <a:pt x="0" y="77428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1" id="21"/>
          <p:cNvGrpSpPr/>
          <p:nvPr/>
        </p:nvGrpSpPr>
        <p:grpSpPr>
          <a:xfrm rot="0">
            <a:off x="3446665" y="1400571"/>
            <a:ext cx="11739425" cy="4394816"/>
            <a:chOff x="0" y="0"/>
            <a:chExt cx="15652567" cy="5859754"/>
          </a:xfrm>
        </p:grpSpPr>
        <p:sp>
          <p:nvSpPr>
            <p:cNvPr name="TextBox 22" id="22"/>
            <p:cNvSpPr txBox="true"/>
            <p:nvPr/>
          </p:nvSpPr>
          <p:spPr>
            <a:xfrm rot="0">
              <a:off x="0" y="257253"/>
              <a:ext cx="15652567" cy="459488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832"/>
                </a:lnSpc>
              </a:pPr>
              <a:r>
                <a:rPr lang="en-US" sz="8832" b="true">
                  <a:solidFill>
                    <a:srgbClr val="202020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Déterminer la fraction d’une quantité</a:t>
              </a:r>
            </a:p>
            <a:p>
              <a:pPr algn="ctr">
                <a:lnSpc>
                  <a:spcPts val="8832"/>
                </a:lnSpc>
              </a:pPr>
              <a:r>
                <a:rPr lang="en-US" sz="8832" b="true">
                  <a:solidFill>
                    <a:srgbClr val="202020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CM2</a:t>
              </a:r>
            </a:p>
          </p:txBody>
        </p:sp>
        <p:sp>
          <p:nvSpPr>
            <p:cNvPr name="TextBox 23" id="23"/>
            <p:cNvSpPr txBox="true"/>
            <p:nvPr/>
          </p:nvSpPr>
          <p:spPr>
            <a:xfrm rot="0">
              <a:off x="2017392" y="5067165"/>
              <a:ext cx="11617783" cy="7925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965"/>
                </a:lnSpc>
              </a:pPr>
            </a:p>
          </p:txBody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13450" y="151797"/>
            <a:ext cx="1332349" cy="1332349"/>
          </a:xfrm>
          <a:custGeom>
            <a:avLst/>
            <a:gdLst/>
            <a:ahLst/>
            <a:cxnLst/>
            <a:rect r="r" b="b" t="t" l="l"/>
            <a:pathLst>
              <a:path h="1332349" w="1332349">
                <a:moveTo>
                  <a:pt x="0" y="0"/>
                </a:moveTo>
                <a:lnTo>
                  <a:pt x="1332349" y="0"/>
                </a:lnTo>
                <a:lnTo>
                  <a:pt x="1332349" y="1332350"/>
                </a:lnTo>
                <a:lnTo>
                  <a:pt x="0" y="133235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606585" y="2014233"/>
            <a:ext cx="17095347" cy="7831986"/>
            <a:chOff x="0" y="0"/>
            <a:chExt cx="4502478" cy="206274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FF9E83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3302933" y="2775044"/>
            <a:ext cx="12511528" cy="26469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18411" indent="-409206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NUMERATION</a:t>
            </a:r>
          </a:p>
          <a:p>
            <a:pPr algn="l" marL="818411" indent="-409206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Déterminer la fraction d’une quantité.</a:t>
            </a:r>
          </a:p>
          <a:p>
            <a:pPr algn="l">
              <a:lnSpc>
                <a:spcPts val="5306"/>
              </a:lnSpc>
            </a:pPr>
          </a:p>
          <a:p>
            <a:pPr algn="l">
              <a:lnSpc>
                <a:spcPts val="5306"/>
              </a:lnSpc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14070710" y="1365462"/>
            <a:ext cx="2927073" cy="2087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752"/>
              </a:lnSpc>
            </a:pPr>
            <a:r>
              <a:rPr lang="en-US" b="true" sz="1252">
                <a:solidFill>
                  <a:srgbClr val="000000"/>
                </a:solidFill>
                <a:latin typeface="Sondos Bold"/>
                <a:ea typeface="Sondos Bold"/>
                <a:cs typeface="Sondos Bold"/>
                <a:sym typeface="Sondos Bold"/>
              </a:rPr>
              <a:t>©www.laclassedemallory.net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OBJECTIF(S) DE LA SÉANCE</a:t>
            </a:r>
          </a:p>
        </p:txBody>
      </p:sp>
      <p:sp>
        <p:nvSpPr>
          <p:cNvPr name="Freeform 13" id="13"/>
          <p:cNvSpPr/>
          <p:nvPr/>
        </p:nvSpPr>
        <p:spPr>
          <a:xfrm flipH="true" flipV="false" rot="0">
            <a:off x="1056316" y="2851244"/>
            <a:ext cx="2246616" cy="1867500"/>
          </a:xfrm>
          <a:custGeom>
            <a:avLst/>
            <a:gdLst/>
            <a:ahLst/>
            <a:cxnLst/>
            <a:rect r="r" b="b" t="t" l="l"/>
            <a:pathLst>
              <a:path h="1867500" w="2246616">
                <a:moveTo>
                  <a:pt x="2246617" y="0"/>
                </a:moveTo>
                <a:lnTo>
                  <a:pt x="0" y="0"/>
                </a:lnTo>
                <a:lnTo>
                  <a:pt x="0" y="1867500"/>
                </a:lnTo>
                <a:lnTo>
                  <a:pt x="2246617" y="1867500"/>
                </a:lnTo>
                <a:lnTo>
                  <a:pt x="2246617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pic>
        <p:nvPicPr>
          <p:cNvPr name="Picture 14" id="14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3689269" y="3974623"/>
            <a:ext cx="4145628" cy="203217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6585" y="2014233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94A4C8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2888236" y="3634267"/>
            <a:ext cx="13047897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19"/>
              </a:lnSpc>
            </a:pPr>
          </a:p>
        </p:txBody>
      </p:sp>
      <p:grpSp>
        <p:nvGrpSpPr>
          <p:cNvPr name="Group 6" id="6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384007" y="92726"/>
            <a:ext cx="1272036" cy="1430715"/>
          </a:xfrm>
          <a:custGeom>
            <a:avLst/>
            <a:gdLst/>
            <a:ahLst/>
            <a:cxnLst/>
            <a:rect r="r" b="b" t="t" l="l"/>
            <a:pathLst>
              <a:path h="1430715" w="1272036">
                <a:moveTo>
                  <a:pt x="0" y="0"/>
                </a:moveTo>
                <a:lnTo>
                  <a:pt x="1272036" y="0"/>
                </a:lnTo>
                <a:lnTo>
                  <a:pt x="1272036" y="1430715"/>
                </a:lnTo>
                <a:lnTo>
                  <a:pt x="0" y="143071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361118" y="3569224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0" y="0"/>
                </a:moveTo>
                <a:lnTo>
                  <a:pt x="1637013" y="0"/>
                </a:lnTo>
                <a:lnTo>
                  <a:pt x="1637013" y="2099855"/>
                </a:lnTo>
                <a:lnTo>
                  <a:pt x="0" y="209985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6247624" y="3470811"/>
            <a:ext cx="2198268" cy="2198268"/>
          </a:xfrm>
          <a:custGeom>
            <a:avLst/>
            <a:gdLst/>
            <a:ahLst/>
            <a:cxnLst/>
            <a:rect r="r" b="b" t="t" l="l"/>
            <a:pathLst>
              <a:path h="2198268" w="2198268">
                <a:moveTo>
                  <a:pt x="0" y="0"/>
                </a:moveTo>
                <a:lnTo>
                  <a:pt x="2198268" y="0"/>
                </a:lnTo>
                <a:lnTo>
                  <a:pt x="2198268" y="2198268"/>
                </a:lnTo>
                <a:lnTo>
                  <a:pt x="0" y="219826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4699862" y="6714580"/>
            <a:ext cx="2502837" cy="2502837"/>
          </a:xfrm>
          <a:custGeom>
            <a:avLst/>
            <a:gdLst/>
            <a:ahLst/>
            <a:cxnLst/>
            <a:rect r="r" b="b" t="t" l="l"/>
            <a:pathLst>
              <a:path h="2502837" w="2502837">
                <a:moveTo>
                  <a:pt x="0" y="0"/>
                </a:moveTo>
                <a:lnTo>
                  <a:pt x="2502837" y="0"/>
                </a:lnTo>
                <a:lnTo>
                  <a:pt x="2502837" y="2502837"/>
                </a:lnTo>
                <a:lnTo>
                  <a:pt x="0" y="250283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14" id="14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7267784" y="6970776"/>
            <a:ext cx="1085697" cy="1990445"/>
          </a:xfrm>
          <a:prstGeom prst="rect">
            <a:avLst/>
          </a:prstGeom>
        </p:spPr>
      </p:pic>
      <p:pic>
        <p:nvPicPr>
          <p:cNvPr name="Picture 15" id="15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12961922" y="6970776"/>
            <a:ext cx="1085697" cy="1990445"/>
          </a:xfrm>
          <a:prstGeom prst="rect">
            <a:avLst/>
          </a:prstGeom>
        </p:spPr>
      </p:pic>
      <p:sp>
        <p:nvSpPr>
          <p:cNvPr name="Freeform 16" id="16"/>
          <p:cNvSpPr/>
          <p:nvPr/>
        </p:nvSpPr>
        <p:spPr>
          <a:xfrm flipH="false" flipV="false" rot="0">
            <a:off x="3752664" y="3379858"/>
            <a:ext cx="2222500" cy="2222500"/>
          </a:xfrm>
          <a:custGeom>
            <a:avLst/>
            <a:gdLst/>
            <a:ahLst/>
            <a:cxnLst/>
            <a:rect r="r" b="b" t="t" l="l"/>
            <a:pathLst>
              <a:path h="2222500" w="2222500">
                <a:moveTo>
                  <a:pt x="0" y="0"/>
                </a:moveTo>
                <a:lnTo>
                  <a:pt x="2222500" y="0"/>
                </a:lnTo>
                <a:lnTo>
                  <a:pt x="2222500" y="2222500"/>
                </a:lnTo>
                <a:lnTo>
                  <a:pt x="0" y="222250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1465416" y="4364367"/>
            <a:ext cx="5793884" cy="253482"/>
          </a:xfrm>
          <a:custGeom>
            <a:avLst/>
            <a:gdLst/>
            <a:ahLst/>
            <a:cxnLst/>
            <a:rect r="r" b="b" t="t" l="l"/>
            <a:pathLst>
              <a:path h="253482" w="5793884">
                <a:moveTo>
                  <a:pt x="0" y="0"/>
                </a:moveTo>
                <a:lnTo>
                  <a:pt x="5793884" y="0"/>
                </a:lnTo>
                <a:lnTo>
                  <a:pt x="5793884" y="253482"/>
                </a:lnTo>
                <a:lnTo>
                  <a:pt x="0" y="253482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1260360" y="2236375"/>
            <a:ext cx="14371064" cy="6418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06"/>
              </a:lnSpc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Indique la fraction représentée.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PRÉ-REQUIS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336075" y="6355546"/>
            <a:ext cx="14371064" cy="6418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06"/>
              </a:lnSpc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Représente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0731991" y="4630258"/>
            <a:ext cx="1573039" cy="3981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0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3147095" y="4618142"/>
            <a:ext cx="1469305" cy="3981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1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5631424" y="4618142"/>
            <a:ext cx="1306294" cy="3981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2</a:t>
            </a:r>
          </a:p>
        </p:txBody>
      </p:sp>
      <p:sp>
        <p:nvSpPr>
          <p:cNvPr name="AutoShape 24" id="24"/>
          <p:cNvSpPr/>
          <p:nvPr/>
        </p:nvSpPr>
        <p:spPr>
          <a:xfrm>
            <a:off x="11484466" y="4426279"/>
            <a:ext cx="3346777" cy="0"/>
          </a:xfrm>
          <a:prstGeom prst="line">
            <a:avLst/>
          </a:prstGeom>
          <a:ln cap="flat" w="123825">
            <a:solidFill>
              <a:srgbClr val="F33969">
                <a:alpha val="60784"/>
              </a:srgbClr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25" id="25"/>
          <p:cNvSpPr/>
          <p:nvPr/>
        </p:nvSpPr>
        <p:spPr>
          <a:xfrm flipH="false" flipV="false" rot="0">
            <a:off x="9839420" y="6714580"/>
            <a:ext cx="2502837" cy="2502837"/>
          </a:xfrm>
          <a:custGeom>
            <a:avLst/>
            <a:gdLst/>
            <a:ahLst/>
            <a:cxnLst/>
            <a:rect r="r" b="b" t="t" l="l"/>
            <a:pathLst>
              <a:path h="2502837" w="2502837">
                <a:moveTo>
                  <a:pt x="0" y="0"/>
                </a:moveTo>
                <a:lnTo>
                  <a:pt x="2502837" y="0"/>
                </a:lnTo>
                <a:lnTo>
                  <a:pt x="2502837" y="2502837"/>
                </a:lnTo>
                <a:lnTo>
                  <a:pt x="0" y="250283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6585" y="2014233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94A4C8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2888236" y="3634267"/>
            <a:ext cx="13047897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19"/>
              </a:lnSpc>
            </a:pPr>
          </a:p>
        </p:txBody>
      </p:sp>
      <p:grpSp>
        <p:nvGrpSpPr>
          <p:cNvPr name="Group 6" id="6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384007" y="92726"/>
            <a:ext cx="1272036" cy="1430715"/>
          </a:xfrm>
          <a:custGeom>
            <a:avLst/>
            <a:gdLst/>
            <a:ahLst/>
            <a:cxnLst/>
            <a:rect r="r" b="b" t="t" l="l"/>
            <a:pathLst>
              <a:path h="1430715" w="1272036">
                <a:moveTo>
                  <a:pt x="0" y="0"/>
                </a:moveTo>
                <a:lnTo>
                  <a:pt x="1272036" y="0"/>
                </a:lnTo>
                <a:lnTo>
                  <a:pt x="1272036" y="1430715"/>
                </a:lnTo>
                <a:lnTo>
                  <a:pt x="0" y="143071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PRÉ-REQUIS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484041" y="2180120"/>
            <a:ext cx="14889959" cy="6763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Savoir partager en parts égales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1251264" y="3137569"/>
            <a:ext cx="2501400" cy="2902468"/>
          </a:xfrm>
          <a:custGeom>
            <a:avLst/>
            <a:gdLst/>
            <a:ahLst/>
            <a:cxnLst/>
            <a:rect r="r" b="b" t="t" l="l"/>
            <a:pathLst>
              <a:path h="2902468" w="2501400">
                <a:moveTo>
                  <a:pt x="0" y="0"/>
                </a:moveTo>
                <a:lnTo>
                  <a:pt x="2501400" y="0"/>
                </a:lnTo>
                <a:lnTo>
                  <a:pt x="2501400" y="2902468"/>
                </a:lnTo>
                <a:lnTo>
                  <a:pt x="0" y="290246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595158" y="3817174"/>
            <a:ext cx="1883090" cy="2121316"/>
          </a:xfrm>
          <a:custGeom>
            <a:avLst/>
            <a:gdLst/>
            <a:ahLst/>
            <a:cxnLst/>
            <a:rect r="r" b="b" t="t" l="l"/>
            <a:pathLst>
              <a:path h="2121316" w="1883090">
                <a:moveTo>
                  <a:pt x="0" y="0"/>
                </a:moveTo>
                <a:lnTo>
                  <a:pt x="1883090" y="0"/>
                </a:lnTo>
                <a:lnTo>
                  <a:pt x="1883090" y="2121316"/>
                </a:lnTo>
                <a:lnTo>
                  <a:pt x="0" y="212131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4031964" y="3061369"/>
            <a:ext cx="13141588" cy="26467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J’ai </a:t>
            </a:r>
            <a:r>
              <a:rPr lang="en-US" b="true" sz="3796" i="true" spc="75">
                <a:solidFill>
                  <a:srgbClr val="004AAD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8 </a:t>
            </a: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billes, je veux les partager en </a:t>
            </a:r>
            <a:r>
              <a:rPr lang="en-US" b="true" sz="3796" i="true" spc="75">
                <a:solidFill>
                  <a:srgbClr val="004AAD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4</a:t>
            </a: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parts égales. </a:t>
            </a:r>
          </a:p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Je sais que </a:t>
            </a:r>
            <a:r>
              <a:rPr lang="en-US" b="true" sz="3796" i="true" spc="75">
                <a:solidFill>
                  <a:srgbClr val="004AAD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8</a:t>
            </a: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: </a:t>
            </a:r>
            <a:r>
              <a:rPr lang="en-US" b="true" sz="3796" i="true" spc="75">
                <a:solidFill>
                  <a:srgbClr val="004AAD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4</a:t>
            </a: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=2</a:t>
            </a:r>
          </a:p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Chaque part comprendra donc </a:t>
            </a:r>
            <a:r>
              <a:rPr lang="en-US" b="true" sz="3796" i="true" spc="75">
                <a:solidFill>
                  <a:srgbClr val="004AAD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2</a:t>
            </a: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billes.</a:t>
            </a:r>
          </a:p>
          <a:p>
            <a:pPr algn="l">
              <a:lnSpc>
                <a:spcPts val="5315"/>
              </a:lnSpc>
            </a:pPr>
          </a:p>
        </p:txBody>
      </p:sp>
      <p:sp>
        <p:nvSpPr>
          <p:cNvPr name="Freeform 16" id="16"/>
          <p:cNvSpPr/>
          <p:nvPr/>
        </p:nvSpPr>
        <p:spPr>
          <a:xfrm flipH="false" flipV="false" rot="5400000">
            <a:off x="4480454" y="4829387"/>
            <a:ext cx="652349" cy="1549329"/>
          </a:xfrm>
          <a:custGeom>
            <a:avLst/>
            <a:gdLst/>
            <a:ahLst/>
            <a:cxnLst/>
            <a:rect r="r" b="b" t="t" l="l"/>
            <a:pathLst>
              <a:path h="1549329" w="652349">
                <a:moveTo>
                  <a:pt x="0" y="0"/>
                </a:moveTo>
                <a:lnTo>
                  <a:pt x="652349" y="0"/>
                </a:lnTo>
                <a:lnTo>
                  <a:pt x="652349" y="1549329"/>
                </a:lnTo>
                <a:lnTo>
                  <a:pt x="0" y="154932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9" t="-33127" r="-273200" b="-45956"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</p:sp>
      <p:sp>
        <p:nvSpPr>
          <p:cNvPr name="Freeform 17" id="17"/>
          <p:cNvSpPr/>
          <p:nvPr/>
        </p:nvSpPr>
        <p:spPr>
          <a:xfrm flipH="false" flipV="false" rot="5400000">
            <a:off x="6137779" y="4829387"/>
            <a:ext cx="652349" cy="1549329"/>
          </a:xfrm>
          <a:custGeom>
            <a:avLst/>
            <a:gdLst/>
            <a:ahLst/>
            <a:cxnLst/>
            <a:rect r="r" b="b" t="t" l="l"/>
            <a:pathLst>
              <a:path h="1549329" w="652349">
                <a:moveTo>
                  <a:pt x="0" y="0"/>
                </a:moveTo>
                <a:lnTo>
                  <a:pt x="652349" y="0"/>
                </a:lnTo>
                <a:lnTo>
                  <a:pt x="652349" y="1549329"/>
                </a:lnTo>
                <a:lnTo>
                  <a:pt x="0" y="154932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9" t="-33127" r="-273200" b="-45956"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</p:sp>
      <p:sp>
        <p:nvSpPr>
          <p:cNvPr name="Freeform 18" id="18"/>
          <p:cNvSpPr/>
          <p:nvPr/>
        </p:nvSpPr>
        <p:spPr>
          <a:xfrm flipH="false" flipV="false" rot="5400000">
            <a:off x="7795103" y="4829387"/>
            <a:ext cx="652349" cy="1549329"/>
          </a:xfrm>
          <a:custGeom>
            <a:avLst/>
            <a:gdLst/>
            <a:ahLst/>
            <a:cxnLst/>
            <a:rect r="r" b="b" t="t" l="l"/>
            <a:pathLst>
              <a:path h="1549329" w="652349">
                <a:moveTo>
                  <a:pt x="0" y="0"/>
                </a:moveTo>
                <a:lnTo>
                  <a:pt x="652349" y="0"/>
                </a:lnTo>
                <a:lnTo>
                  <a:pt x="652349" y="1549329"/>
                </a:lnTo>
                <a:lnTo>
                  <a:pt x="0" y="154932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9" t="-33127" r="-273200" b="-45956"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</p:sp>
      <p:sp>
        <p:nvSpPr>
          <p:cNvPr name="Freeform 19" id="19"/>
          <p:cNvSpPr/>
          <p:nvPr/>
        </p:nvSpPr>
        <p:spPr>
          <a:xfrm flipH="false" flipV="false" rot="5400000">
            <a:off x="9455074" y="4829387"/>
            <a:ext cx="652349" cy="1549329"/>
          </a:xfrm>
          <a:custGeom>
            <a:avLst/>
            <a:gdLst/>
            <a:ahLst/>
            <a:cxnLst/>
            <a:rect r="r" b="b" t="t" l="l"/>
            <a:pathLst>
              <a:path h="1549329" w="652349">
                <a:moveTo>
                  <a:pt x="0" y="0"/>
                </a:moveTo>
                <a:lnTo>
                  <a:pt x="652349" y="0"/>
                </a:lnTo>
                <a:lnTo>
                  <a:pt x="652349" y="1549329"/>
                </a:lnTo>
                <a:lnTo>
                  <a:pt x="0" y="154932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9" t="-33127" r="-273200" b="-45956"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</p:sp>
      <p:sp>
        <p:nvSpPr>
          <p:cNvPr name="TextBox 20" id="20"/>
          <p:cNvSpPr txBox="true"/>
          <p:nvPr/>
        </p:nvSpPr>
        <p:spPr>
          <a:xfrm rot="0">
            <a:off x="1028700" y="6249587"/>
            <a:ext cx="16144852" cy="19800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J’ai </a:t>
            </a:r>
            <a:r>
              <a:rPr lang="en-US" b="true" sz="3796" i="true" spc="75">
                <a:solidFill>
                  <a:srgbClr val="004AAD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18</a:t>
            </a: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billes, je veux les partager en </a:t>
            </a:r>
            <a:r>
              <a:rPr lang="en-US" b="true" sz="3796" i="true" spc="75">
                <a:solidFill>
                  <a:srgbClr val="004AAD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6</a:t>
            </a: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parts égales. Je sais que 18 : 6 = .....</a:t>
            </a:r>
          </a:p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Chaque part comprendra donc </a:t>
            </a:r>
            <a:r>
              <a:rPr lang="en-US" b="true" sz="3796" i="true" spc="75">
                <a:solidFill>
                  <a:srgbClr val="004AAD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....</a:t>
            </a: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billes.</a:t>
            </a:r>
          </a:p>
          <a:p>
            <a:pPr algn="l">
              <a:lnSpc>
                <a:spcPts val="5315"/>
              </a:lnSpc>
            </a:pPr>
          </a:p>
        </p:txBody>
      </p:sp>
      <p:sp>
        <p:nvSpPr>
          <p:cNvPr name="TextBox 21" id="21"/>
          <p:cNvSpPr txBox="true"/>
          <p:nvPr/>
        </p:nvSpPr>
        <p:spPr>
          <a:xfrm rot="0">
            <a:off x="1028700" y="7992662"/>
            <a:ext cx="16587484" cy="19800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J’ai </a:t>
            </a:r>
            <a:r>
              <a:rPr lang="en-US" b="true" sz="3796" i="true" spc="75">
                <a:solidFill>
                  <a:srgbClr val="004AAD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25</a:t>
            </a: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billes, je veux les partager en </a:t>
            </a:r>
            <a:r>
              <a:rPr lang="en-US" b="true" sz="3796" i="true" spc="75">
                <a:solidFill>
                  <a:srgbClr val="004AAD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5</a:t>
            </a: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parts égales. Je sais que 25 : 5= .....</a:t>
            </a:r>
          </a:p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Chaque part comprendra donc </a:t>
            </a:r>
            <a:r>
              <a:rPr lang="en-US" b="true" sz="3796" i="true" spc="75">
                <a:solidFill>
                  <a:srgbClr val="004AAD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....</a:t>
            </a: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billes.</a:t>
            </a:r>
          </a:p>
          <a:p>
            <a:pPr algn="l">
              <a:lnSpc>
                <a:spcPts val="5315"/>
              </a:lnSpc>
            </a:pP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6585" y="2163061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5811830" y="7158444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038959" y="2383950"/>
            <a:ext cx="16230600" cy="73140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On utilise couramment les fractions dans la vie courante pour déterminer des quantités :</a:t>
            </a:r>
          </a:p>
          <a:p>
            <a:pPr algn="l">
              <a:lnSpc>
                <a:spcPts val="5315"/>
              </a:lnSpc>
            </a:pPr>
          </a:p>
          <a:p>
            <a:pPr algn="l" marL="819745" indent="-409873" lvl="1">
              <a:lnSpc>
                <a:spcPts val="5315"/>
              </a:lnSpc>
              <a:buFont typeface="Arial"/>
              <a:buChar char="•"/>
            </a:pPr>
            <a:r>
              <a:rPr lang="en-US" b="true" sz="3796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   de la tablette de chocolat</a:t>
            </a:r>
          </a:p>
          <a:p>
            <a:pPr algn="l">
              <a:lnSpc>
                <a:spcPts val="5315"/>
              </a:lnSpc>
            </a:pPr>
          </a:p>
          <a:p>
            <a:pPr algn="l" marL="819745" indent="-409873" lvl="1">
              <a:lnSpc>
                <a:spcPts val="5315"/>
              </a:lnSpc>
              <a:buFont typeface="Arial"/>
              <a:buChar char="•"/>
            </a:pPr>
            <a:r>
              <a:rPr lang="en-US" b="true" sz="3796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   de litre de lait</a:t>
            </a:r>
          </a:p>
          <a:p>
            <a:pPr algn="l">
              <a:lnSpc>
                <a:spcPts val="5315"/>
              </a:lnSpc>
            </a:pPr>
          </a:p>
          <a:p>
            <a:pPr algn="l" marL="819745" indent="-409873" lvl="1">
              <a:lnSpc>
                <a:spcPts val="5315"/>
              </a:lnSpc>
              <a:buFont typeface="Arial"/>
              <a:buChar char="•"/>
            </a:pPr>
            <a:r>
              <a:rPr lang="en-US" b="true" sz="3796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   de kilogramme de farine</a:t>
            </a:r>
          </a:p>
          <a:p>
            <a:pPr algn="l">
              <a:lnSpc>
                <a:spcPts val="5315"/>
              </a:lnSpc>
            </a:pPr>
          </a:p>
          <a:p>
            <a:pPr algn="l" marL="819745" indent="-409873" lvl="1">
              <a:lnSpc>
                <a:spcPts val="5315"/>
              </a:lnSpc>
              <a:buFont typeface="Arial"/>
              <a:buChar char="•"/>
            </a:pPr>
            <a:r>
              <a:rPr lang="en-US" b="true" sz="3796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   d’heure</a:t>
            </a:r>
          </a:p>
          <a:p>
            <a:pPr algn="l">
              <a:lnSpc>
                <a:spcPts val="5315"/>
              </a:lnSpc>
            </a:pPr>
          </a:p>
        </p:txBody>
      </p:sp>
      <p:pic>
        <p:nvPicPr>
          <p:cNvPr name="Picture 12" id="12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1648512" y="4219352"/>
            <a:ext cx="626888" cy="1149294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648512" y="5504408"/>
            <a:ext cx="626888" cy="1149294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1648512" y="6786002"/>
            <a:ext cx="626888" cy="1149294"/>
          </a:xfrm>
          <a:prstGeom prst="rect">
            <a:avLst/>
          </a:prstGeom>
        </p:spPr>
      </p:pic>
      <p:pic>
        <p:nvPicPr>
          <p:cNvPr name="Picture 15" id="15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1648512" y="8204780"/>
            <a:ext cx="626888" cy="1149294"/>
          </a:xfrm>
          <a:prstGeom prst="rect">
            <a:avLst/>
          </a:prstGeom>
        </p:spPr>
      </p:pic>
      <p:sp>
        <p:nvSpPr>
          <p:cNvPr name="Freeform 16" id="16"/>
          <p:cNvSpPr/>
          <p:nvPr/>
        </p:nvSpPr>
        <p:spPr>
          <a:xfrm flipH="false" flipV="false" rot="2946709">
            <a:off x="9751022" y="3464092"/>
            <a:ext cx="1297540" cy="2171615"/>
          </a:xfrm>
          <a:custGeom>
            <a:avLst/>
            <a:gdLst/>
            <a:ahLst/>
            <a:cxnLst/>
            <a:rect r="r" b="b" t="t" l="l"/>
            <a:pathLst>
              <a:path h="2171615" w="1297540">
                <a:moveTo>
                  <a:pt x="0" y="0"/>
                </a:moveTo>
                <a:lnTo>
                  <a:pt x="1297540" y="0"/>
                </a:lnTo>
                <a:lnTo>
                  <a:pt x="1297540" y="2171615"/>
                </a:lnTo>
                <a:lnTo>
                  <a:pt x="0" y="2171615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7364079" y="5224654"/>
            <a:ext cx="1302199" cy="1708800"/>
          </a:xfrm>
          <a:custGeom>
            <a:avLst/>
            <a:gdLst/>
            <a:ahLst/>
            <a:cxnLst/>
            <a:rect r="r" b="b" t="t" l="l"/>
            <a:pathLst>
              <a:path h="1708800" w="1302199">
                <a:moveTo>
                  <a:pt x="0" y="0"/>
                </a:moveTo>
                <a:lnTo>
                  <a:pt x="1302199" y="0"/>
                </a:lnTo>
                <a:lnTo>
                  <a:pt x="1302199" y="1708800"/>
                </a:lnTo>
                <a:lnTo>
                  <a:pt x="0" y="1708800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-2106" r="0" b="-2106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9154259" y="6079054"/>
            <a:ext cx="1514095" cy="2088407"/>
          </a:xfrm>
          <a:custGeom>
            <a:avLst/>
            <a:gdLst/>
            <a:ahLst/>
            <a:cxnLst/>
            <a:rect r="r" b="b" t="t" l="l"/>
            <a:pathLst>
              <a:path h="2088407" w="1514095">
                <a:moveTo>
                  <a:pt x="0" y="0"/>
                </a:moveTo>
                <a:lnTo>
                  <a:pt x="1514094" y="0"/>
                </a:lnTo>
                <a:lnTo>
                  <a:pt x="1514094" y="2088407"/>
                </a:lnTo>
                <a:lnTo>
                  <a:pt x="0" y="2088407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4511746" y="7839522"/>
            <a:ext cx="1867498" cy="1893535"/>
          </a:xfrm>
          <a:custGeom>
            <a:avLst/>
            <a:gdLst/>
            <a:ahLst/>
            <a:cxnLst/>
            <a:rect r="r" b="b" t="t" l="l"/>
            <a:pathLst>
              <a:path h="1893535" w="1867498">
                <a:moveTo>
                  <a:pt x="0" y="0"/>
                </a:moveTo>
                <a:lnTo>
                  <a:pt x="1867499" y="0"/>
                </a:lnTo>
                <a:lnTo>
                  <a:pt x="1867499" y="1893534"/>
                </a:lnTo>
                <a:lnTo>
                  <a:pt x="0" y="1893534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</p:spPr>
      </p:sp>
      <p:sp>
        <p:nvSpPr>
          <p:cNvPr name="TextBox 20" id="20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DÉTERMINER LA FRACTION D’UNE QUANTITÉ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16779" y="2163061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5811830" y="7158444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pic>
        <p:nvPicPr>
          <p:cNvPr name="Picture 11" id="11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6133380" y="5742412"/>
            <a:ext cx="626888" cy="1149294"/>
          </a:xfrm>
          <a:prstGeom prst="rect">
            <a:avLst/>
          </a:prstGeom>
        </p:spPr>
      </p:pic>
      <p:sp>
        <p:nvSpPr>
          <p:cNvPr name="Freeform 12" id="12"/>
          <p:cNvSpPr/>
          <p:nvPr/>
        </p:nvSpPr>
        <p:spPr>
          <a:xfrm flipH="false" flipV="false" rot="5400000">
            <a:off x="2751391" y="4675468"/>
            <a:ext cx="2002545" cy="3351540"/>
          </a:xfrm>
          <a:custGeom>
            <a:avLst/>
            <a:gdLst/>
            <a:ahLst/>
            <a:cxnLst/>
            <a:rect r="r" b="b" t="t" l="l"/>
            <a:pathLst>
              <a:path h="3351540" w="2002545">
                <a:moveTo>
                  <a:pt x="0" y="0"/>
                </a:moveTo>
                <a:lnTo>
                  <a:pt x="2002545" y="0"/>
                </a:lnTo>
                <a:lnTo>
                  <a:pt x="2002545" y="3351539"/>
                </a:lnTo>
                <a:lnTo>
                  <a:pt x="0" y="335153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6229154" y="7278291"/>
            <a:ext cx="16230600" cy="19800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Je divise la tablette en 4 parts égales.</a:t>
            </a:r>
          </a:p>
          <a:p>
            <a:pPr algn="l">
              <a:lnSpc>
                <a:spcPts val="5315"/>
              </a:lnSpc>
            </a:pPr>
            <a:r>
              <a:rPr lang="en-US" sz="3796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Je prends 1 part. Cela fait 3 carreaux.</a:t>
            </a:r>
          </a:p>
          <a:p>
            <a:pPr algn="l">
              <a:lnSpc>
                <a:spcPts val="5315"/>
              </a:lnSpc>
            </a:pPr>
          </a:p>
        </p:txBody>
      </p:sp>
      <p:sp>
        <p:nvSpPr>
          <p:cNvPr name="Freeform 14" id="14"/>
          <p:cNvSpPr/>
          <p:nvPr/>
        </p:nvSpPr>
        <p:spPr>
          <a:xfrm flipH="false" flipV="false" rot="5400000">
            <a:off x="1491867" y="8289962"/>
            <a:ext cx="2002545" cy="832491"/>
          </a:xfrm>
          <a:custGeom>
            <a:avLst/>
            <a:gdLst/>
            <a:ahLst/>
            <a:cxnLst/>
            <a:rect r="r" b="b" t="t" l="l"/>
            <a:pathLst>
              <a:path h="832491" w="2002545">
                <a:moveTo>
                  <a:pt x="0" y="0"/>
                </a:moveTo>
                <a:lnTo>
                  <a:pt x="2002545" y="0"/>
                </a:lnTo>
                <a:lnTo>
                  <a:pt x="2002545" y="832491"/>
                </a:lnTo>
                <a:lnTo>
                  <a:pt x="0" y="83249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-302591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5400000">
            <a:off x="2424424" y="8289962"/>
            <a:ext cx="2002545" cy="832491"/>
          </a:xfrm>
          <a:custGeom>
            <a:avLst/>
            <a:gdLst/>
            <a:ahLst/>
            <a:cxnLst/>
            <a:rect r="r" b="b" t="t" l="l"/>
            <a:pathLst>
              <a:path h="832491" w="2002545">
                <a:moveTo>
                  <a:pt x="0" y="0"/>
                </a:moveTo>
                <a:lnTo>
                  <a:pt x="2002545" y="0"/>
                </a:lnTo>
                <a:lnTo>
                  <a:pt x="2002545" y="832491"/>
                </a:lnTo>
                <a:lnTo>
                  <a:pt x="0" y="83249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-302591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5400000">
            <a:off x="3361690" y="8289962"/>
            <a:ext cx="2002545" cy="832491"/>
          </a:xfrm>
          <a:custGeom>
            <a:avLst/>
            <a:gdLst/>
            <a:ahLst/>
            <a:cxnLst/>
            <a:rect r="r" b="b" t="t" l="l"/>
            <a:pathLst>
              <a:path h="832491" w="2002545">
                <a:moveTo>
                  <a:pt x="0" y="0"/>
                </a:moveTo>
                <a:lnTo>
                  <a:pt x="2002545" y="0"/>
                </a:lnTo>
                <a:lnTo>
                  <a:pt x="2002545" y="832491"/>
                </a:lnTo>
                <a:lnTo>
                  <a:pt x="0" y="83249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-302591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5400000">
            <a:off x="4298957" y="8289962"/>
            <a:ext cx="2002545" cy="832491"/>
          </a:xfrm>
          <a:custGeom>
            <a:avLst/>
            <a:gdLst/>
            <a:ahLst/>
            <a:cxnLst/>
            <a:rect r="r" b="b" t="t" l="l"/>
            <a:pathLst>
              <a:path h="832491" w="2002545">
                <a:moveTo>
                  <a:pt x="0" y="0"/>
                </a:moveTo>
                <a:lnTo>
                  <a:pt x="2002545" y="0"/>
                </a:lnTo>
                <a:lnTo>
                  <a:pt x="2002545" y="832491"/>
                </a:lnTo>
                <a:lnTo>
                  <a:pt x="0" y="83249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-302591" r="0" b="0"/>
            </a:stretch>
          </a:blipFill>
        </p:spPr>
      </p:sp>
      <p:pic>
        <p:nvPicPr>
          <p:cNvPr name="Picture 18" id="18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8690922" y="8371121"/>
            <a:ext cx="3282358" cy="1719331"/>
          </a:xfrm>
          <a:prstGeom prst="rect">
            <a:avLst/>
          </a:prstGeom>
        </p:spPr>
      </p:pic>
      <p:sp>
        <p:nvSpPr>
          <p:cNvPr name="Freeform 19" id="19"/>
          <p:cNvSpPr/>
          <p:nvPr/>
        </p:nvSpPr>
        <p:spPr>
          <a:xfrm flipH="false" flipV="false" rot="-5400000">
            <a:off x="4189515" y="8112480"/>
            <a:ext cx="2221428" cy="1187454"/>
          </a:xfrm>
          <a:custGeom>
            <a:avLst/>
            <a:gdLst/>
            <a:ahLst/>
            <a:cxnLst/>
            <a:rect r="r" b="b" t="t" l="l"/>
            <a:pathLst>
              <a:path h="1187454" w="2221428">
                <a:moveTo>
                  <a:pt x="0" y="0"/>
                </a:moveTo>
                <a:lnTo>
                  <a:pt x="2221428" y="0"/>
                </a:lnTo>
                <a:lnTo>
                  <a:pt x="2221428" y="1187455"/>
                </a:lnTo>
                <a:lnTo>
                  <a:pt x="0" y="1187455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0" id="20"/>
          <p:cNvSpPr txBox="true"/>
          <p:nvPr/>
        </p:nvSpPr>
        <p:spPr>
          <a:xfrm rot="0">
            <a:off x="1028700" y="2349295"/>
            <a:ext cx="16230600" cy="26467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Pour déterminer la fraction d’une quantité, on </a:t>
            </a:r>
            <a:r>
              <a:rPr lang="en-US" sz="3796" spc="75" b="true">
                <a:solidFill>
                  <a:srgbClr val="ED1C24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partage cette unité en parts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. Le </a:t>
            </a:r>
            <a:r>
              <a:rPr lang="en-US" sz="3796" spc="75" b="true">
                <a:solidFill>
                  <a:srgbClr val="ED1C24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nombre de parts est le nombre inscrit au dénominateur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(nombre du bas de la fraction) puis on </a:t>
            </a:r>
            <a:r>
              <a:rPr lang="en-US" sz="3796" spc="75" b="true">
                <a:solidFill>
                  <a:srgbClr val="ED1C24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prend le nombre de parts indiqué par le numérateur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(nombre du haut de la fraction). 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DÉTERMINER LA FRACTION D’UNE QUANTITÉ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6851871" y="5944537"/>
            <a:ext cx="16230600" cy="646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de la tablette de 12 carreaux = ?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16779" y="2104744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5811830" y="7158444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pic>
        <p:nvPicPr>
          <p:cNvPr name="Picture 11" id="11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6068694" y="3075200"/>
            <a:ext cx="626888" cy="1149294"/>
          </a:xfrm>
          <a:prstGeom prst="rect">
            <a:avLst/>
          </a:prstGeom>
        </p:spPr>
      </p:pic>
      <p:sp>
        <p:nvSpPr>
          <p:cNvPr name="Freeform 12" id="12"/>
          <p:cNvSpPr/>
          <p:nvPr/>
        </p:nvSpPr>
        <p:spPr>
          <a:xfrm flipH="false" flipV="false" rot="5400000">
            <a:off x="2686706" y="2008257"/>
            <a:ext cx="2002545" cy="3351540"/>
          </a:xfrm>
          <a:custGeom>
            <a:avLst/>
            <a:gdLst/>
            <a:ahLst/>
            <a:cxnLst/>
            <a:rect r="r" b="b" t="t" l="l"/>
            <a:pathLst>
              <a:path h="3351540" w="2002545">
                <a:moveTo>
                  <a:pt x="0" y="0"/>
                </a:moveTo>
                <a:lnTo>
                  <a:pt x="2002545" y="0"/>
                </a:lnTo>
                <a:lnTo>
                  <a:pt x="2002545" y="3351539"/>
                </a:lnTo>
                <a:lnTo>
                  <a:pt x="0" y="335153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6435926" y="5067300"/>
            <a:ext cx="16230600" cy="3980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Je divise la tablette en 4 parts égales.</a:t>
            </a:r>
          </a:p>
          <a:p>
            <a:pPr algn="l">
              <a:lnSpc>
                <a:spcPts val="5315"/>
              </a:lnSpc>
            </a:pPr>
            <a:r>
              <a:rPr lang="en-US" sz="3796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12 : 4 = 3. J’ai 4 parts de 3 carreaux.</a:t>
            </a:r>
          </a:p>
          <a:p>
            <a:pPr algn="l">
              <a:lnSpc>
                <a:spcPts val="5315"/>
              </a:lnSpc>
            </a:pPr>
          </a:p>
          <a:p>
            <a:pPr algn="l">
              <a:lnSpc>
                <a:spcPts val="5315"/>
              </a:lnSpc>
            </a:pPr>
            <a:r>
              <a:rPr lang="en-US" sz="3796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Je prends 3 parts de 3 carreaux. </a:t>
            </a:r>
          </a:p>
          <a:p>
            <a:pPr algn="l">
              <a:lnSpc>
                <a:spcPts val="5315"/>
              </a:lnSpc>
            </a:pPr>
            <a:r>
              <a:rPr lang="en-US" sz="3796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Cela fait 9 carreaux.</a:t>
            </a:r>
          </a:p>
          <a:p>
            <a:pPr algn="l">
              <a:lnSpc>
                <a:spcPts val="5315"/>
              </a:lnSpc>
            </a:pPr>
          </a:p>
        </p:txBody>
      </p:sp>
      <p:sp>
        <p:nvSpPr>
          <p:cNvPr name="Freeform 14" id="14"/>
          <p:cNvSpPr/>
          <p:nvPr/>
        </p:nvSpPr>
        <p:spPr>
          <a:xfrm flipH="false" flipV="false" rot="5400000">
            <a:off x="1427181" y="5740926"/>
            <a:ext cx="2002545" cy="832491"/>
          </a:xfrm>
          <a:custGeom>
            <a:avLst/>
            <a:gdLst/>
            <a:ahLst/>
            <a:cxnLst/>
            <a:rect r="r" b="b" t="t" l="l"/>
            <a:pathLst>
              <a:path h="832491" w="2002545">
                <a:moveTo>
                  <a:pt x="0" y="0"/>
                </a:moveTo>
                <a:lnTo>
                  <a:pt x="2002545" y="0"/>
                </a:lnTo>
                <a:lnTo>
                  <a:pt x="2002545" y="832492"/>
                </a:lnTo>
                <a:lnTo>
                  <a:pt x="0" y="83249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-302591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5400000">
            <a:off x="2424424" y="5740926"/>
            <a:ext cx="2002545" cy="832491"/>
          </a:xfrm>
          <a:custGeom>
            <a:avLst/>
            <a:gdLst/>
            <a:ahLst/>
            <a:cxnLst/>
            <a:rect r="r" b="b" t="t" l="l"/>
            <a:pathLst>
              <a:path h="832491" w="2002545">
                <a:moveTo>
                  <a:pt x="0" y="0"/>
                </a:moveTo>
                <a:lnTo>
                  <a:pt x="2002545" y="0"/>
                </a:lnTo>
                <a:lnTo>
                  <a:pt x="2002545" y="832492"/>
                </a:lnTo>
                <a:lnTo>
                  <a:pt x="0" y="83249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-302591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5400000">
            <a:off x="3466465" y="5740926"/>
            <a:ext cx="2002545" cy="832491"/>
          </a:xfrm>
          <a:custGeom>
            <a:avLst/>
            <a:gdLst/>
            <a:ahLst/>
            <a:cxnLst/>
            <a:rect r="r" b="b" t="t" l="l"/>
            <a:pathLst>
              <a:path h="832491" w="2002545">
                <a:moveTo>
                  <a:pt x="0" y="0"/>
                </a:moveTo>
                <a:lnTo>
                  <a:pt x="2002545" y="0"/>
                </a:lnTo>
                <a:lnTo>
                  <a:pt x="2002545" y="832492"/>
                </a:lnTo>
                <a:lnTo>
                  <a:pt x="0" y="83249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-302591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5400000">
            <a:off x="4516527" y="5740926"/>
            <a:ext cx="2002545" cy="832491"/>
          </a:xfrm>
          <a:custGeom>
            <a:avLst/>
            <a:gdLst/>
            <a:ahLst/>
            <a:cxnLst/>
            <a:rect r="r" b="b" t="t" l="l"/>
            <a:pathLst>
              <a:path h="832491" w="2002545">
                <a:moveTo>
                  <a:pt x="0" y="0"/>
                </a:moveTo>
                <a:lnTo>
                  <a:pt x="2002546" y="0"/>
                </a:lnTo>
                <a:lnTo>
                  <a:pt x="2002546" y="832492"/>
                </a:lnTo>
                <a:lnTo>
                  <a:pt x="0" y="83249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-302591" r="0" b="0"/>
            </a:stretch>
          </a:blipFill>
        </p:spPr>
      </p:sp>
      <p:pic>
        <p:nvPicPr>
          <p:cNvPr name="Picture 18" id="18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6326277" y="8187894"/>
            <a:ext cx="3282358" cy="1719331"/>
          </a:xfrm>
          <a:prstGeom prst="rect">
            <a:avLst/>
          </a:prstGeom>
        </p:spPr>
      </p:pic>
      <p:sp>
        <p:nvSpPr>
          <p:cNvPr name="Freeform 19" id="19"/>
          <p:cNvSpPr/>
          <p:nvPr/>
        </p:nvSpPr>
        <p:spPr>
          <a:xfrm flipH="false" flipV="false" rot="-5400000">
            <a:off x="4512410" y="5650049"/>
            <a:ext cx="2221428" cy="1187454"/>
          </a:xfrm>
          <a:custGeom>
            <a:avLst/>
            <a:gdLst/>
            <a:ahLst/>
            <a:cxnLst/>
            <a:rect r="r" b="b" t="t" l="l"/>
            <a:pathLst>
              <a:path h="1187454" w="2221428">
                <a:moveTo>
                  <a:pt x="0" y="0"/>
                </a:moveTo>
                <a:lnTo>
                  <a:pt x="2221428" y="0"/>
                </a:lnTo>
                <a:lnTo>
                  <a:pt x="2221428" y="1187455"/>
                </a:lnTo>
                <a:lnTo>
                  <a:pt x="0" y="1187455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0" id="20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DÉTERMINER LA FRACTION D’UNE QUANTITÉ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6787185" y="3277326"/>
            <a:ext cx="16230600" cy="646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de la tablette de 12 carreaux = ?</a:t>
            </a:r>
          </a:p>
        </p:txBody>
      </p:sp>
      <p:sp>
        <p:nvSpPr>
          <p:cNvPr name="Freeform 22" id="22"/>
          <p:cNvSpPr/>
          <p:nvPr/>
        </p:nvSpPr>
        <p:spPr>
          <a:xfrm flipH="false" flipV="false" rot="-5400000">
            <a:off x="3324955" y="5454003"/>
            <a:ext cx="2221428" cy="1187454"/>
          </a:xfrm>
          <a:custGeom>
            <a:avLst/>
            <a:gdLst/>
            <a:ahLst/>
            <a:cxnLst/>
            <a:rect r="r" b="b" t="t" l="l"/>
            <a:pathLst>
              <a:path h="1187454" w="2221428">
                <a:moveTo>
                  <a:pt x="0" y="0"/>
                </a:moveTo>
                <a:lnTo>
                  <a:pt x="2221429" y="0"/>
                </a:lnTo>
                <a:lnTo>
                  <a:pt x="2221429" y="1187455"/>
                </a:lnTo>
                <a:lnTo>
                  <a:pt x="0" y="1187455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-5400000">
            <a:off x="2347051" y="5563445"/>
            <a:ext cx="2221428" cy="1187454"/>
          </a:xfrm>
          <a:custGeom>
            <a:avLst/>
            <a:gdLst/>
            <a:ahLst/>
            <a:cxnLst/>
            <a:rect r="r" b="b" t="t" l="l"/>
            <a:pathLst>
              <a:path h="1187454" w="2221428">
                <a:moveTo>
                  <a:pt x="0" y="0"/>
                </a:moveTo>
                <a:lnTo>
                  <a:pt x="2221428" y="0"/>
                </a:lnTo>
                <a:lnTo>
                  <a:pt x="2221428" y="1187454"/>
                </a:lnTo>
                <a:lnTo>
                  <a:pt x="0" y="1187454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16779" y="2163061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5811830" y="7158444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pic>
        <p:nvPicPr>
          <p:cNvPr name="Picture 11" id="11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932926" y="3081368"/>
            <a:ext cx="626888" cy="1149294"/>
          </a:xfrm>
          <a:prstGeom prst="rect">
            <a:avLst/>
          </a:prstGeom>
        </p:spPr>
      </p:pic>
      <p:sp>
        <p:nvSpPr>
          <p:cNvPr name="TextBox 12" id="12"/>
          <p:cNvSpPr txBox="true"/>
          <p:nvPr/>
        </p:nvSpPr>
        <p:spPr>
          <a:xfrm rot="0">
            <a:off x="1028700" y="5737084"/>
            <a:ext cx="16230600" cy="19800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Je divise la pizza en 3 parts égales.</a:t>
            </a:r>
          </a:p>
          <a:p>
            <a:pPr algn="l">
              <a:lnSpc>
                <a:spcPts val="5315"/>
              </a:lnSpc>
            </a:pPr>
            <a:r>
              <a:rPr lang="en-US" sz="3796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Je prends 2 portions. Cela fait 4 parts.</a:t>
            </a:r>
          </a:p>
          <a:p>
            <a:pPr algn="l">
              <a:lnSpc>
                <a:spcPts val="5315"/>
              </a:lnSpc>
            </a:pPr>
          </a:p>
        </p:txBody>
      </p:sp>
      <p:pic>
        <p:nvPicPr>
          <p:cNvPr name="Picture 13" id="13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3295397" y="7176388"/>
            <a:ext cx="3651636" cy="2063968"/>
          </a:xfrm>
          <a:prstGeom prst="rect">
            <a:avLst/>
          </a:prstGeom>
        </p:spPr>
      </p:pic>
      <p:sp>
        <p:nvSpPr>
          <p:cNvPr name="Freeform 14" id="14"/>
          <p:cNvSpPr/>
          <p:nvPr/>
        </p:nvSpPr>
        <p:spPr>
          <a:xfrm flipH="false" flipV="false" rot="0">
            <a:off x="11697030" y="2361919"/>
            <a:ext cx="3090611" cy="3090611"/>
          </a:xfrm>
          <a:custGeom>
            <a:avLst/>
            <a:gdLst/>
            <a:ahLst/>
            <a:cxnLst/>
            <a:rect r="r" b="b" t="t" l="l"/>
            <a:pathLst>
              <a:path h="3090611" w="3090611">
                <a:moveTo>
                  <a:pt x="0" y="0"/>
                </a:moveTo>
                <a:lnTo>
                  <a:pt x="3090611" y="0"/>
                </a:lnTo>
                <a:lnTo>
                  <a:pt x="3090611" y="3090611"/>
                </a:lnTo>
                <a:lnTo>
                  <a:pt x="0" y="309061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1697030" y="5813284"/>
            <a:ext cx="3090611" cy="3090611"/>
          </a:xfrm>
          <a:custGeom>
            <a:avLst/>
            <a:gdLst/>
            <a:ahLst/>
            <a:cxnLst/>
            <a:rect r="r" b="b" t="t" l="l"/>
            <a:pathLst>
              <a:path h="3090611" w="3090611">
                <a:moveTo>
                  <a:pt x="0" y="0"/>
                </a:moveTo>
                <a:lnTo>
                  <a:pt x="3090611" y="0"/>
                </a:lnTo>
                <a:lnTo>
                  <a:pt x="3090611" y="3090612"/>
                </a:lnTo>
                <a:lnTo>
                  <a:pt x="0" y="309061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16" id="16"/>
          <p:cNvSpPr/>
          <p:nvPr/>
        </p:nvSpPr>
        <p:spPr>
          <a:xfrm>
            <a:off x="14084762" y="5813284"/>
            <a:ext cx="0" cy="0"/>
          </a:xfrm>
          <a:prstGeom prst="line">
            <a:avLst/>
          </a:prstGeom>
          <a:ln cap="flat" w="104775">
            <a:solidFill>
              <a:srgbClr val="005C9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7" id="17"/>
          <p:cNvSpPr/>
          <p:nvPr/>
        </p:nvSpPr>
        <p:spPr>
          <a:xfrm>
            <a:off x="11299649" y="7358590"/>
            <a:ext cx="1942686" cy="0"/>
          </a:xfrm>
          <a:prstGeom prst="line">
            <a:avLst/>
          </a:prstGeom>
          <a:ln cap="flat" w="104775">
            <a:solidFill>
              <a:srgbClr val="005C9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8" id="18"/>
          <p:cNvSpPr/>
          <p:nvPr/>
        </p:nvSpPr>
        <p:spPr>
          <a:xfrm flipH="true" flipV="true">
            <a:off x="13288890" y="7382614"/>
            <a:ext cx="890891" cy="1726367"/>
          </a:xfrm>
          <a:prstGeom prst="line">
            <a:avLst/>
          </a:prstGeom>
          <a:ln cap="flat" w="104775">
            <a:solidFill>
              <a:srgbClr val="005C9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9" id="19"/>
          <p:cNvSpPr/>
          <p:nvPr/>
        </p:nvSpPr>
        <p:spPr>
          <a:xfrm flipV="true">
            <a:off x="13287275" y="5624507"/>
            <a:ext cx="892505" cy="1731184"/>
          </a:xfrm>
          <a:prstGeom prst="line">
            <a:avLst/>
          </a:prstGeom>
          <a:ln cap="flat" w="104775">
            <a:solidFill>
              <a:srgbClr val="005C9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20" id="20"/>
          <p:cNvSpPr/>
          <p:nvPr/>
        </p:nvSpPr>
        <p:spPr>
          <a:xfrm flipH="false" flipV="false" rot="3941565">
            <a:off x="9851855" y="6167118"/>
            <a:ext cx="1581276" cy="1401405"/>
          </a:xfrm>
          <a:custGeom>
            <a:avLst/>
            <a:gdLst/>
            <a:ahLst/>
            <a:cxnLst/>
            <a:rect r="r" b="b" t="t" l="l"/>
            <a:pathLst>
              <a:path h="1401405" w="1581276">
                <a:moveTo>
                  <a:pt x="0" y="0"/>
                </a:moveTo>
                <a:lnTo>
                  <a:pt x="1581276" y="0"/>
                </a:lnTo>
                <a:lnTo>
                  <a:pt x="1581276" y="1401406"/>
                </a:lnTo>
                <a:lnTo>
                  <a:pt x="0" y="1401406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TextBox 21" id="21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DÉTERMINER LA FRACTION D’UNE QUANTITÉ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736302" y="3294660"/>
            <a:ext cx="16230600" cy="646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d’une pizza contenant 6 parts = ?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16779" y="2163061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5811830" y="7158444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pic>
        <p:nvPicPr>
          <p:cNvPr name="Picture 11" id="11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932926" y="2464240"/>
            <a:ext cx="626888" cy="1149294"/>
          </a:xfrm>
          <a:prstGeom prst="rect">
            <a:avLst/>
          </a:prstGeom>
        </p:spPr>
      </p:pic>
      <p:sp>
        <p:nvSpPr>
          <p:cNvPr name="TextBox 12" id="12"/>
          <p:cNvSpPr txBox="true"/>
          <p:nvPr/>
        </p:nvSpPr>
        <p:spPr>
          <a:xfrm rot="0">
            <a:off x="1028700" y="3671908"/>
            <a:ext cx="16230600" cy="26467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Je divise 24 en 8 parts égales.</a:t>
            </a:r>
          </a:p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24 : 8 = 3</a:t>
            </a:r>
          </a:p>
          <a:p>
            <a:pPr algn="l">
              <a:lnSpc>
                <a:spcPts val="5315"/>
              </a:lnSpc>
            </a:pPr>
            <a:r>
              <a:rPr lang="en-US" sz="3796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Je prends 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5 parts</a:t>
            </a:r>
            <a:r>
              <a:rPr lang="en-US" sz="3796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. Cela fait 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5x3 = 15</a:t>
            </a:r>
          </a:p>
          <a:p>
            <a:pPr algn="l">
              <a:lnSpc>
                <a:spcPts val="5315"/>
              </a:lnSpc>
            </a:pPr>
          </a:p>
        </p:txBody>
      </p:sp>
      <p:pic>
        <p:nvPicPr>
          <p:cNvPr name="Picture 13" id="13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0004639" y="4248826"/>
            <a:ext cx="4498392" cy="2205094"/>
          </a:xfrm>
          <a:prstGeom prst="rect">
            <a:avLst/>
          </a:prstGeom>
        </p:spPr>
      </p:pic>
      <p:sp>
        <p:nvSpPr>
          <p:cNvPr name="AutoShape 14" id="14"/>
          <p:cNvSpPr/>
          <p:nvPr/>
        </p:nvSpPr>
        <p:spPr>
          <a:xfrm>
            <a:off x="14084762" y="5813284"/>
            <a:ext cx="0" cy="0"/>
          </a:xfrm>
          <a:prstGeom prst="line">
            <a:avLst/>
          </a:prstGeom>
          <a:ln cap="flat" w="104775">
            <a:solidFill>
              <a:srgbClr val="005C9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15" id="15"/>
          <p:cNvSpPr/>
          <p:nvPr/>
        </p:nvSpPr>
        <p:spPr>
          <a:xfrm flipH="false" flipV="false" rot="0">
            <a:off x="9318939" y="5033388"/>
            <a:ext cx="680146" cy="609428"/>
          </a:xfrm>
          <a:custGeom>
            <a:avLst/>
            <a:gdLst/>
            <a:ahLst/>
            <a:cxnLst/>
            <a:rect r="r" b="b" t="t" l="l"/>
            <a:pathLst>
              <a:path h="609428" w="680146">
                <a:moveTo>
                  <a:pt x="0" y="0"/>
                </a:moveTo>
                <a:lnTo>
                  <a:pt x="680147" y="0"/>
                </a:lnTo>
                <a:lnTo>
                  <a:pt x="680147" y="609428"/>
                </a:lnTo>
                <a:lnTo>
                  <a:pt x="0" y="60942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4143937" y="2388487"/>
            <a:ext cx="2486399" cy="2755013"/>
          </a:xfrm>
          <a:custGeom>
            <a:avLst/>
            <a:gdLst/>
            <a:ahLst/>
            <a:cxnLst/>
            <a:rect r="r" b="b" t="t" l="l"/>
            <a:pathLst>
              <a:path h="2755013" w="2486399">
                <a:moveTo>
                  <a:pt x="0" y="0"/>
                </a:moveTo>
                <a:lnTo>
                  <a:pt x="2486399" y="0"/>
                </a:lnTo>
                <a:lnTo>
                  <a:pt x="2486399" y="2755013"/>
                </a:lnTo>
                <a:lnTo>
                  <a:pt x="0" y="275501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17" id="17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624245" y="6280044"/>
            <a:ext cx="859068" cy="1149294"/>
          </a:xfrm>
          <a:prstGeom prst="rect">
            <a:avLst/>
          </a:prstGeom>
        </p:spPr>
      </p:pic>
      <p:sp>
        <p:nvSpPr>
          <p:cNvPr name="TextBox 18" id="18"/>
          <p:cNvSpPr txBox="true"/>
          <p:nvPr/>
        </p:nvSpPr>
        <p:spPr>
          <a:xfrm rot="0">
            <a:off x="836110" y="7487711"/>
            <a:ext cx="16230600" cy="26467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Je divise 70 en 10 parts égales.</a:t>
            </a:r>
          </a:p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70 : 10 = 7</a:t>
            </a:r>
          </a:p>
          <a:p>
            <a:pPr algn="l">
              <a:lnSpc>
                <a:spcPts val="5315"/>
              </a:lnSpc>
            </a:pPr>
            <a:r>
              <a:rPr lang="en-US" sz="3796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Je prends 3 parts. Cela fait 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3 x 10 = 30</a:t>
            </a:r>
          </a:p>
          <a:p>
            <a:pPr algn="l">
              <a:lnSpc>
                <a:spcPts val="5315"/>
              </a:lnSpc>
            </a:pPr>
          </a:p>
        </p:txBody>
      </p:sp>
      <p:pic>
        <p:nvPicPr>
          <p:cNvPr name="Picture 19" id="19"/>
          <p:cNvPicPr>
            <a:picLocks noChangeAspect="true"/>
          </p:cNvPicPr>
          <p:nvPr/>
        </p:nvPicPr>
        <p:blipFill>
          <a:blip r:embed="rId16"/>
          <a:stretch>
            <a:fillRect/>
          </a:stretch>
        </p:blipFill>
        <p:spPr>
          <a:xfrm rot="0">
            <a:off x="9723086" y="7992112"/>
            <a:ext cx="4974692" cy="2284477"/>
          </a:xfrm>
          <a:prstGeom prst="rect">
            <a:avLst/>
          </a:prstGeom>
        </p:spPr>
      </p:pic>
      <p:sp>
        <p:nvSpPr>
          <p:cNvPr name="Freeform 20" id="20"/>
          <p:cNvSpPr/>
          <p:nvPr/>
        </p:nvSpPr>
        <p:spPr>
          <a:xfrm flipH="false" flipV="false" rot="0">
            <a:off x="9318939" y="8953586"/>
            <a:ext cx="680146" cy="609428"/>
          </a:xfrm>
          <a:custGeom>
            <a:avLst/>
            <a:gdLst/>
            <a:ahLst/>
            <a:cxnLst/>
            <a:rect r="r" b="b" t="t" l="l"/>
            <a:pathLst>
              <a:path h="609428" w="680146">
                <a:moveTo>
                  <a:pt x="0" y="0"/>
                </a:moveTo>
                <a:lnTo>
                  <a:pt x="680147" y="0"/>
                </a:lnTo>
                <a:lnTo>
                  <a:pt x="680147" y="609428"/>
                </a:lnTo>
                <a:lnTo>
                  <a:pt x="0" y="60942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14084762" y="6298784"/>
            <a:ext cx="2530254" cy="2530254"/>
          </a:xfrm>
          <a:custGeom>
            <a:avLst/>
            <a:gdLst/>
            <a:ahLst/>
            <a:cxnLst/>
            <a:rect r="r" b="b" t="t" l="l"/>
            <a:pathLst>
              <a:path h="2530254" w="2530254">
                <a:moveTo>
                  <a:pt x="0" y="0"/>
                </a:moveTo>
                <a:lnTo>
                  <a:pt x="2530255" y="0"/>
                </a:lnTo>
                <a:lnTo>
                  <a:pt x="2530255" y="2530255"/>
                </a:lnTo>
                <a:lnTo>
                  <a:pt x="0" y="2530255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2" id="22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DÉTERMINER LA FRACTION D’UNE QUANTITÉ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736302" y="2677532"/>
            <a:ext cx="16230600" cy="646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de 24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543712" y="6493335"/>
            <a:ext cx="16230600" cy="646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de 70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25274" y="195413"/>
            <a:ext cx="1708701" cy="1732523"/>
          </a:xfrm>
          <a:custGeom>
            <a:avLst/>
            <a:gdLst/>
            <a:ahLst/>
            <a:cxnLst/>
            <a:rect r="r" b="b" t="t" l="l"/>
            <a:pathLst>
              <a:path h="1732523" w="1708701">
                <a:moveTo>
                  <a:pt x="0" y="0"/>
                </a:moveTo>
                <a:lnTo>
                  <a:pt x="1708701" y="0"/>
                </a:lnTo>
                <a:lnTo>
                  <a:pt x="1708701" y="1732523"/>
                </a:lnTo>
                <a:lnTo>
                  <a:pt x="0" y="17325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606585" y="1927936"/>
            <a:ext cx="17095347" cy="7831986"/>
            <a:chOff x="0" y="0"/>
            <a:chExt cx="4502478" cy="206274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15B5B0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15969187" y="6880398"/>
            <a:ext cx="1732746" cy="1440345"/>
          </a:xfrm>
          <a:custGeom>
            <a:avLst/>
            <a:gdLst/>
            <a:ahLst/>
            <a:cxnLst/>
            <a:rect r="r" b="b" t="t" l="l"/>
            <a:pathLst>
              <a:path h="1440345" w="1732746">
                <a:moveTo>
                  <a:pt x="0" y="0"/>
                </a:moveTo>
                <a:lnTo>
                  <a:pt x="1732745" y="0"/>
                </a:lnTo>
                <a:lnTo>
                  <a:pt x="1732745" y="1440345"/>
                </a:lnTo>
                <a:lnTo>
                  <a:pt x="0" y="144034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4945484" y="3156266"/>
            <a:ext cx="10572668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</a:p>
        </p:txBody>
      </p:sp>
      <p:pic>
        <p:nvPicPr>
          <p:cNvPr name="Picture 12" id="12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8051592" y="3056421"/>
            <a:ext cx="450134" cy="825245"/>
          </a:xfrm>
          <a:prstGeom prst="rect">
            <a:avLst/>
          </a:prstGeom>
        </p:spPr>
      </p:pic>
      <p:sp>
        <p:nvSpPr>
          <p:cNvPr name="TextBox 13" id="13"/>
          <p:cNvSpPr txBox="true"/>
          <p:nvPr/>
        </p:nvSpPr>
        <p:spPr>
          <a:xfrm rot="0">
            <a:off x="5481473" y="4608141"/>
            <a:ext cx="11777827" cy="1313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Mike mange    de la pizza. Combien cela représente-t-il de parts ? ......</a:t>
            </a:r>
          </a:p>
        </p:txBody>
      </p:sp>
      <p:pic>
        <p:nvPicPr>
          <p:cNvPr name="Picture 14" id="14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400633" y="7864515"/>
            <a:ext cx="3829651" cy="1712922"/>
          </a:xfrm>
          <a:prstGeom prst="rect">
            <a:avLst/>
          </a:prstGeom>
        </p:spPr>
      </p:pic>
      <p:sp>
        <p:nvSpPr>
          <p:cNvPr name="Freeform 15" id="15"/>
          <p:cNvSpPr/>
          <p:nvPr/>
        </p:nvSpPr>
        <p:spPr>
          <a:xfrm flipH="false" flipV="false" rot="0">
            <a:off x="1028700" y="3049161"/>
            <a:ext cx="4142062" cy="4162876"/>
          </a:xfrm>
          <a:custGeom>
            <a:avLst/>
            <a:gdLst/>
            <a:ahLst/>
            <a:cxnLst/>
            <a:rect r="r" b="b" t="t" l="l"/>
            <a:pathLst>
              <a:path h="4162876" w="4142062">
                <a:moveTo>
                  <a:pt x="0" y="0"/>
                </a:moveTo>
                <a:lnTo>
                  <a:pt x="4142062" y="0"/>
                </a:lnTo>
                <a:lnTo>
                  <a:pt x="4142062" y="4162876"/>
                </a:lnTo>
                <a:lnTo>
                  <a:pt x="0" y="4162876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MINI TEST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325274" y="2180120"/>
            <a:ext cx="14889959" cy="6763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Observe et réponds aux questions.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5481473" y="3104381"/>
            <a:ext cx="11777827" cy="1313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Kaïs mange    de la pizza. Combien cela représente-t-il de parts ? ......</a:t>
            </a:r>
          </a:p>
        </p:txBody>
      </p:sp>
      <p:pic>
        <p:nvPicPr>
          <p:cNvPr name="Picture 19" id="19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8051592" y="4615571"/>
            <a:ext cx="450134" cy="825245"/>
          </a:xfrm>
          <a:prstGeom prst="rect">
            <a:avLst/>
          </a:prstGeom>
        </p:spPr>
      </p:pic>
      <p:sp>
        <p:nvSpPr>
          <p:cNvPr name="TextBox 20" id="20"/>
          <p:cNvSpPr txBox="true"/>
          <p:nvPr/>
        </p:nvSpPr>
        <p:spPr>
          <a:xfrm rot="0">
            <a:off x="5481473" y="6185669"/>
            <a:ext cx="11777827" cy="1313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Elora mange    de la pizza. Combien cela représente-t-il de parts ? ......</a:t>
            </a:r>
          </a:p>
        </p:txBody>
      </p:sp>
      <p:pic>
        <p:nvPicPr>
          <p:cNvPr name="Picture 21" id="21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8388890" y="6123924"/>
            <a:ext cx="450134" cy="825245"/>
          </a:xfrm>
          <a:prstGeom prst="rect">
            <a:avLst/>
          </a:prstGeom>
        </p:spPr>
      </p:pic>
      <p:pic>
        <p:nvPicPr>
          <p:cNvPr name="Picture 22" id="22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5259739" y="7864515"/>
            <a:ext cx="3829651" cy="1712922"/>
          </a:xfrm>
          <a:prstGeom prst="rect">
            <a:avLst/>
          </a:prstGeom>
        </p:spPr>
      </p:pic>
      <p:pic>
        <p:nvPicPr>
          <p:cNvPr name="Picture 23" id="23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9455561" y="7864515"/>
            <a:ext cx="3829651" cy="1712922"/>
          </a:xfrm>
          <a:prstGeom prst="rect">
            <a:avLst/>
          </a:prstGeom>
        </p:spPr>
      </p:pic>
      <p:sp>
        <p:nvSpPr>
          <p:cNvPr name="TextBox 24" id="24"/>
          <p:cNvSpPr txBox="true"/>
          <p:nvPr/>
        </p:nvSpPr>
        <p:spPr>
          <a:xfrm rot="0">
            <a:off x="1499236" y="7393012"/>
            <a:ext cx="14889959" cy="6763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Calcule.</a:t>
            </a:r>
          </a:p>
        </p:txBody>
      </p:sp>
      <p:pic>
        <p:nvPicPr>
          <p:cNvPr name="Picture 25" id="25"/>
          <p:cNvPicPr>
            <a:picLocks noChangeAspect="true"/>
          </p:cNvPicPr>
          <p:nvPr/>
        </p:nvPicPr>
        <p:blipFill>
          <a:blip r:embed="rId16"/>
          <a:stretch>
            <a:fillRect/>
          </a:stretch>
        </p:blipFill>
        <p:spPr>
          <a:xfrm rot="0">
            <a:off x="13157374" y="7838463"/>
            <a:ext cx="4142276" cy="176502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664791" y="1426287"/>
            <a:ext cx="13047897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19"/>
              </a:lnSpc>
            </a:pPr>
          </a:p>
        </p:txBody>
      </p:sp>
      <p:grpSp>
        <p:nvGrpSpPr>
          <p:cNvPr name="Group 3" id="3"/>
          <p:cNvGrpSpPr/>
          <p:nvPr/>
        </p:nvGrpSpPr>
        <p:grpSpPr>
          <a:xfrm rot="0">
            <a:off x="606585" y="2014233"/>
            <a:ext cx="16905541" cy="7491201"/>
            <a:chOff x="0" y="0"/>
            <a:chExt cx="4452488" cy="197299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452488" cy="1972991"/>
            </a:xfrm>
            <a:custGeom>
              <a:avLst/>
              <a:gdLst/>
              <a:ahLst/>
              <a:cxnLst/>
              <a:rect r="r" b="b" t="t" l="l"/>
              <a:pathLst>
                <a:path h="1972991" w="4452488">
                  <a:moveTo>
                    <a:pt x="26103" y="0"/>
                  </a:moveTo>
                  <a:lnTo>
                    <a:pt x="4426385" y="0"/>
                  </a:lnTo>
                  <a:cubicBezTo>
                    <a:pt x="4433308" y="0"/>
                    <a:pt x="4439948" y="2750"/>
                    <a:pt x="4444843" y="7645"/>
                  </a:cubicBezTo>
                  <a:cubicBezTo>
                    <a:pt x="4449738" y="12541"/>
                    <a:pt x="4452488" y="19180"/>
                    <a:pt x="4452488" y="26103"/>
                  </a:cubicBezTo>
                  <a:lnTo>
                    <a:pt x="4452488" y="1946888"/>
                  </a:lnTo>
                  <a:cubicBezTo>
                    <a:pt x="4452488" y="1961305"/>
                    <a:pt x="4440801" y="1972991"/>
                    <a:pt x="4426385" y="1972991"/>
                  </a:cubicBezTo>
                  <a:lnTo>
                    <a:pt x="26103" y="1972991"/>
                  </a:lnTo>
                  <a:cubicBezTo>
                    <a:pt x="11687" y="1972991"/>
                    <a:pt x="0" y="1961305"/>
                    <a:pt x="0" y="1946888"/>
                  </a:cubicBezTo>
                  <a:lnTo>
                    <a:pt x="0" y="26103"/>
                  </a:lnTo>
                  <a:cubicBezTo>
                    <a:pt x="0" y="11687"/>
                    <a:pt x="11687" y="0"/>
                    <a:pt x="26103" y="0"/>
                  </a:cubicBezTo>
                  <a:close/>
                </a:path>
              </a:pathLst>
            </a:custGeom>
            <a:solidFill>
              <a:srgbClr val="DC3C4D">
                <a:alpha val="7843"/>
              </a:srgbClr>
            </a:solidFill>
            <a:ln w="66675" cap="rnd">
              <a:solidFill>
                <a:srgbClr val="000000">
                  <a:alpha val="7843"/>
                </a:srgbClr>
              </a:solidFill>
              <a:prstDash val="sysDot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452488" cy="201109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321607" y="187419"/>
            <a:ext cx="1730906" cy="1826814"/>
          </a:xfrm>
          <a:custGeom>
            <a:avLst/>
            <a:gdLst/>
            <a:ahLst/>
            <a:cxnLst/>
            <a:rect r="r" b="b" t="t" l="l"/>
            <a:pathLst>
              <a:path h="1826814" w="1730906">
                <a:moveTo>
                  <a:pt x="0" y="0"/>
                </a:moveTo>
                <a:lnTo>
                  <a:pt x="1730905" y="0"/>
                </a:lnTo>
                <a:lnTo>
                  <a:pt x="1730905" y="1826814"/>
                </a:lnTo>
                <a:lnTo>
                  <a:pt x="0" y="182681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5265510" y="7637934"/>
            <a:ext cx="2246616" cy="1867500"/>
          </a:xfrm>
          <a:custGeom>
            <a:avLst/>
            <a:gdLst/>
            <a:ahLst/>
            <a:cxnLst/>
            <a:rect r="r" b="b" t="t" l="l"/>
            <a:pathLst>
              <a:path h="1867500" w="2246616">
                <a:moveTo>
                  <a:pt x="0" y="0"/>
                </a:moveTo>
                <a:lnTo>
                  <a:pt x="2246616" y="0"/>
                </a:lnTo>
                <a:lnTo>
                  <a:pt x="2246616" y="1867500"/>
                </a:lnTo>
                <a:lnTo>
                  <a:pt x="0" y="18675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L’ESSENTIEL À RETENIR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4945484" y="3156266"/>
            <a:ext cx="10572668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DAGxJwWmdIM</dc:identifier>
  <dcterms:modified xsi:type="dcterms:W3CDTF">2011-08-01T06:04:30Z</dcterms:modified>
  <cp:revision>1</cp:revision>
  <dc:title>Nombres et calculs</dc:title>
</cp:coreProperties>
</file>