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andy Casual" charset="1" panose="00000500000000000000"/>
      <p:regular r:id="rId16"/>
    </p:embeddedFont>
    <p:embeddedFont>
      <p:font typeface="Glacial Indifference Bold" charset="1" panose="00000800000000000000"/>
      <p:regular r:id="rId17"/>
    </p:embeddedFont>
    <p:embeddedFont>
      <p:font typeface="Sondos Bold" charset="1" panose="00000800000000000000"/>
      <p:regular r:id="rId18"/>
    </p:embeddedFont>
    <p:embeddedFont>
      <p:font typeface="Glacial Indifference" charset="1" panose="00000000000000000000"/>
      <p:regular r:id="rId19"/>
    </p:embeddedFont>
    <p:embeddedFont>
      <p:font typeface="Glacial Indifference Italics" charset="1" panose="00000000000000000000"/>
      <p:regular r:id="rId20"/>
    </p:embeddedFont>
    <p:embeddedFont>
      <p:font typeface="Glacial Indifference Bold Italics" charset="1" panose="000008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14" Target="../media/image25.png" Type="http://schemas.openxmlformats.org/officeDocument/2006/relationships/image"/><Relationship Id="rId15" Target="../media/image26.png" Type="http://schemas.openxmlformats.org/officeDocument/2006/relationships/image"/><Relationship Id="rId16" Target="../media/image27.svg" Type="http://schemas.openxmlformats.org/officeDocument/2006/relationships/image"/><Relationship Id="rId17" Target="../media/image28.png" Type="http://schemas.openxmlformats.org/officeDocument/2006/relationships/image"/><Relationship Id="rId18" Target="../media/image29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png" Type="http://schemas.openxmlformats.org/officeDocument/2006/relationships/image"/><Relationship Id="rId12" Target="../media/image43.png" Type="http://schemas.openxmlformats.org/officeDocument/2006/relationships/image"/><Relationship Id="rId13" Target="../media/image44.png" Type="http://schemas.openxmlformats.org/officeDocument/2006/relationships/image"/><Relationship Id="rId14" Target="../media/image45.svg" Type="http://schemas.openxmlformats.org/officeDocument/2006/relationships/image"/><Relationship Id="rId15" Target="../media/image46.png" Type="http://schemas.openxmlformats.org/officeDocument/2006/relationships/image"/><Relationship Id="rId16" Target="../media/image47.png" Type="http://schemas.openxmlformats.org/officeDocument/2006/relationships/image"/><Relationship Id="rId17" Target="../media/image48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50.png" Type="http://schemas.openxmlformats.org/officeDocument/2006/relationships/image"/><Relationship Id="rId13" Target="../media/image51.png" Type="http://schemas.openxmlformats.org/officeDocument/2006/relationships/image"/><Relationship Id="rId14" Target="../media/image52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pn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11" Target="../media/image55.png" Type="http://schemas.openxmlformats.org/officeDocument/2006/relationships/image"/><Relationship Id="rId12" Target="../media/image56.svg" Type="http://schemas.openxmlformats.org/officeDocument/2006/relationships/image"/><Relationship Id="rId13" Target="../media/image57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png" Type="http://schemas.openxmlformats.org/officeDocument/2006/relationships/image"/><Relationship Id="rId9" Target="../media/image5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png" Type="http://schemas.openxmlformats.org/officeDocument/2006/relationships/image"/><Relationship Id="rId11" Target="../media/image60.png" Type="http://schemas.openxmlformats.org/officeDocument/2006/relationships/image"/><Relationship Id="rId12" Target="../media/image61.svg" Type="http://schemas.openxmlformats.org/officeDocument/2006/relationships/image"/><Relationship Id="rId13" Target="../media/image62.png" Type="http://schemas.openxmlformats.org/officeDocument/2006/relationships/image"/><Relationship Id="rId14" Target="../media/image63.svg" Type="http://schemas.openxmlformats.org/officeDocument/2006/relationships/image"/><Relationship Id="rId15" Target="../media/image64.png" Type="http://schemas.openxmlformats.org/officeDocument/2006/relationships/image"/><Relationship Id="rId16" Target="../media/image65.png" Type="http://schemas.openxmlformats.org/officeDocument/2006/relationships/image"/><Relationship Id="rId17" Target="../media/image66.png" Type="http://schemas.openxmlformats.org/officeDocument/2006/relationships/image"/><Relationship Id="rId18" Target="../media/image67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png" Type="http://schemas.openxmlformats.org/officeDocument/2006/relationships/image"/><Relationship Id="rId9" Target="../media/image5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png" Type="http://schemas.openxmlformats.org/officeDocument/2006/relationships/image"/><Relationship Id="rId11" Target="../media/image76.png" Type="http://schemas.openxmlformats.org/officeDocument/2006/relationships/image"/><Relationship Id="rId12" Target="../media/image77.png" Type="http://schemas.openxmlformats.org/officeDocument/2006/relationships/image"/><Relationship Id="rId13" Target="../media/image78.png" Type="http://schemas.openxmlformats.org/officeDocument/2006/relationships/image"/><Relationship Id="rId14" Target="../media/image79.png" Type="http://schemas.openxmlformats.org/officeDocument/2006/relationships/image"/><Relationship Id="rId15" Target="../media/image80.png" Type="http://schemas.openxmlformats.org/officeDocument/2006/relationships/image"/><Relationship Id="rId16" Target="../media/image81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11.png" Type="http://schemas.openxmlformats.org/officeDocument/2006/relationships/image"/><Relationship Id="rId9" Target="../media/image7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2.png" Type="http://schemas.openxmlformats.org/officeDocument/2006/relationships/image"/><Relationship Id="rId3" Target="../media/image83.svg" Type="http://schemas.openxmlformats.org/officeDocument/2006/relationships/image"/><Relationship Id="rId4" Target="../media/image84.png" Type="http://schemas.openxmlformats.org/officeDocument/2006/relationships/image"/><Relationship Id="rId5" Target="../media/image85.svg" Type="http://schemas.openxmlformats.org/officeDocument/2006/relationships/image"/><Relationship Id="rId6" Target="../media/image86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6968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1400571"/>
            <a:ext cx="11739425" cy="4394816"/>
            <a:chOff x="0" y="0"/>
            <a:chExt cx="15652567" cy="58597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Déterminer la fraction d’une quantité</a:t>
              </a:r>
            </a:p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CM1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50671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2646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Déterminer la fraction d’une quantité.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3884357" y="4007138"/>
            <a:ext cx="3755452" cy="19671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61118" y="356922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3" y="0"/>
                </a:lnTo>
                <a:lnTo>
                  <a:pt x="1637013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247624" y="3470811"/>
            <a:ext cx="2198268" cy="2198268"/>
          </a:xfrm>
          <a:custGeom>
            <a:avLst/>
            <a:gdLst/>
            <a:ahLst/>
            <a:cxnLst/>
            <a:rect r="r" b="b" t="t" l="l"/>
            <a:pathLst>
              <a:path h="2198268" w="2198268">
                <a:moveTo>
                  <a:pt x="0" y="0"/>
                </a:moveTo>
                <a:lnTo>
                  <a:pt x="2198268" y="0"/>
                </a:lnTo>
                <a:lnTo>
                  <a:pt x="2198268" y="2198268"/>
                </a:lnTo>
                <a:lnTo>
                  <a:pt x="0" y="21982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699862" y="6714580"/>
            <a:ext cx="2502837" cy="2502837"/>
          </a:xfrm>
          <a:custGeom>
            <a:avLst/>
            <a:gdLst/>
            <a:ahLst/>
            <a:cxnLst/>
            <a:rect r="r" b="b" t="t" l="l"/>
            <a:pathLst>
              <a:path h="2502837" w="2502837">
                <a:moveTo>
                  <a:pt x="0" y="0"/>
                </a:moveTo>
                <a:lnTo>
                  <a:pt x="2502837" y="0"/>
                </a:lnTo>
                <a:lnTo>
                  <a:pt x="2502837" y="2502837"/>
                </a:lnTo>
                <a:lnTo>
                  <a:pt x="0" y="25028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7267784" y="6970776"/>
            <a:ext cx="1085697" cy="1990445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2961922" y="6970776"/>
            <a:ext cx="1085697" cy="1990445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3752664" y="3379858"/>
            <a:ext cx="2222500" cy="2222500"/>
          </a:xfrm>
          <a:custGeom>
            <a:avLst/>
            <a:gdLst/>
            <a:ahLst/>
            <a:cxnLst/>
            <a:rect r="r" b="b" t="t" l="l"/>
            <a:pathLst>
              <a:path h="2222500" w="2222500">
                <a:moveTo>
                  <a:pt x="0" y="0"/>
                </a:moveTo>
                <a:lnTo>
                  <a:pt x="2222500" y="0"/>
                </a:lnTo>
                <a:lnTo>
                  <a:pt x="2222500" y="2222500"/>
                </a:lnTo>
                <a:lnTo>
                  <a:pt x="0" y="22225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465416" y="4364367"/>
            <a:ext cx="5793884" cy="253482"/>
          </a:xfrm>
          <a:custGeom>
            <a:avLst/>
            <a:gdLst/>
            <a:ahLst/>
            <a:cxnLst/>
            <a:rect r="r" b="b" t="t" l="l"/>
            <a:pathLst>
              <a:path h="253482" w="5793884">
                <a:moveTo>
                  <a:pt x="0" y="0"/>
                </a:moveTo>
                <a:lnTo>
                  <a:pt x="5793884" y="0"/>
                </a:lnTo>
                <a:lnTo>
                  <a:pt x="5793884" y="253482"/>
                </a:lnTo>
                <a:lnTo>
                  <a:pt x="0" y="25348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la fraction représentée.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36075" y="635554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731991" y="4630258"/>
            <a:ext cx="1573039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147095" y="4618142"/>
            <a:ext cx="1469305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631424" y="4618142"/>
            <a:ext cx="1306294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</p:txBody>
      </p:sp>
      <p:sp>
        <p:nvSpPr>
          <p:cNvPr name="AutoShape 24" id="24"/>
          <p:cNvSpPr/>
          <p:nvPr/>
        </p:nvSpPr>
        <p:spPr>
          <a:xfrm>
            <a:off x="11484466" y="4426279"/>
            <a:ext cx="3346777" cy="0"/>
          </a:xfrm>
          <a:prstGeom prst="line">
            <a:avLst/>
          </a:prstGeom>
          <a:ln cap="flat" w="123825">
            <a:solidFill>
              <a:srgbClr val="F33969">
                <a:alpha val="6078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9839420" y="6714580"/>
            <a:ext cx="2502837" cy="2502837"/>
          </a:xfrm>
          <a:custGeom>
            <a:avLst/>
            <a:gdLst/>
            <a:ahLst/>
            <a:cxnLst/>
            <a:rect r="r" b="b" t="t" l="l"/>
            <a:pathLst>
              <a:path h="2502837" w="2502837">
                <a:moveTo>
                  <a:pt x="0" y="0"/>
                </a:moveTo>
                <a:lnTo>
                  <a:pt x="2502837" y="0"/>
                </a:lnTo>
                <a:lnTo>
                  <a:pt x="2502837" y="2502837"/>
                </a:lnTo>
                <a:lnTo>
                  <a:pt x="0" y="25028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84041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Savoir partager en parts égales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251264" y="3137569"/>
            <a:ext cx="2501400" cy="2902468"/>
          </a:xfrm>
          <a:custGeom>
            <a:avLst/>
            <a:gdLst/>
            <a:ahLst/>
            <a:cxnLst/>
            <a:rect r="r" b="b" t="t" l="l"/>
            <a:pathLst>
              <a:path h="2902468" w="2501400">
                <a:moveTo>
                  <a:pt x="0" y="0"/>
                </a:moveTo>
                <a:lnTo>
                  <a:pt x="2501400" y="0"/>
                </a:lnTo>
                <a:lnTo>
                  <a:pt x="2501400" y="2902468"/>
                </a:lnTo>
                <a:lnTo>
                  <a:pt x="0" y="29024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95158" y="3817174"/>
            <a:ext cx="1883090" cy="2121316"/>
          </a:xfrm>
          <a:custGeom>
            <a:avLst/>
            <a:gdLst/>
            <a:ahLst/>
            <a:cxnLst/>
            <a:rect r="r" b="b" t="t" l="l"/>
            <a:pathLst>
              <a:path h="2121316" w="1883090">
                <a:moveTo>
                  <a:pt x="0" y="0"/>
                </a:moveTo>
                <a:lnTo>
                  <a:pt x="1883090" y="0"/>
                </a:lnTo>
                <a:lnTo>
                  <a:pt x="1883090" y="2121316"/>
                </a:lnTo>
                <a:lnTo>
                  <a:pt x="0" y="2121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031964" y="3061369"/>
            <a:ext cx="13141588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 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billes, je veux les partager en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4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parts égales. 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que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: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4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=2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Chaque part comprendra donc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2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5400000">
            <a:off x="4480454" y="4829387"/>
            <a:ext cx="652349" cy="1549329"/>
          </a:xfrm>
          <a:custGeom>
            <a:avLst/>
            <a:gdLst/>
            <a:ahLst/>
            <a:cxnLst/>
            <a:rect r="r" b="b" t="t" l="l"/>
            <a:pathLst>
              <a:path h="1549329" w="652349">
                <a:moveTo>
                  <a:pt x="0" y="0"/>
                </a:moveTo>
                <a:lnTo>
                  <a:pt x="652349" y="0"/>
                </a:lnTo>
                <a:lnTo>
                  <a:pt x="652349" y="1549329"/>
                </a:lnTo>
                <a:lnTo>
                  <a:pt x="0" y="1549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5400000">
            <a:off x="6137779" y="4829387"/>
            <a:ext cx="652349" cy="1549329"/>
          </a:xfrm>
          <a:custGeom>
            <a:avLst/>
            <a:gdLst/>
            <a:ahLst/>
            <a:cxnLst/>
            <a:rect r="r" b="b" t="t" l="l"/>
            <a:pathLst>
              <a:path h="1549329" w="652349">
                <a:moveTo>
                  <a:pt x="0" y="0"/>
                </a:moveTo>
                <a:lnTo>
                  <a:pt x="652349" y="0"/>
                </a:lnTo>
                <a:lnTo>
                  <a:pt x="652349" y="1549329"/>
                </a:lnTo>
                <a:lnTo>
                  <a:pt x="0" y="1549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5400000">
            <a:off x="7795103" y="4829387"/>
            <a:ext cx="652349" cy="1549329"/>
          </a:xfrm>
          <a:custGeom>
            <a:avLst/>
            <a:gdLst/>
            <a:ahLst/>
            <a:cxnLst/>
            <a:rect r="r" b="b" t="t" l="l"/>
            <a:pathLst>
              <a:path h="1549329" w="652349">
                <a:moveTo>
                  <a:pt x="0" y="0"/>
                </a:moveTo>
                <a:lnTo>
                  <a:pt x="652349" y="0"/>
                </a:lnTo>
                <a:lnTo>
                  <a:pt x="652349" y="1549329"/>
                </a:lnTo>
                <a:lnTo>
                  <a:pt x="0" y="1549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9" id="19"/>
          <p:cNvSpPr/>
          <p:nvPr/>
        </p:nvSpPr>
        <p:spPr>
          <a:xfrm flipH="false" flipV="false" rot="5400000">
            <a:off x="9455074" y="4829387"/>
            <a:ext cx="652349" cy="1549329"/>
          </a:xfrm>
          <a:custGeom>
            <a:avLst/>
            <a:gdLst/>
            <a:ahLst/>
            <a:cxnLst/>
            <a:rect r="r" b="b" t="t" l="l"/>
            <a:pathLst>
              <a:path h="1549329" w="652349">
                <a:moveTo>
                  <a:pt x="0" y="0"/>
                </a:moveTo>
                <a:lnTo>
                  <a:pt x="652349" y="0"/>
                </a:lnTo>
                <a:lnTo>
                  <a:pt x="652349" y="1549329"/>
                </a:lnTo>
                <a:lnTo>
                  <a:pt x="0" y="1549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20" id="20"/>
          <p:cNvSpPr txBox="true"/>
          <p:nvPr/>
        </p:nvSpPr>
        <p:spPr>
          <a:xfrm rot="0">
            <a:off x="1028700" y="6249587"/>
            <a:ext cx="16144852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18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billes, je veux les partager en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6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parts égales. Je sais que 18 : 6 = .....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Chaque part comprendra donc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....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7992662"/>
            <a:ext cx="16587484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25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billes, je veux les partager en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5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parts égales. Je sais que 25 : 5= .....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Chaque part comprendra donc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....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billes.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38959" y="2383950"/>
            <a:ext cx="16230600" cy="7314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utilise couramment les fractions dans la vie courante pour déterminer des quantités :</a:t>
            </a: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de la tablette de chocolat</a:t>
            </a: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de litre de lait</a:t>
            </a: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de kilogramme de farine</a:t>
            </a: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d’heure</a:t>
            </a: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648512" y="4219352"/>
            <a:ext cx="626888" cy="114929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48512" y="5504408"/>
            <a:ext cx="626888" cy="114929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648512" y="6786002"/>
            <a:ext cx="626888" cy="114929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648512" y="8204780"/>
            <a:ext cx="626888" cy="1149294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2946709">
            <a:off x="9751022" y="3464092"/>
            <a:ext cx="1297540" cy="2171615"/>
          </a:xfrm>
          <a:custGeom>
            <a:avLst/>
            <a:gdLst/>
            <a:ahLst/>
            <a:cxnLst/>
            <a:rect r="r" b="b" t="t" l="l"/>
            <a:pathLst>
              <a:path h="2171615" w="1297540">
                <a:moveTo>
                  <a:pt x="0" y="0"/>
                </a:moveTo>
                <a:lnTo>
                  <a:pt x="1297540" y="0"/>
                </a:lnTo>
                <a:lnTo>
                  <a:pt x="1297540" y="2171615"/>
                </a:lnTo>
                <a:lnTo>
                  <a:pt x="0" y="217161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364079" y="5224654"/>
            <a:ext cx="1302199" cy="1708800"/>
          </a:xfrm>
          <a:custGeom>
            <a:avLst/>
            <a:gdLst/>
            <a:ahLst/>
            <a:cxnLst/>
            <a:rect r="r" b="b" t="t" l="l"/>
            <a:pathLst>
              <a:path h="1708800" w="1302199">
                <a:moveTo>
                  <a:pt x="0" y="0"/>
                </a:moveTo>
                <a:lnTo>
                  <a:pt x="1302199" y="0"/>
                </a:lnTo>
                <a:lnTo>
                  <a:pt x="1302199" y="1708800"/>
                </a:lnTo>
                <a:lnTo>
                  <a:pt x="0" y="1708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2106" r="0" b="-2106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154259" y="6079054"/>
            <a:ext cx="1514095" cy="2088407"/>
          </a:xfrm>
          <a:custGeom>
            <a:avLst/>
            <a:gdLst/>
            <a:ahLst/>
            <a:cxnLst/>
            <a:rect r="r" b="b" t="t" l="l"/>
            <a:pathLst>
              <a:path h="2088407" w="1514095">
                <a:moveTo>
                  <a:pt x="0" y="0"/>
                </a:moveTo>
                <a:lnTo>
                  <a:pt x="1514094" y="0"/>
                </a:lnTo>
                <a:lnTo>
                  <a:pt x="1514094" y="2088407"/>
                </a:lnTo>
                <a:lnTo>
                  <a:pt x="0" y="208840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511746" y="7839522"/>
            <a:ext cx="1867498" cy="1893535"/>
          </a:xfrm>
          <a:custGeom>
            <a:avLst/>
            <a:gdLst/>
            <a:ahLst/>
            <a:cxnLst/>
            <a:rect r="r" b="b" t="t" l="l"/>
            <a:pathLst>
              <a:path h="1893535" w="1867498">
                <a:moveTo>
                  <a:pt x="0" y="0"/>
                </a:moveTo>
                <a:lnTo>
                  <a:pt x="1867499" y="0"/>
                </a:lnTo>
                <a:lnTo>
                  <a:pt x="1867499" y="1893534"/>
                </a:lnTo>
                <a:lnTo>
                  <a:pt x="0" y="189353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DÉTERMINER LA FRACTION D’UNE QUANTITÉ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6133380" y="5742412"/>
            <a:ext cx="626888" cy="1149294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5400000">
            <a:off x="2751391" y="4675468"/>
            <a:ext cx="2002545" cy="3351540"/>
          </a:xfrm>
          <a:custGeom>
            <a:avLst/>
            <a:gdLst/>
            <a:ahLst/>
            <a:cxnLst/>
            <a:rect r="r" b="b" t="t" l="l"/>
            <a:pathLst>
              <a:path h="3351540" w="2002545">
                <a:moveTo>
                  <a:pt x="0" y="0"/>
                </a:moveTo>
                <a:lnTo>
                  <a:pt x="2002545" y="0"/>
                </a:lnTo>
                <a:lnTo>
                  <a:pt x="2002545" y="3351539"/>
                </a:lnTo>
                <a:lnTo>
                  <a:pt x="0" y="3351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229154" y="7278291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divise la tablette en 4 parts égales.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prends 1 part. Cela fait 3 carreaux.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5400000">
            <a:off x="1491867" y="8289962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1"/>
                </a:lnTo>
                <a:lnTo>
                  <a:pt x="0" y="8324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2424424" y="8289962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1"/>
                </a:lnTo>
                <a:lnTo>
                  <a:pt x="0" y="8324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5400000">
            <a:off x="3361690" y="8289962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1"/>
                </a:lnTo>
                <a:lnTo>
                  <a:pt x="0" y="8324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5400000">
            <a:off x="4298957" y="8289962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1"/>
                </a:lnTo>
                <a:lnTo>
                  <a:pt x="0" y="8324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8690922" y="8371121"/>
            <a:ext cx="3282358" cy="1719331"/>
          </a:xfrm>
          <a:prstGeom prst="rect">
            <a:avLst/>
          </a:prstGeom>
        </p:spPr>
      </p:pic>
      <p:sp>
        <p:nvSpPr>
          <p:cNvPr name="Freeform 19" id="19"/>
          <p:cNvSpPr/>
          <p:nvPr/>
        </p:nvSpPr>
        <p:spPr>
          <a:xfrm flipH="false" flipV="false" rot="-5400000">
            <a:off x="4189515" y="8112480"/>
            <a:ext cx="2221428" cy="1187454"/>
          </a:xfrm>
          <a:custGeom>
            <a:avLst/>
            <a:gdLst/>
            <a:ahLst/>
            <a:cxnLst/>
            <a:rect r="r" b="b" t="t" l="l"/>
            <a:pathLst>
              <a:path h="1187454" w="2221428">
                <a:moveTo>
                  <a:pt x="0" y="0"/>
                </a:moveTo>
                <a:lnTo>
                  <a:pt x="2221428" y="0"/>
                </a:lnTo>
                <a:lnTo>
                  <a:pt x="2221428" y="1187455"/>
                </a:lnTo>
                <a:lnTo>
                  <a:pt x="0" y="11874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28700" y="2349295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déterminer la fraction d’une quantité, on </a:t>
            </a:r>
            <a:r>
              <a:rPr lang="en-US" sz="3796" spc="75" b="true">
                <a:solidFill>
                  <a:srgbClr val="ED1C2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partage cette unité en parts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Le </a:t>
            </a:r>
            <a:r>
              <a:rPr lang="en-US" sz="3796" spc="75" b="true">
                <a:solidFill>
                  <a:srgbClr val="ED1C2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de parts est le nombre inscrit au dénominateur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(nombre du bas de la fraction) puis on </a:t>
            </a:r>
            <a:r>
              <a:rPr lang="en-US" sz="3796" spc="75" b="true">
                <a:solidFill>
                  <a:srgbClr val="ED1C2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prend le nombre de parts indiqué par le numérateur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(nombre du haut de la fraction).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DÉTERMINER LA FRACTION D’UNE QUANTITÉ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51871" y="5944537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 la tablette de 12 carreaux = 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932926" y="3081368"/>
            <a:ext cx="626888" cy="1149294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028700" y="5737084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divise la pizza en 3 parts égales.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prends 1 portion. Cela fait 2 parts.</a:t>
            </a: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3295397" y="7176388"/>
            <a:ext cx="3651636" cy="2063968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11697030" y="2361919"/>
            <a:ext cx="3090611" cy="3090611"/>
          </a:xfrm>
          <a:custGeom>
            <a:avLst/>
            <a:gdLst/>
            <a:ahLst/>
            <a:cxnLst/>
            <a:rect r="r" b="b" t="t" l="l"/>
            <a:pathLst>
              <a:path h="3090611" w="3090611">
                <a:moveTo>
                  <a:pt x="0" y="0"/>
                </a:moveTo>
                <a:lnTo>
                  <a:pt x="3090611" y="0"/>
                </a:lnTo>
                <a:lnTo>
                  <a:pt x="3090611" y="3090611"/>
                </a:lnTo>
                <a:lnTo>
                  <a:pt x="0" y="30906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697030" y="5813284"/>
            <a:ext cx="3090611" cy="3090611"/>
          </a:xfrm>
          <a:custGeom>
            <a:avLst/>
            <a:gdLst/>
            <a:ahLst/>
            <a:cxnLst/>
            <a:rect r="r" b="b" t="t" l="l"/>
            <a:pathLst>
              <a:path h="3090611" w="3090611">
                <a:moveTo>
                  <a:pt x="0" y="0"/>
                </a:moveTo>
                <a:lnTo>
                  <a:pt x="3090611" y="0"/>
                </a:lnTo>
                <a:lnTo>
                  <a:pt x="3090611" y="3090612"/>
                </a:lnTo>
                <a:lnTo>
                  <a:pt x="0" y="30906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6" id="16"/>
          <p:cNvSpPr/>
          <p:nvPr/>
        </p:nvSpPr>
        <p:spPr>
          <a:xfrm>
            <a:off x="14084762" y="5813284"/>
            <a:ext cx="0" cy="0"/>
          </a:xfrm>
          <a:prstGeom prst="line">
            <a:avLst/>
          </a:prstGeom>
          <a:ln cap="flat" w="104775">
            <a:solidFill>
              <a:srgbClr val="005C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299649" y="7358590"/>
            <a:ext cx="1942686" cy="0"/>
          </a:xfrm>
          <a:prstGeom prst="line">
            <a:avLst/>
          </a:prstGeom>
          <a:ln cap="flat" w="104775">
            <a:solidFill>
              <a:srgbClr val="005C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flipH="true" flipV="true">
            <a:off x="13288890" y="7382614"/>
            <a:ext cx="890891" cy="1726367"/>
          </a:xfrm>
          <a:prstGeom prst="line">
            <a:avLst/>
          </a:prstGeom>
          <a:ln cap="flat" w="104775">
            <a:solidFill>
              <a:srgbClr val="005C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flipV="true">
            <a:off x="13287275" y="5624507"/>
            <a:ext cx="892505" cy="1731184"/>
          </a:xfrm>
          <a:prstGeom prst="line">
            <a:avLst/>
          </a:prstGeom>
          <a:ln cap="flat" w="104775">
            <a:solidFill>
              <a:srgbClr val="005C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0" id="20"/>
          <p:cNvSpPr/>
          <p:nvPr/>
        </p:nvSpPr>
        <p:spPr>
          <a:xfrm flipH="false" flipV="false" rot="3941565">
            <a:off x="9851855" y="6167118"/>
            <a:ext cx="1581276" cy="1401405"/>
          </a:xfrm>
          <a:custGeom>
            <a:avLst/>
            <a:gdLst/>
            <a:ahLst/>
            <a:cxnLst/>
            <a:rect r="r" b="b" t="t" l="l"/>
            <a:pathLst>
              <a:path h="1401405" w="1581276">
                <a:moveTo>
                  <a:pt x="0" y="0"/>
                </a:moveTo>
                <a:lnTo>
                  <a:pt x="1581276" y="0"/>
                </a:lnTo>
                <a:lnTo>
                  <a:pt x="1581276" y="1401406"/>
                </a:lnTo>
                <a:lnTo>
                  <a:pt x="0" y="14014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DÉTERMINER LA FRACTION D’UNE QUANTITÉ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36302" y="3294660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d’une pizza contenant 6 parts = 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932926" y="2464240"/>
            <a:ext cx="626888" cy="1149294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028700" y="3671908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divise 24 en 8 parts égales.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24 : 8 = 3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prends 1 part. Cela fait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</a:t>
            </a: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8194978" y="4284108"/>
            <a:ext cx="4075014" cy="2134531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>
            <a:off x="14084762" y="5813284"/>
            <a:ext cx="0" cy="0"/>
          </a:xfrm>
          <a:prstGeom prst="line">
            <a:avLst/>
          </a:prstGeom>
          <a:ln cap="flat" w="104775">
            <a:solidFill>
              <a:srgbClr val="005C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7440936" y="5093655"/>
            <a:ext cx="680146" cy="609428"/>
          </a:xfrm>
          <a:custGeom>
            <a:avLst/>
            <a:gdLst/>
            <a:ahLst/>
            <a:cxnLst/>
            <a:rect r="r" b="b" t="t" l="l"/>
            <a:pathLst>
              <a:path h="609428" w="680146">
                <a:moveTo>
                  <a:pt x="0" y="0"/>
                </a:moveTo>
                <a:lnTo>
                  <a:pt x="680146" y="0"/>
                </a:lnTo>
                <a:lnTo>
                  <a:pt x="680146" y="609427"/>
                </a:lnTo>
                <a:lnTo>
                  <a:pt x="0" y="609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626385" y="2753732"/>
            <a:ext cx="2486399" cy="2755013"/>
          </a:xfrm>
          <a:custGeom>
            <a:avLst/>
            <a:gdLst/>
            <a:ahLst/>
            <a:cxnLst/>
            <a:rect r="r" b="b" t="t" l="l"/>
            <a:pathLst>
              <a:path h="2755013" w="2486399">
                <a:moveTo>
                  <a:pt x="0" y="0"/>
                </a:moveTo>
                <a:lnTo>
                  <a:pt x="2486399" y="0"/>
                </a:lnTo>
                <a:lnTo>
                  <a:pt x="2486399" y="2755013"/>
                </a:lnTo>
                <a:lnTo>
                  <a:pt x="0" y="275501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624245" y="6280044"/>
            <a:ext cx="859068" cy="1149294"/>
          </a:xfrm>
          <a:prstGeom prst="rect">
            <a:avLst/>
          </a:prstGeom>
        </p:spPr>
      </p:pic>
      <p:sp>
        <p:nvSpPr>
          <p:cNvPr name="TextBox 18" id="18"/>
          <p:cNvSpPr txBox="true"/>
          <p:nvPr/>
        </p:nvSpPr>
        <p:spPr>
          <a:xfrm rot="0">
            <a:off x="836110" y="7487711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divise 70 en 10 parts égales.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70 : 10 = 7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prends 1 part. Cela fait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7</a:t>
            </a: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7812261" y="8060379"/>
            <a:ext cx="4498392" cy="2205094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false" flipV="false" rot="0">
            <a:off x="7269908" y="8905207"/>
            <a:ext cx="680146" cy="609428"/>
          </a:xfrm>
          <a:custGeom>
            <a:avLst/>
            <a:gdLst/>
            <a:ahLst/>
            <a:cxnLst/>
            <a:rect r="r" b="b" t="t" l="l"/>
            <a:pathLst>
              <a:path h="609428" w="680146">
                <a:moveTo>
                  <a:pt x="0" y="0"/>
                </a:moveTo>
                <a:lnTo>
                  <a:pt x="680146" y="0"/>
                </a:lnTo>
                <a:lnTo>
                  <a:pt x="680146" y="609428"/>
                </a:lnTo>
                <a:lnTo>
                  <a:pt x="0" y="6094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3281576" y="6984380"/>
            <a:ext cx="2530254" cy="2530254"/>
          </a:xfrm>
          <a:custGeom>
            <a:avLst/>
            <a:gdLst/>
            <a:ahLst/>
            <a:cxnLst/>
            <a:rect r="r" b="b" t="t" l="l"/>
            <a:pathLst>
              <a:path h="2530254" w="2530254">
                <a:moveTo>
                  <a:pt x="0" y="0"/>
                </a:moveTo>
                <a:lnTo>
                  <a:pt x="2530254" y="0"/>
                </a:lnTo>
                <a:lnTo>
                  <a:pt x="2530254" y="2530255"/>
                </a:lnTo>
                <a:lnTo>
                  <a:pt x="0" y="253025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DÉTERMINER LA FRACTION D’UNE QUANTITÉ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36302" y="2677532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 24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543712" y="649333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 70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6397650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8051592" y="3056421"/>
            <a:ext cx="450134" cy="825245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5481473" y="4608141"/>
            <a:ext cx="11777827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José mange    de la pizza. Combien cela représente-t-il de parts ? ......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400633" y="7864515"/>
            <a:ext cx="3829651" cy="1712922"/>
          </a:xfrm>
          <a:prstGeom prst="rect">
            <a:avLst/>
          </a:prstGeom>
        </p:spPr>
      </p:pic>
      <p:sp>
        <p:nvSpPr>
          <p:cNvPr name="Freeform 15" id="15"/>
          <p:cNvSpPr/>
          <p:nvPr/>
        </p:nvSpPr>
        <p:spPr>
          <a:xfrm flipH="false" flipV="false" rot="0">
            <a:off x="1028700" y="3049161"/>
            <a:ext cx="4142062" cy="4162876"/>
          </a:xfrm>
          <a:custGeom>
            <a:avLst/>
            <a:gdLst/>
            <a:ahLst/>
            <a:cxnLst/>
            <a:rect r="r" b="b" t="t" l="l"/>
            <a:pathLst>
              <a:path h="4162876" w="4142062">
                <a:moveTo>
                  <a:pt x="0" y="0"/>
                </a:moveTo>
                <a:lnTo>
                  <a:pt x="4142062" y="0"/>
                </a:lnTo>
                <a:lnTo>
                  <a:pt x="4142062" y="4162876"/>
                </a:lnTo>
                <a:lnTo>
                  <a:pt x="0" y="41628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25274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Observe et réponds aux questions.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481473" y="3075669"/>
            <a:ext cx="11777827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Maé mange    de la pizza. Combien cela représente-t-il de parts ? ......</a:t>
            </a:r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8051592" y="4615571"/>
            <a:ext cx="450134" cy="825245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0">
            <a:off x="5481473" y="6185669"/>
            <a:ext cx="11777827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Chloé mange    de la pizza. Combien cela représente-t-il de parts ? ......</a:t>
            </a:r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8388890" y="6123924"/>
            <a:ext cx="450134" cy="825245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5259739" y="7864515"/>
            <a:ext cx="3829651" cy="1712922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9455561" y="7864515"/>
            <a:ext cx="3829651" cy="1712922"/>
          </a:xfrm>
          <a:prstGeom prst="rect">
            <a:avLst/>
          </a:prstGeom>
        </p:spPr>
      </p:pic>
      <p:sp>
        <p:nvSpPr>
          <p:cNvPr name="TextBox 24" id="24"/>
          <p:cNvSpPr txBox="true"/>
          <p:nvPr/>
        </p:nvSpPr>
        <p:spPr>
          <a:xfrm rot="0">
            <a:off x="1499236" y="7393012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Calcule.</a:t>
            </a:r>
          </a:p>
        </p:txBody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3157374" y="7838463"/>
            <a:ext cx="4142276" cy="176502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