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rasika" charset="1" panose="00000000000000000000"/>
      <p:regular r:id="rId16"/>
    </p:embeddedFont>
    <p:embeddedFont>
      <p:font typeface="Bubblebody Neue" charset="1" panose="00000500000000000000"/>
      <p:regular r:id="rId17"/>
    </p:embeddedFont>
    <p:embeddedFont>
      <p:font typeface="Open Sans" charset="1" panose="020B0606030504020204"/>
      <p:regular r:id="rId18"/>
    </p:embeddedFont>
    <p:embeddedFont>
      <p:font typeface="Calibri (MS)" charset="1" panose="020F050202020403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https://ladigitale.dev/digiview/#/v/69a86165ea7ca" TargetMode="External" Type="http://schemas.openxmlformats.org/officeDocument/2006/relationships/hyperlink"/><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2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7.png" Type="http://schemas.openxmlformats.org/officeDocument/2006/relationships/image"/><Relationship Id="rId5" Target="https://www.franceinfo.fr/culture/l-heritage-de-napoleon-a-profondement-marque-la-france_958021.html"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2677" y="2255849"/>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 la révolution et de l’empire</a:t>
            </a:r>
          </a:p>
        </p:txBody>
      </p:sp>
      <p:sp>
        <p:nvSpPr>
          <p:cNvPr name="TextBox 12" id="12"/>
          <p:cNvSpPr txBox="true"/>
          <p:nvPr/>
        </p:nvSpPr>
        <p:spPr>
          <a:xfrm rot="0">
            <a:off x="5062429" y="4697678"/>
            <a:ext cx="8053432" cy="3462083"/>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Quelles traces de Napoléon reste-t-il aujourd’hui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91583"/>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567734" y="2948337"/>
            <a:ext cx="3677993" cy="3677993"/>
          </a:xfrm>
          <a:custGeom>
            <a:avLst/>
            <a:gdLst/>
            <a:ahLst/>
            <a:cxnLst/>
            <a:rect r="r" b="b" t="t" l="l"/>
            <a:pathLst>
              <a:path h="3677993" w="3677993">
                <a:moveTo>
                  <a:pt x="0" y="0"/>
                </a:moveTo>
                <a:lnTo>
                  <a:pt x="3677993" y="0"/>
                </a:lnTo>
                <a:lnTo>
                  <a:pt x="3677993" y="3677993"/>
                </a:lnTo>
                <a:lnTo>
                  <a:pt x="0" y="3677993"/>
                </a:lnTo>
                <a:lnTo>
                  <a:pt x="0" y="0"/>
                </a:lnTo>
                <a:close/>
              </a:path>
            </a:pathLst>
          </a:custGeom>
          <a:blipFill>
            <a:blip r:embed="rId8"/>
            <a:stretch>
              <a:fillRect l="0" t="0" r="0" b="0"/>
            </a:stretch>
          </a:blipFill>
        </p:spPr>
      </p:sp>
      <p:sp>
        <p:nvSpPr>
          <p:cNvPr name="Freeform 16" id="16"/>
          <p:cNvSpPr/>
          <p:nvPr/>
        </p:nvSpPr>
        <p:spPr>
          <a:xfrm flipH="false" flipV="false" rot="0">
            <a:off x="5441512" y="2948337"/>
            <a:ext cx="5510101" cy="3677993"/>
          </a:xfrm>
          <a:custGeom>
            <a:avLst/>
            <a:gdLst/>
            <a:ahLst/>
            <a:cxnLst/>
            <a:rect r="r" b="b" t="t" l="l"/>
            <a:pathLst>
              <a:path h="3677993" w="5510101">
                <a:moveTo>
                  <a:pt x="0" y="0"/>
                </a:moveTo>
                <a:lnTo>
                  <a:pt x="5510101" y="0"/>
                </a:lnTo>
                <a:lnTo>
                  <a:pt x="5510101" y="3677993"/>
                </a:lnTo>
                <a:lnTo>
                  <a:pt x="0" y="3677993"/>
                </a:lnTo>
                <a:lnTo>
                  <a:pt x="0" y="0"/>
                </a:lnTo>
                <a:close/>
              </a:path>
            </a:pathLst>
          </a:custGeom>
          <a:blipFill>
            <a:blip r:embed="rId9"/>
            <a:stretch>
              <a:fillRect l="0" t="0" r="0" b="0"/>
            </a:stretch>
          </a:blipFill>
        </p:spPr>
      </p:sp>
      <p:sp>
        <p:nvSpPr>
          <p:cNvPr name="TextBox 17" id="17"/>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8" id="18"/>
          <p:cNvSpPr txBox="true"/>
          <p:nvPr/>
        </p:nvSpPr>
        <p:spPr>
          <a:xfrm rot="0">
            <a:off x="1264084" y="7642417"/>
            <a:ext cx="15376452" cy="1905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sont ces monuments dont la construction a été demandée par Napoléon ?</a:t>
            </a:r>
          </a:p>
          <a:p>
            <a:pPr algn="l">
              <a:lnSpc>
                <a:spcPts val="4949"/>
              </a:lnSpc>
            </a:pPr>
            <a:r>
              <a:rPr lang="en-US" sz="4499">
                <a:solidFill>
                  <a:srgbClr val="404040"/>
                </a:solidFill>
                <a:latin typeface="Bubblebody Neue"/>
                <a:ea typeface="Bubblebody Neue"/>
                <a:cs typeface="Bubblebody Neue"/>
                <a:sym typeface="Bubblebody Neue"/>
              </a:rPr>
              <a:t>Où se trouvent-ils ? Pourquoi ?</a:t>
            </a:r>
          </a:p>
        </p:txBody>
      </p:sp>
      <p:sp>
        <p:nvSpPr>
          <p:cNvPr name="TextBox 19" id="19"/>
          <p:cNvSpPr txBox="true"/>
          <p:nvPr/>
        </p:nvSpPr>
        <p:spPr>
          <a:xfrm rot="0">
            <a:off x="1567734" y="6816830"/>
            <a:ext cx="7763074" cy="457832"/>
          </a:xfrm>
          <a:prstGeom prst="rect">
            <a:avLst/>
          </a:prstGeom>
        </p:spPr>
        <p:txBody>
          <a:bodyPr anchor="t" rtlCol="false" tIns="0" lIns="0" bIns="0" rIns="0">
            <a:spAutoFit/>
          </a:bodyPr>
          <a:lstStyle/>
          <a:p>
            <a:pPr algn="ctr">
              <a:lnSpc>
                <a:spcPts val="3640"/>
              </a:lnSpc>
              <a:spcBef>
                <a:spcPct val="0"/>
              </a:spcBef>
            </a:pPr>
            <a:r>
              <a:rPr lang="en-US" sz="2600" u="sng">
                <a:solidFill>
                  <a:srgbClr val="000000"/>
                </a:solidFill>
                <a:latin typeface="Bubblebody Neue"/>
                <a:ea typeface="Bubblebody Neue"/>
                <a:cs typeface="Bubblebody Neue"/>
                <a:sym typeface="Bubblebody Neue"/>
                <a:hlinkClick r:id="rId10" tooltip="https://ladigitale.dev/digiview/#/v/69a86165ea7ca"/>
              </a:rPr>
              <a:t>https://ladigitale.dev/digiview/#/v/69a86165ea7ca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0" y="-569378"/>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459322"/>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2668721"/>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240212"/>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36456"/>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561226" y="678406"/>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
        <p:nvSpPr>
          <p:cNvPr name="TextBox 16" id="16"/>
          <p:cNvSpPr txBox="true"/>
          <p:nvPr/>
        </p:nvSpPr>
        <p:spPr>
          <a:xfrm rot="0">
            <a:off x="1261918" y="2931575"/>
            <a:ext cx="15461220" cy="3975414"/>
          </a:xfrm>
          <a:prstGeom prst="rect">
            <a:avLst/>
          </a:prstGeom>
        </p:spPr>
        <p:txBody>
          <a:bodyPr anchor="t" rtlCol="false" tIns="0" lIns="0" bIns="0" rIns="0">
            <a:spAutoFit/>
          </a:bodyPr>
          <a:lstStyle/>
          <a:p>
            <a:pPr algn="l">
              <a:lnSpc>
                <a:spcPts val="4427"/>
              </a:lnSpc>
            </a:pPr>
            <a:r>
              <a:rPr lang="en-US" sz="4024">
                <a:solidFill>
                  <a:srgbClr val="404040"/>
                </a:solidFill>
                <a:latin typeface="Bubblebody Neue"/>
                <a:ea typeface="Bubblebody Neue"/>
                <a:cs typeface="Bubblebody Neue"/>
                <a:sym typeface="Bubblebody Neue"/>
              </a:rPr>
              <a:t>Les réformes administratives de Napoléon </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1799 : création du conseil d’état et du Sénat </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1800 : création de la Banque de France et création des préféts</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1802 : création des lycées et de la légion d’honneur </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1806 : recréation des universités </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1808 : création du baccalauréat </a:t>
            </a:r>
          </a:p>
          <a:p>
            <a:pPr algn="l" marL="868945" indent="-434472" lvl="1">
              <a:lnSpc>
                <a:spcPts val="4427"/>
              </a:lnSpc>
              <a:buFont typeface="Arial"/>
              <a:buChar char="•"/>
            </a:pPr>
            <a:r>
              <a:rPr lang="en-US" sz="4024">
                <a:solidFill>
                  <a:srgbClr val="404040"/>
                </a:solidFill>
                <a:latin typeface="Bubblebody Neue"/>
                <a:ea typeface="Bubblebody Neue"/>
                <a:cs typeface="Bubblebody Neue"/>
                <a:sym typeface="Bubblebody Neue"/>
              </a:rPr>
              <a:t>1810 : promulgation du code pénal</a:t>
            </a:r>
          </a:p>
        </p:txBody>
      </p:sp>
      <p:sp>
        <p:nvSpPr>
          <p:cNvPr name="TextBox 17" id="17"/>
          <p:cNvSpPr txBox="true"/>
          <p:nvPr/>
        </p:nvSpPr>
        <p:spPr>
          <a:xfrm rot="0">
            <a:off x="1616032" y="7390697"/>
            <a:ext cx="15107107" cy="12858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Quelles institutions de l’état Napoléon créé-t-il ?</a:t>
            </a:r>
          </a:p>
          <a:p>
            <a:pPr algn="l">
              <a:lnSpc>
                <a:spcPts val="4949"/>
              </a:lnSpc>
            </a:pPr>
            <a:r>
              <a:rPr lang="en-US" sz="4499">
                <a:solidFill>
                  <a:srgbClr val="404040"/>
                </a:solidFill>
                <a:latin typeface="Bubblebody Neue"/>
                <a:ea typeface="Bubblebody Neue"/>
                <a:cs typeface="Bubblebody Neue"/>
                <a:sym typeface="Bubblebody Neue"/>
              </a:rPr>
              <a:t>Que crée-t-il sur le plan éducatif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12943" y="2686820"/>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375027" y="2965450"/>
            <a:ext cx="9815440" cy="7321550"/>
          </a:xfrm>
          <a:prstGeom prst="rect">
            <a:avLst/>
          </a:prstGeom>
        </p:spPr>
        <p:txBody>
          <a:bodyPr anchor="t" rtlCol="false" tIns="0" lIns="0" bIns="0" rIns="0">
            <a:spAutoFit/>
          </a:bodyPr>
          <a:lstStyle/>
          <a:p>
            <a:pPr algn="l">
              <a:lnSpc>
                <a:spcPts val="3850"/>
              </a:lnSpc>
            </a:pPr>
            <a:r>
              <a:rPr lang="en-US" sz="3500">
                <a:solidFill>
                  <a:srgbClr val="404040"/>
                </a:solidFill>
                <a:latin typeface="Bubblebody Neue"/>
                <a:ea typeface="Bubblebody Neue"/>
                <a:cs typeface="Bubblebody Neue"/>
                <a:sym typeface="Bubblebody Neue"/>
              </a:rPr>
              <a:t>Dans les lycées de Napoléon (ouverts exclusivement aux garçons), on porte un uniforme.  On y enseigne l'histoire et la littérature. Mais les sciences y sont aussi</a:t>
            </a:r>
            <a:r>
              <a:rPr lang="en-US" sz="3500">
                <a:solidFill>
                  <a:srgbClr val="404040"/>
                </a:solidFill>
                <a:latin typeface="Bubblebody Neue"/>
                <a:ea typeface="Bubblebody Neue"/>
                <a:cs typeface="Bubblebody Neue"/>
                <a:sym typeface="Bubblebody Neue"/>
              </a:rPr>
              <a:t> enseignées. </a:t>
            </a:r>
          </a:p>
          <a:p>
            <a:pPr algn="l">
              <a:lnSpc>
                <a:spcPts val="3850"/>
              </a:lnSpc>
            </a:pPr>
            <a:r>
              <a:rPr lang="en-US" sz="3500">
                <a:solidFill>
                  <a:srgbClr val="404040"/>
                </a:solidFill>
                <a:latin typeface="Bubblebody Neue"/>
                <a:ea typeface="Bubblebody Neue"/>
                <a:cs typeface="Bubblebody Neue"/>
                <a:sym typeface="Bubblebody Neue"/>
              </a:rPr>
              <a:t>Impossible d'y aller si on ne connaît pas le latin. On peut y entrer vers 11-12 ans et on y reste six à sept ans.</a:t>
            </a:r>
          </a:p>
          <a:p>
            <a:pPr algn="l">
              <a:lnSpc>
                <a:spcPts val="3850"/>
              </a:lnSpc>
            </a:pPr>
            <a:r>
              <a:rPr lang="en-US" sz="3500">
                <a:solidFill>
                  <a:srgbClr val="404040"/>
                </a:solidFill>
                <a:latin typeface="Bubblebody Neue"/>
                <a:ea typeface="Bubblebody Neue"/>
                <a:cs typeface="Bubblebody Neue"/>
                <a:sym typeface="Bubblebody Neue"/>
              </a:rPr>
              <a:t>Les études y sont payantes: 400 à 500 francs par an, soit pratiquement le salaire annuel d'un ouvrier. C'est un enseignement réservé aux notables mais les plus méritants des enfants d'officiers ou de fonctionnaires peuvent bénéficier d'une bourse.</a:t>
            </a:r>
          </a:p>
          <a:p>
            <a:pPr algn="l">
              <a:lnSpc>
                <a:spcPts val="3850"/>
              </a:lnSpc>
            </a:pPr>
          </a:p>
        </p:txBody>
      </p:sp>
      <p:sp>
        <p:nvSpPr>
          <p:cNvPr name="TextBox 16" id="16"/>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11363983" y="4209353"/>
            <a:ext cx="5532526"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Qu’apprend-on dans les lycées de Napoléon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peut y accéder ?</a:t>
            </a:r>
          </a:p>
          <a:p>
            <a:pPr algn="l">
              <a:lnSpc>
                <a:spcPts val="4949"/>
              </a:lnSpc>
            </a:pPr>
          </a:p>
          <a:p>
            <a:pPr algn="l">
              <a:lnSpc>
                <a:spcPts val="494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447583" y="2691583"/>
            <a:ext cx="17392835" cy="7417041"/>
            <a:chOff x="0" y="0"/>
            <a:chExt cx="5938626" cy="2532481"/>
          </a:xfrm>
        </p:grpSpPr>
        <p:sp>
          <p:nvSpPr>
            <p:cNvPr name="Freeform 10" id="10"/>
            <p:cNvSpPr/>
            <p:nvPr/>
          </p:nvSpPr>
          <p:spPr>
            <a:xfrm flipH="false" flipV="false" rot="0">
              <a:off x="40073" y="45156"/>
              <a:ext cx="5898553" cy="2486620"/>
            </a:xfrm>
            <a:custGeom>
              <a:avLst/>
              <a:gdLst/>
              <a:ahLst/>
              <a:cxnLst/>
              <a:rect r="r" b="b" t="t" l="l"/>
              <a:pathLst>
                <a:path h="2486620" w="5898553">
                  <a:moveTo>
                    <a:pt x="567" y="2456846"/>
                  </a:moveTo>
                  <a:cubicBezTo>
                    <a:pt x="-1973" y="2465736"/>
                    <a:pt x="3107" y="2472086"/>
                    <a:pt x="34830" y="2473356"/>
                  </a:cubicBezTo>
                  <a:cubicBezTo>
                    <a:pt x="71616" y="2474625"/>
                    <a:pt x="103804" y="2474625"/>
                    <a:pt x="140590" y="2474625"/>
                  </a:cubicBezTo>
                  <a:cubicBezTo>
                    <a:pt x="287734" y="2475896"/>
                    <a:pt x="434878" y="2475896"/>
                    <a:pt x="586621" y="2477166"/>
                  </a:cubicBezTo>
                  <a:cubicBezTo>
                    <a:pt x="669389" y="2478436"/>
                    <a:pt x="752158" y="2479706"/>
                    <a:pt x="830328" y="2480975"/>
                  </a:cubicBezTo>
                  <a:cubicBezTo>
                    <a:pt x="968276" y="2482246"/>
                    <a:pt x="1101625" y="2482246"/>
                    <a:pt x="1239573" y="2483516"/>
                  </a:cubicBezTo>
                  <a:cubicBezTo>
                    <a:pt x="1294752" y="2483516"/>
                    <a:pt x="1345333" y="2483516"/>
                    <a:pt x="1400512" y="2482246"/>
                  </a:cubicBezTo>
                  <a:cubicBezTo>
                    <a:pt x="1423503" y="2482246"/>
                    <a:pt x="1451093" y="2480975"/>
                    <a:pt x="1474084" y="2480975"/>
                  </a:cubicBezTo>
                  <a:cubicBezTo>
                    <a:pt x="1566049" y="2482246"/>
                    <a:pt x="3405351" y="2473356"/>
                    <a:pt x="3497317" y="2474625"/>
                  </a:cubicBezTo>
                  <a:cubicBezTo>
                    <a:pt x="3626067" y="2475896"/>
                    <a:pt x="3980133" y="2475896"/>
                    <a:pt x="4108884" y="2475896"/>
                  </a:cubicBezTo>
                  <a:cubicBezTo>
                    <a:pt x="4159465" y="2475896"/>
                    <a:pt x="4205448" y="2474625"/>
                    <a:pt x="4256028" y="2474625"/>
                  </a:cubicBezTo>
                  <a:lnTo>
                    <a:pt x="4504334" y="2478436"/>
                  </a:lnTo>
                  <a:cubicBezTo>
                    <a:pt x="4683666" y="2480975"/>
                    <a:pt x="4858400" y="2478436"/>
                    <a:pt x="5037732" y="2482246"/>
                  </a:cubicBezTo>
                  <a:cubicBezTo>
                    <a:pt x="5336618" y="2487325"/>
                    <a:pt x="5640103" y="2480975"/>
                    <a:pt x="5835053" y="2486056"/>
                  </a:cubicBezTo>
                  <a:cubicBezTo>
                    <a:pt x="5855373" y="2487325"/>
                    <a:pt x="5875693" y="2486056"/>
                    <a:pt x="5898553" y="2486056"/>
                  </a:cubicBezTo>
                  <a:lnTo>
                    <a:pt x="5898553" y="2426366"/>
                  </a:lnTo>
                  <a:cubicBezTo>
                    <a:pt x="5897283" y="2343664"/>
                    <a:pt x="5896013" y="2252550"/>
                    <a:pt x="5896013" y="2155741"/>
                  </a:cubicBezTo>
                  <a:cubicBezTo>
                    <a:pt x="5896013" y="2043747"/>
                    <a:pt x="5899823" y="1929855"/>
                    <a:pt x="5893473" y="1817860"/>
                  </a:cubicBezTo>
                  <a:cubicBezTo>
                    <a:pt x="5885853" y="1743830"/>
                    <a:pt x="5874423" y="284108"/>
                    <a:pt x="5874423" y="210078"/>
                  </a:cubicBezTo>
                  <a:cubicBezTo>
                    <a:pt x="5871883" y="158826"/>
                    <a:pt x="5870613" y="105676"/>
                    <a:pt x="5868073" y="54425"/>
                  </a:cubicBezTo>
                  <a:cubicBezTo>
                    <a:pt x="5868073" y="39239"/>
                    <a:pt x="5866803" y="24053"/>
                    <a:pt x="5865533" y="5644"/>
                  </a:cubicBezTo>
                  <a:cubicBezTo>
                    <a:pt x="5855373" y="3104"/>
                    <a:pt x="5846483" y="1834"/>
                    <a:pt x="5836323" y="564"/>
                  </a:cubicBezTo>
                  <a:cubicBezTo>
                    <a:pt x="5828703" y="-706"/>
                    <a:pt x="5821083" y="564"/>
                    <a:pt x="5814733" y="564"/>
                  </a:cubicBezTo>
                  <a:lnTo>
                    <a:pt x="11839" y="5644"/>
                  </a:lnTo>
                  <a:lnTo>
                    <a:pt x="567" y="2456846"/>
                  </a:lnTo>
                  <a:close/>
                </a:path>
              </a:pathLst>
            </a:custGeom>
            <a:solidFill>
              <a:srgbClr val="2E2C2B"/>
            </a:solidFill>
          </p:spPr>
        </p:sp>
        <p:sp>
          <p:nvSpPr>
            <p:cNvPr name="Freeform 11" id="11"/>
            <p:cNvSpPr/>
            <p:nvPr/>
          </p:nvSpPr>
          <p:spPr>
            <a:xfrm flipH="false" flipV="false" rot="0">
              <a:off x="11430" y="16510"/>
              <a:ext cx="5877666" cy="2477872"/>
            </a:xfrm>
            <a:custGeom>
              <a:avLst/>
              <a:gdLst/>
              <a:ahLst/>
              <a:cxnLst/>
              <a:rect r="r" b="b" t="t" l="l"/>
              <a:pathLst>
                <a:path h="2477872" w="5877666">
                  <a:moveTo>
                    <a:pt x="5877666" y="2477872"/>
                  </a:moveTo>
                  <a:lnTo>
                    <a:pt x="0" y="2470252"/>
                  </a:lnTo>
                  <a:lnTo>
                    <a:pt x="0" y="876522"/>
                  </a:lnTo>
                  <a:lnTo>
                    <a:pt x="7620" y="20320"/>
                  </a:lnTo>
                  <a:lnTo>
                    <a:pt x="2951178" y="0"/>
                  </a:lnTo>
                  <a:lnTo>
                    <a:pt x="5856076" y="8890"/>
                  </a:lnTo>
                  <a:close/>
                </a:path>
              </a:pathLst>
            </a:custGeom>
            <a:solidFill>
              <a:srgbClr val="FAF3E2"/>
            </a:solidFill>
          </p:spPr>
        </p:sp>
        <p:sp>
          <p:nvSpPr>
            <p:cNvPr name="Freeform 12" id="12"/>
            <p:cNvSpPr/>
            <p:nvPr/>
          </p:nvSpPr>
          <p:spPr>
            <a:xfrm flipH="false" flipV="false" rot="0">
              <a:off x="-215" y="0"/>
              <a:ext cx="5902010" cy="2503836"/>
            </a:xfrm>
            <a:custGeom>
              <a:avLst/>
              <a:gdLst/>
              <a:ahLst/>
              <a:cxnLst/>
              <a:rect r="r" b="b" t="t" l="l"/>
              <a:pathLst>
                <a:path h="2503836" w="5902010">
                  <a:moveTo>
                    <a:pt x="5868991" y="21590"/>
                  </a:moveTo>
                  <a:cubicBezTo>
                    <a:pt x="5870261" y="34290"/>
                    <a:pt x="5870261" y="44450"/>
                    <a:pt x="5871531" y="55922"/>
                  </a:cubicBezTo>
                  <a:cubicBezTo>
                    <a:pt x="5874071" y="107173"/>
                    <a:pt x="5875341" y="160323"/>
                    <a:pt x="5877881" y="211575"/>
                  </a:cubicBezTo>
                  <a:cubicBezTo>
                    <a:pt x="5877881" y="285605"/>
                    <a:pt x="5890581" y="1745328"/>
                    <a:pt x="5896931" y="1819358"/>
                  </a:cubicBezTo>
                  <a:cubicBezTo>
                    <a:pt x="5903281" y="1931352"/>
                    <a:pt x="5899471" y="2045244"/>
                    <a:pt x="5899471" y="2157238"/>
                  </a:cubicBezTo>
                  <a:cubicBezTo>
                    <a:pt x="5899471" y="2255945"/>
                    <a:pt x="5900741" y="2347059"/>
                    <a:pt x="5902011" y="2443581"/>
                  </a:cubicBezTo>
                  <a:lnTo>
                    <a:pt x="5902011" y="2503272"/>
                  </a:lnTo>
                  <a:cubicBezTo>
                    <a:pt x="5879151" y="2503272"/>
                    <a:pt x="5858831" y="2504542"/>
                    <a:pt x="5838511" y="2503272"/>
                  </a:cubicBezTo>
                  <a:cubicBezTo>
                    <a:pt x="5547042" y="2498192"/>
                    <a:pt x="5243557" y="2504542"/>
                    <a:pt x="4944670" y="2499462"/>
                  </a:cubicBezTo>
                  <a:cubicBezTo>
                    <a:pt x="4765338" y="2495652"/>
                    <a:pt x="4590605" y="2498192"/>
                    <a:pt x="4411273" y="2495652"/>
                  </a:cubicBezTo>
                  <a:lnTo>
                    <a:pt x="4162967" y="2491842"/>
                  </a:lnTo>
                  <a:cubicBezTo>
                    <a:pt x="4112386" y="2491842"/>
                    <a:pt x="4066404" y="2493112"/>
                    <a:pt x="4015823" y="2493112"/>
                  </a:cubicBezTo>
                  <a:cubicBezTo>
                    <a:pt x="3887072" y="2491842"/>
                    <a:pt x="3533006" y="2493112"/>
                    <a:pt x="3404255" y="2491842"/>
                  </a:cubicBezTo>
                  <a:cubicBezTo>
                    <a:pt x="3312290" y="2490572"/>
                    <a:pt x="1472988" y="2499462"/>
                    <a:pt x="1381023" y="2498192"/>
                  </a:cubicBezTo>
                  <a:cubicBezTo>
                    <a:pt x="1358031" y="2498192"/>
                    <a:pt x="1330442" y="2499462"/>
                    <a:pt x="1307451" y="2499462"/>
                  </a:cubicBezTo>
                  <a:cubicBezTo>
                    <a:pt x="1252272" y="2499462"/>
                    <a:pt x="1201691" y="2500731"/>
                    <a:pt x="1146512" y="2500731"/>
                  </a:cubicBezTo>
                  <a:cubicBezTo>
                    <a:pt x="1008564" y="2500731"/>
                    <a:pt x="875215" y="2499462"/>
                    <a:pt x="737267" y="2498192"/>
                  </a:cubicBezTo>
                  <a:cubicBezTo>
                    <a:pt x="654498" y="2496922"/>
                    <a:pt x="571730" y="2495652"/>
                    <a:pt x="493559" y="2494381"/>
                  </a:cubicBezTo>
                  <a:cubicBezTo>
                    <a:pt x="346415" y="2493112"/>
                    <a:pt x="199271" y="2491842"/>
                    <a:pt x="47529"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4315" y="30480"/>
                    <a:pt x="157887" y="29210"/>
                  </a:cubicBezTo>
                  <a:cubicBezTo>
                    <a:pt x="282040" y="25400"/>
                    <a:pt x="406193" y="22860"/>
                    <a:pt x="534944" y="20320"/>
                  </a:cubicBezTo>
                  <a:cubicBezTo>
                    <a:pt x="622311" y="17780"/>
                    <a:pt x="709677" y="16510"/>
                    <a:pt x="792446" y="13970"/>
                  </a:cubicBezTo>
                  <a:cubicBezTo>
                    <a:pt x="875215" y="11430"/>
                    <a:pt x="962581" y="8890"/>
                    <a:pt x="1045350" y="8890"/>
                  </a:cubicBezTo>
                  <a:cubicBezTo>
                    <a:pt x="1137315" y="7620"/>
                    <a:pt x="1229280" y="10160"/>
                    <a:pt x="1321245" y="8890"/>
                  </a:cubicBezTo>
                  <a:cubicBezTo>
                    <a:pt x="1436202" y="8890"/>
                    <a:pt x="3519211" y="6350"/>
                    <a:pt x="3634168" y="5080"/>
                  </a:cubicBezTo>
                  <a:cubicBezTo>
                    <a:pt x="3744526" y="3810"/>
                    <a:pt x="3854884" y="2540"/>
                    <a:pt x="3969841" y="2540"/>
                  </a:cubicBezTo>
                  <a:cubicBezTo>
                    <a:pt x="4158369" y="1270"/>
                    <a:pt x="4342299" y="0"/>
                    <a:pt x="4530827" y="0"/>
                  </a:cubicBezTo>
                  <a:cubicBezTo>
                    <a:pt x="4608998" y="0"/>
                    <a:pt x="4691766" y="2540"/>
                    <a:pt x="4769937" y="2540"/>
                  </a:cubicBezTo>
                  <a:cubicBezTo>
                    <a:pt x="4986054" y="3810"/>
                    <a:pt x="5206771" y="5080"/>
                    <a:pt x="5422889" y="7620"/>
                  </a:cubicBezTo>
                  <a:cubicBezTo>
                    <a:pt x="5537845" y="8890"/>
                    <a:pt x="5652802" y="12700"/>
                    <a:pt x="5767758" y="16510"/>
                  </a:cubicBezTo>
                  <a:lnTo>
                    <a:pt x="5838511" y="16510"/>
                  </a:lnTo>
                  <a:cubicBezTo>
                    <a:pt x="5849941" y="17780"/>
                    <a:pt x="5858831" y="20320"/>
                    <a:pt x="5868991" y="21590"/>
                  </a:cubicBezTo>
                  <a:close/>
                  <a:moveTo>
                    <a:pt x="5879151" y="2486762"/>
                  </a:moveTo>
                  <a:cubicBezTo>
                    <a:pt x="5880421" y="2470252"/>
                    <a:pt x="5881691" y="2457552"/>
                    <a:pt x="5881691" y="2444852"/>
                  </a:cubicBezTo>
                  <a:cubicBezTo>
                    <a:pt x="5880421" y="2337569"/>
                    <a:pt x="5879151" y="2236963"/>
                    <a:pt x="5879151" y="2128766"/>
                  </a:cubicBezTo>
                  <a:cubicBezTo>
                    <a:pt x="5879151" y="2079412"/>
                    <a:pt x="5881691" y="2030059"/>
                    <a:pt x="5880421" y="1980705"/>
                  </a:cubicBezTo>
                  <a:cubicBezTo>
                    <a:pt x="5880421" y="1935148"/>
                    <a:pt x="5879151" y="1887693"/>
                    <a:pt x="5877881" y="1842136"/>
                  </a:cubicBezTo>
                  <a:cubicBezTo>
                    <a:pt x="5872801" y="1771903"/>
                    <a:pt x="5861371" y="317875"/>
                    <a:pt x="5861371" y="247641"/>
                  </a:cubicBezTo>
                  <a:cubicBezTo>
                    <a:pt x="5858831" y="188796"/>
                    <a:pt x="5856291" y="128054"/>
                    <a:pt x="5853751" y="69209"/>
                  </a:cubicBezTo>
                  <a:cubicBezTo>
                    <a:pt x="5852481" y="44450"/>
                    <a:pt x="5851211" y="43180"/>
                    <a:pt x="5832133" y="41910"/>
                  </a:cubicBezTo>
                  <a:cubicBezTo>
                    <a:pt x="5818339" y="41910"/>
                    <a:pt x="5809142" y="41910"/>
                    <a:pt x="5795347" y="40640"/>
                  </a:cubicBezTo>
                  <a:cubicBezTo>
                    <a:pt x="5680391" y="36830"/>
                    <a:pt x="5560836" y="31750"/>
                    <a:pt x="5445880" y="30480"/>
                  </a:cubicBezTo>
                  <a:cubicBezTo>
                    <a:pt x="5165387" y="26670"/>
                    <a:pt x="4880295" y="25400"/>
                    <a:pt x="4599801" y="22860"/>
                  </a:cubicBezTo>
                  <a:lnTo>
                    <a:pt x="4268727" y="22860"/>
                  </a:lnTo>
                  <a:cubicBezTo>
                    <a:pt x="4121582" y="22860"/>
                    <a:pt x="3974439" y="22860"/>
                    <a:pt x="3831893" y="24130"/>
                  </a:cubicBezTo>
                  <a:cubicBezTo>
                    <a:pt x="3707739" y="25400"/>
                    <a:pt x="1615534" y="29210"/>
                    <a:pt x="1491381" y="29210"/>
                  </a:cubicBezTo>
                  <a:cubicBezTo>
                    <a:pt x="1289058" y="29210"/>
                    <a:pt x="1086734" y="26670"/>
                    <a:pt x="884411" y="33020"/>
                  </a:cubicBezTo>
                  <a:cubicBezTo>
                    <a:pt x="778651" y="36830"/>
                    <a:pt x="677490" y="36830"/>
                    <a:pt x="576328" y="38100"/>
                  </a:cubicBezTo>
                  <a:cubicBezTo>
                    <a:pt x="401594" y="41910"/>
                    <a:pt x="226861" y="45720"/>
                    <a:pt x="5212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3511" y="2468982"/>
                    <a:pt x="157887" y="2470252"/>
                    <a:pt x="217664" y="2470252"/>
                  </a:cubicBezTo>
                  <a:cubicBezTo>
                    <a:pt x="305031" y="2470252"/>
                    <a:pt x="396996" y="2467712"/>
                    <a:pt x="484363" y="2470252"/>
                  </a:cubicBezTo>
                  <a:cubicBezTo>
                    <a:pt x="626909" y="2474062"/>
                    <a:pt x="769455" y="2476602"/>
                    <a:pt x="912001" y="2475332"/>
                  </a:cubicBezTo>
                  <a:cubicBezTo>
                    <a:pt x="1003966" y="2474062"/>
                    <a:pt x="1091333" y="2476602"/>
                    <a:pt x="1183298" y="2476602"/>
                  </a:cubicBezTo>
                  <a:cubicBezTo>
                    <a:pt x="1316647" y="2476602"/>
                    <a:pt x="1449997" y="2475332"/>
                    <a:pt x="1583346" y="2476602"/>
                  </a:cubicBezTo>
                  <a:cubicBezTo>
                    <a:pt x="1781071" y="2477872"/>
                    <a:pt x="3951447" y="2467712"/>
                    <a:pt x="4153770" y="2470252"/>
                  </a:cubicBezTo>
                  <a:cubicBezTo>
                    <a:pt x="4241138" y="2471522"/>
                    <a:pt x="4328504" y="2472792"/>
                    <a:pt x="4411273" y="2472792"/>
                  </a:cubicBezTo>
                  <a:cubicBezTo>
                    <a:pt x="4563015" y="2475332"/>
                    <a:pt x="4710159" y="2471522"/>
                    <a:pt x="4861902" y="2475332"/>
                  </a:cubicBezTo>
                  <a:cubicBezTo>
                    <a:pt x="4986054" y="2477872"/>
                    <a:pt x="5110207" y="2477872"/>
                    <a:pt x="5234361" y="2480412"/>
                  </a:cubicBezTo>
                  <a:cubicBezTo>
                    <a:pt x="5418291" y="2484222"/>
                    <a:pt x="5602221" y="2486762"/>
                    <a:pt x="5786151" y="2488032"/>
                  </a:cubicBezTo>
                  <a:cubicBezTo>
                    <a:pt x="5841051" y="2488032"/>
                    <a:pt x="5858831" y="2486762"/>
                    <a:pt x="5879151"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4890686" y="2985901"/>
            <a:ext cx="12561419" cy="4762558"/>
          </a:xfrm>
          <a:prstGeom prst="rect">
            <a:avLst/>
          </a:prstGeom>
        </p:spPr>
        <p:txBody>
          <a:bodyPr anchor="t" rtlCol="false" tIns="0" lIns="0" bIns="0" rIns="0">
            <a:spAutoFit/>
          </a:bodyPr>
          <a:lstStyle/>
          <a:p>
            <a:pPr algn="l">
              <a:lnSpc>
                <a:spcPts val="4130"/>
              </a:lnSpc>
            </a:pPr>
            <a:r>
              <a:rPr lang="en-US" sz="3754">
                <a:solidFill>
                  <a:srgbClr val="404040"/>
                </a:solidFill>
                <a:latin typeface="Bubblebody Neue"/>
                <a:ea typeface="Bubblebody Neue"/>
                <a:cs typeface="Bubblebody Neue"/>
                <a:sym typeface="Bubblebody Neue"/>
              </a:rPr>
              <a:t>Promulgué le 21 mars 1804, le code civil contient </a:t>
            </a:r>
            <a:r>
              <a:rPr lang="en-US" sz="3754">
                <a:solidFill>
                  <a:srgbClr val="404040"/>
                </a:solidFill>
                <a:latin typeface="Bubblebody Neue"/>
                <a:ea typeface="Bubblebody Neue"/>
                <a:cs typeface="Bubblebody Neue"/>
                <a:sym typeface="Bubblebody Neue"/>
              </a:rPr>
              <a:t>2 281 articles de lois. Il régit le mariage, le divorce, la succession, le droit des biens et des personnes.</a:t>
            </a:r>
          </a:p>
          <a:p>
            <a:pPr algn="l">
              <a:lnSpc>
                <a:spcPts val="4130"/>
              </a:lnSpc>
            </a:pPr>
            <a:r>
              <a:rPr lang="en-US" sz="3754">
                <a:solidFill>
                  <a:srgbClr val="404040"/>
                </a:solidFill>
                <a:latin typeface="Bubblebody Neue"/>
                <a:ea typeface="Bubblebody Neue"/>
                <a:cs typeface="Bubblebody Neue"/>
                <a:sym typeface="Bubblebody Neue"/>
              </a:rPr>
              <a:t>Aujourd'hui ce texte encadre toujours la vie des Français, garantissant en principe la même justice pour tous. </a:t>
            </a:r>
          </a:p>
          <a:p>
            <a:pPr algn="l">
              <a:lnSpc>
                <a:spcPts val="4130"/>
              </a:lnSpc>
            </a:pPr>
            <a:r>
              <a:rPr lang="en-US" sz="3754">
                <a:solidFill>
                  <a:srgbClr val="404040"/>
                </a:solidFill>
                <a:latin typeface="Bubblebody Neue"/>
                <a:ea typeface="Bubblebody Neue"/>
                <a:cs typeface="Bubblebody Neue"/>
                <a:sym typeface="Bubblebody Neue"/>
              </a:rPr>
              <a:t>Mais à l'époque, la femme est privée de presque tous ses droits juridiques. Lorsqu'elle est mariée, elle est soumise à l'autorité du père et du mari : le fameux patriarcat</a:t>
            </a:r>
          </a:p>
          <a:p>
            <a:pPr algn="l">
              <a:lnSpc>
                <a:spcPts val="4130"/>
              </a:lnSpc>
            </a:pPr>
          </a:p>
        </p:txBody>
      </p:sp>
      <p:sp>
        <p:nvSpPr>
          <p:cNvPr name="Freeform 16" id="16"/>
          <p:cNvSpPr/>
          <p:nvPr/>
        </p:nvSpPr>
        <p:spPr>
          <a:xfrm flipH="false" flipV="false" rot="0">
            <a:off x="695083" y="3134630"/>
            <a:ext cx="3942386" cy="6605803"/>
          </a:xfrm>
          <a:custGeom>
            <a:avLst/>
            <a:gdLst/>
            <a:ahLst/>
            <a:cxnLst/>
            <a:rect r="r" b="b" t="t" l="l"/>
            <a:pathLst>
              <a:path h="6605803" w="3942386">
                <a:moveTo>
                  <a:pt x="0" y="0"/>
                </a:moveTo>
                <a:lnTo>
                  <a:pt x="3942386" y="0"/>
                </a:lnTo>
                <a:lnTo>
                  <a:pt x="3942386" y="6605803"/>
                </a:lnTo>
                <a:lnTo>
                  <a:pt x="0" y="6605803"/>
                </a:lnTo>
                <a:lnTo>
                  <a:pt x="0" y="0"/>
                </a:lnTo>
                <a:close/>
              </a:path>
            </a:pathLst>
          </a:custGeom>
          <a:blipFill>
            <a:blip r:embed="rId8"/>
            <a:stretch>
              <a:fillRect l="0" t="0" r="0" b="0"/>
            </a:stretch>
          </a:blipFill>
        </p:spPr>
      </p:sp>
      <p:sp>
        <p:nvSpPr>
          <p:cNvPr name="TextBox 17" id="17"/>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 </a:t>
            </a:r>
          </a:p>
        </p:txBody>
      </p:sp>
      <p:sp>
        <p:nvSpPr>
          <p:cNvPr name="TextBox 18" id="18"/>
          <p:cNvSpPr txBox="true"/>
          <p:nvPr/>
        </p:nvSpPr>
        <p:spPr>
          <a:xfrm rot="0">
            <a:off x="4890686" y="7480696"/>
            <a:ext cx="12561419" cy="1905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contient le code civil ?</a:t>
            </a:r>
          </a:p>
          <a:p>
            <a:pPr algn="l">
              <a:lnSpc>
                <a:spcPts val="4949"/>
              </a:lnSpc>
            </a:pPr>
            <a:r>
              <a:rPr lang="en-US" sz="4499">
                <a:solidFill>
                  <a:srgbClr val="404040"/>
                </a:solidFill>
                <a:latin typeface="Bubblebody Neue"/>
                <a:ea typeface="Bubblebody Neue"/>
                <a:cs typeface="Bubblebody Neue"/>
                <a:sym typeface="Bubblebody Neue"/>
              </a:rPr>
              <a:t>Que régit-il ?</a:t>
            </a:r>
          </a:p>
          <a:p>
            <a:pPr algn="l">
              <a:lnSpc>
                <a:spcPts val="4949"/>
              </a:lnSpc>
            </a:pPr>
            <a:r>
              <a:rPr lang="en-US" sz="4499">
                <a:solidFill>
                  <a:srgbClr val="404040"/>
                </a:solidFill>
                <a:latin typeface="Bubblebody Neue"/>
                <a:ea typeface="Bubblebody Neue"/>
                <a:cs typeface="Bubblebody Neue"/>
                <a:sym typeface="Bubblebody Neue"/>
              </a:rPr>
              <a:t>Qui est lésé dans le code civil de Napoléon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195961" y="288920"/>
            <a:ext cx="16428129" cy="9772205"/>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2724939" y="1600263"/>
            <a:ext cx="13433858" cy="7539753"/>
          </a:xfrm>
          <a:custGeom>
            <a:avLst/>
            <a:gdLst/>
            <a:ahLst/>
            <a:cxnLst/>
            <a:rect r="r" b="b" t="t" l="l"/>
            <a:pathLst>
              <a:path h="7539753" w="13433858">
                <a:moveTo>
                  <a:pt x="0" y="0"/>
                </a:moveTo>
                <a:lnTo>
                  <a:pt x="13433858" y="0"/>
                </a:lnTo>
                <a:lnTo>
                  <a:pt x="13433858" y="7539752"/>
                </a:lnTo>
                <a:lnTo>
                  <a:pt x="0" y="7539752"/>
                </a:lnTo>
                <a:lnTo>
                  <a:pt x="0" y="0"/>
                </a:lnTo>
                <a:close/>
              </a:path>
            </a:pathLst>
          </a:custGeom>
          <a:blipFill>
            <a:blip r:embed="rId4"/>
            <a:stretch>
              <a:fillRect l="0" t="0" r="0" b="0"/>
            </a:stretch>
          </a:blipFill>
        </p:spPr>
      </p:sp>
      <p:sp>
        <p:nvSpPr>
          <p:cNvPr name="TextBox 10" id="10"/>
          <p:cNvSpPr txBox="true"/>
          <p:nvPr/>
        </p:nvSpPr>
        <p:spPr>
          <a:xfrm rot="0">
            <a:off x="1782992" y="990600"/>
            <a:ext cx="18654913" cy="1027544"/>
          </a:xfrm>
          <a:prstGeom prst="rect">
            <a:avLst/>
          </a:prstGeom>
        </p:spPr>
        <p:txBody>
          <a:bodyPr anchor="t" rtlCol="false" tIns="0" lIns="0" bIns="0" rIns="0">
            <a:spAutoFit/>
          </a:bodyPr>
          <a:lstStyle/>
          <a:p>
            <a:pPr algn="l">
              <a:lnSpc>
                <a:spcPts val="3353"/>
              </a:lnSpc>
            </a:pPr>
            <a:r>
              <a:rPr lang="en-US" sz="2395" u="sng">
                <a:solidFill>
                  <a:srgbClr val="231F20"/>
                </a:solidFill>
                <a:latin typeface="Open Sans"/>
                <a:ea typeface="Open Sans"/>
                <a:cs typeface="Open Sans"/>
                <a:sym typeface="Open Sans"/>
                <a:hlinkClick r:id="rId5" tooltip="https://www.franceinfo.fr/culture/l-heritage-de-napoleon-a-profondement-marque-la-france_958021.html"/>
              </a:rPr>
              <a:t>https://www.franceinfo.fr/culture/l-heritage-de-napoleon-a-profondement-marque-la-france_958021.html</a:t>
            </a:r>
          </a:p>
          <a:p>
            <a:pPr algn="l">
              <a:lnSpc>
                <a:spcPts val="5173"/>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21938" y="-869180"/>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832550"/>
            <a:chOff x="0" y="0"/>
            <a:chExt cx="5541791" cy="2332912"/>
          </a:xfrm>
        </p:grpSpPr>
        <p:sp>
          <p:nvSpPr>
            <p:cNvPr name="Freeform 10" id="10"/>
            <p:cNvSpPr/>
            <p:nvPr/>
          </p:nvSpPr>
          <p:spPr>
            <a:xfrm flipH="false" flipV="false" rot="0">
              <a:off x="40067" y="45156"/>
              <a:ext cx="5501724" cy="2287051"/>
            </a:xfrm>
            <a:custGeom>
              <a:avLst/>
              <a:gdLst/>
              <a:ahLst/>
              <a:cxnLst/>
              <a:rect r="r" b="b" t="t" l="l"/>
              <a:pathLst>
                <a:path h="2287051" w="5501724">
                  <a:moveTo>
                    <a:pt x="573" y="2257276"/>
                  </a:moveTo>
                  <a:cubicBezTo>
                    <a:pt x="-1967" y="2266166"/>
                    <a:pt x="3113" y="2272516"/>
                    <a:pt x="32675" y="2273786"/>
                  </a:cubicBezTo>
                  <a:cubicBezTo>
                    <a:pt x="66941" y="2275056"/>
                    <a:pt x="96923" y="2275056"/>
                    <a:pt x="131189" y="2275056"/>
                  </a:cubicBezTo>
                  <a:cubicBezTo>
                    <a:pt x="268252" y="2276326"/>
                    <a:pt x="405315" y="2276326"/>
                    <a:pt x="546661" y="2277596"/>
                  </a:cubicBezTo>
                  <a:cubicBezTo>
                    <a:pt x="623759" y="2278866"/>
                    <a:pt x="700856" y="2280136"/>
                    <a:pt x="773671" y="2281406"/>
                  </a:cubicBezTo>
                  <a:cubicBezTo>
                    <a:pt x="902168" y="2282676"/>
                    <a:pt x="1026381" y="2282676"/>
                    <a:pt x="1154877" y="2283946"/>
                  </a:cubicBezTo>
                  <a:cubicBezTo>
                    <a:pt x="1206276" y="2283946"/>
                    <a:pt x="1253391" y="2283946"/>
                    <a:pt x="1304790" y="2282676"/>
                  </a:cubicBezTo>
                  <a:cubicBezTo>
                    <a:pt x="1326206" y="2282676"/>
                    <a:pt x="1351905" y="2281406"/>
                    <a:pt x="1373321" y="2281406"/>
                  </a:cubicBezTo>
                  <a:cubicBezTo>
                    <a:pt x="1458986" y="2282676"/>
                    <a:pt x="3172272" y="2273786"/>
                    <a:pt x="3257936" y="2275056"/>
                  </a:cubicBezTo>
                  <a:cubicBezTo>
                    <a:pt x="3377866" y="2276326"/>
                    <a:pt x="3707674" y="2276326"/>
                    <a:pt x="3827603" y="2276326"/>
                  </a:cubicBezTo>
                  <a:cubicBezTo>
                    <a:pt x="3874719" y="2276326"/>
                    <a:pt x="3917551" y="2275056"/>
                    <a:pt x="3964666" y="2275056"/>
                  </a:cubicBezTo>
                  <a:lnTo>
                    <a:pt x="4195960" y="2278866"/>
                  </a:lnTo>
                  <a:cubicBezTo>
                    <a:pt x="4363005" y="2281406"/>
                    <a:pt x="4525767" y="2278866"/>
                    <a:pt x="4692813" y="2282676"/>
                  </a:cubicBezTo>
                  <a:cubicBezTo>
                    <a:pt x="4971222" y="2287756"/>
                    <a:pt x="5253914" y="2281406"/>
                    <a:pt x="5438225" y="2286486"/>
                  </a:cubicBezTo>
                  <a:cubicBezTo>
                    <a:pt x="5458545" y="2287756"/>
                    <a:pt x="5478864" y="2286486"/>
                    <a:pt x="5501725" y="2286486"/>
                  </a:cubicBezTo>
                  <a:lnTo>
                    <a:pt x="5501725" y="2226796"/>
                  </a:lnTo>
                  <a:cubicBezTo>
                    <a:pt x="5500455" y="2148617"/>
                    <a:pt x="5499184" y="2065108"/>
                    <a:pt x="5499184" y="1976380"/>
                  </a:cubicBezTo>
                  <a:cubicBezTo>
                    <a:pt x="5499184" y="1873733"/>
                    <a:pt x="5502995" y="1769346"/>
                    <a:pt x="5496645" y="1666700"/>
                  </a:cubicBezTo>
                  <a:cubicBezTo>
                    <a:pt x="5489025" y="1598848"/>
                    <a:pt x="5477595" y="260962"/>
                    <a:pt x="5477595" y="193111"/>
                  </a:cubicBezTo>
                  <a:cubicBezTo>
                    <a:pt x="5475055" y="146137"/>
                    <a:pt x="5473784" y="97424"/>
                    <a:pt x="5471245" y="50450"/>
                  </a:cubicBezTo>
                  <a:cubicBezTo>
                    <a:pt x="5471245" y="36532"/>
                    <a:pt x="5469975" y="22613"/>
                    <a:pt x="5468705" y="5644"/>
                  </a:cubicBezTo>
                  <a:cubicBezTo>
                    <a:pt x="5458545" y="3104"/>
                    <a:pt x="5449655" y="1834"/>
                    <a:pt x="5439495" y="564"/>
                  </a:cubicBezTo>
                  <a:cubicBezTo>
                    <a:pt x="5431875" y="-706"/>
                    <a:pt x="5424255" y="564"/>
                    <a:pt x="5417905" y="564"/>
                  </a:cubicBezTo>
                  <a:lnTo>
                    <a:pt x="11259" y="5644"/>
                  </a:lnTo>
                  <a:lnTo>
                    <a:pt x="573" y="2257276"/>
                  </a:lnTo>
                  <a:close/>
                </a:path>
              </a:pathLst>
            </a:custGeom>
            <a:solidFill>
              <a:srgbClr val="2E2C2B"/>
            </a:solidFill>
          </p:spPr>
        </p:sp>
        <p:sp>
          <p:nvSpPr>
            <p:cNvPr name="Freeform 11" id="11"/>
            <p:cNvSpPr/>
            <p:nvPr/>
          </p:nvSpPr>
          <p:spPr>
            <a:xfrm flipH="false" flipV="false" rot="0">
              <a:off x="11430" y="16510"/>
              <a:ext cx="5480832" cy="2278302"/>
            </a:xfrm>
            <a:custGeom>
              <a:avLst/>
              <a:gdLst/>
              <a:ahLst/>
              <a:cxnLst/>
              <a:rect r="r" b="b" t="t" l="l"/>
              <a:pathLst>
                <a:path h="2278302" w="5480832">
                  <a:moveTo>
                    <a:pt x="5480832" y="2278302"/>
                  </a:moveTo>
                  <a:lnTo>
                    <a:pt x="0" y="2270682"/>
                  </a:lnTo>
                  <a:lnTo>
                    <a:pt x="0" y="806321"/>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304267"/>
            </a:xfrm>
            <a:custGeom>
              <a:avLst/>
              <a:gdLst/>
              <a:ahLst/>
              <a:cxnLst/>
              <a:rect r="r" b="b" t="t" l="l"/>
              <a:pathLst>
                <a:path h="2304267" w="5505176">
                  <a:moveTo>
                    <a:pt x="5472157" y="21590"/>
                  </a:moveTo>
                  <a:cubicBezTo>
                    <a:pt x="5473427" y="34290"/>
                    <a:pt x="5473427" y="44450"/>
                    <a:pt x="5474696" y="55591"/>
                  </a:cubicBezTo>
                  <a:cubicBezTo>
                    <a:pt x="5477237" y="102565"/>
                    <a:pt x="5478507" y="151279"/>
                    <a:pt x="5481046" y="198252"/>
                  </a:cubicBezTo>
                  <a:cubicBezTo>
                    <a:pt x="5481046" y="266104"/>
                    <a:pt x="5493746" y="1603990"/>
                    <a:pt x="5500096" y="1671841"/>
                  </a:cubicBezTo>
                  <a:cubicBezTo>
                    <a:pt x="5506446" y="1774488"/>
                    <a:pt x="5502637" y="1878874"/>
                    <a:pt x="5502637" y="1981521"/>
                  </a:cubicBezTo>
                  <a:cubicBezTo>
                    <a:pt x="5502637" y="2071989"/>
                    <a:pt x="5503907" y="2155498"/>
                    <a:pt x="5505177" y="2244012"/>
                  </a:cubicBezTo>
                  <a:lnTo>
                    <a:pt x="5505177" y="2303702"/>
                  </a:lnTo>
                  <a:cubicBezTo>
                    <a:pt x="5482316" y="2303702"/>
                    <a:pt x="5461996" y="2304972"/>
                    <a:pt x="5441677" y="2303702"/>
                  </a:cubicBezTo>
                  <a:cubicBezTo>
                    <a:pt x="5169983" y="2298622"/>
                    <a:pt x="4887291" y="2304972"/>
                    <a:pt x="4608882" y="2299892"/>
                  </a:cubicBezTo>
                  <a:cubicBezTo>
                    <a:pt x="4441836" y="2296082"/>
                    <a:pt x="4279074" y="2298622"/>
                    <a:pt x="4112029" y="2296082"/>
                  </a:cubicBezTo>
                  <a:lnTo>
                    <a:pt x="3880735" y="2292272"/>
                  </a:lnTo>
                  <a:cubicBezTo>
                    <a:pt x="3833620" y="2292272"/>
                    <a:pt x="3790788" y="2293542"/>
                    <a:pt x="3743672" y="2293542"/>
                  </a:cubicBezTo>
                  <a:cubicBezTo>
                    <a:pt x="3623742" y="2292272"/>
                    <a:pt x="3293934" y="2293542"/>
                    <a:pt x="3174005" y="2292272"/>
                  </a:cubicBezTo>
                  <a:cubicBezTo>
                    <a:pt x="3088340" y="2291002"/>
                    <a:pt x="1375054" y="2299892"/>
                    <a:pt x="1289390" y="2298622"/>
                  </a:cubicBezTo>
                  <a:cubicBezTo>
                    <a:pt x="1267974" y="2298622"/>
                    <a:pt x="1242275" y="2299892"/>
                    <a:pt x="1220859" y="2299892"/>
                  </a:cubicBezTo>
                  <a:cubicBezTo>
                    <a:pt x="1169460" y="2299892"/>
                    <a:pt x="1122345" y="2301162"/>
                    <a:pt x="1070946" y="2301162"/>
                  </a:cubicBezTo>
                  <a:cubicBezTo>
                    <a:pt x="942450" y="2301162"/>
                    <a:pt x="818236" y="2299892"/>
                    <a:pt x="689740" y="2298622"/>
                  </a:cubicBezTo>
                  <a:cubicBezTo>
                    <a:pt x="612642" y="2297352"/>
                    <a:pt x="535544" y="2296082"/>
                    <a:pt x="462730" y="2294812"/>
                  </a:cubicBezTo>
                  <a:cubicBezTo>
                    <a:pt x="325667" y="2293542"/>
                    <a:pt x="188604" y="2292272"/>
                    <a:pt x="47258" y="2292272"/>
                  </a:cubicBezTo>
                  <a:cubicBezTo>
                    <a:pt x="34505" y="2292272"/>
                    <a:pt x="25615" y="2292272"/>
                    <a:pt x="15455" y="2291002"/>
                  </a:cubicBezTo>
                  <a:cubicBezTo>
                    <a:pt x="6565" y="2289732"/>
                    <a:pt x="1485" y="2283382"/>
                    <a:pt x="4025" y="2274492"/>
                  </a:cubicBezTo>
                  <a:cubicBezTo>
                    <a:pt x="12915" y="2242487"/>
                    <a:pt x="9105" y="2198993"/>
                    <a:pt x="7835" y="2153758"/>
                  </a:cubicBezTo>
                  <a:cubicBezTo>
                    <a:pt x="6565" y="2061550"/>
                    <a:pt x="2755" y="1971082"/>
                    <a:pt x="4025" y="1878874"/>
                  </a:cubicBezTo>
                  <a:cubicBezTo>
                    <a:pt x="1485" y="1764049"/>
                    <a:pt x="-3595" y="342654"/>
                    <a:pt x="4025" y="226089"/>
                  </a:cubicBezTo>
                  <a:cubicBezTo>
                    <a:pt x="5295" y="203472"/>
                    <a:pt x="4025" y="179115"/>
                    <a:pt x="5295" y="156498"/>
                  </a:cubicBezTo>
                  <a:cubicBezTo>
                    <a:pt x="6565" y="119963"/>
                    <a:pt x="9105" y="7994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287192"/>
                  </a:moveTo>
                  <a:cubicBezTo>
                    <a:pt x="5483587" y="2270682"/>
                    <a:pt x="5484857" y="2257982"/>
                    <a:pt x="5484857" y="2245282"/>
                  </a:cubicBezTo>
                  <a:cubicBezTo>
                    <a:pt x="5483587" y="2146799"/>
                    <a:pt x="5482316" y="2054591"/>
                    <a:pt x="5482316" y="1955424"/>
                  </a:cubicBezTo>
                  <a:cubicBezTo>
                    <a:pt x="5482316" y="1910190"/>
                    <a:pt x="5484857" y="1864956"/>
                    <a:pt x="5483587" y="1819722"/>
                  </a:cubicBezTo>
                  <a:cubicBezTo>
                    <a:pt x="5483587" y="1777967"/>
                    <a:pt x="5482316" y="1734473"/>
                    <a:pt x="5481046" y="1692718"/>
                  </a:cubicBezTo>
                  <a:cubicBezTo>
                    <a:pt x="5475966" y="1628347"/>
                    <a:pt x="5464537" y="295680"/>
                    <a:pt x="5464537" y="231308"/>
                  </a:cubicBezTo>
                  <a:cubicBezTo>
                    <a:pt x="5461996" y="177375"/>
                    <a:pt x="5459457" y="121702"/>
                    <a:pt x="5456916" y="6776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851"/>
                    <a:pt x="29425" y="74729"/>
                  </a:cubicBezTo>
                  <a:cubicBezTo>
                    <a:pt x="28155" y="106044"/>
                    <a:pt x="28155" y="137360"/>
                    <a:pt x="26885" y="168676"/>
                  </a:cubicBezTo>
                  <a:cubicBezTo>
                    <a:pt x="25615" y="220870"/>
                    <a:pt x="23075" y="271323"/>
                    <a:pt x="21805" y="323516"/>
                  </a:cubicBezTo>
                  <a:cubicBezTo>
                    <a:pt x="16725" y="379189"/>
                    <a:pt x="23075" y="1739692"/>
                    <a:pt x="25615" y="1795365"/>
                  </a:cubicBezTo>
                  <a:cubicBezTo>
                    <a:pt x="25615" y="1854517"/>
                    <a:pt x="25615" y="1915409"/>
                    <a:pt x="26885" y="1974562"/>
                  </a:cubicBezTo>
                  <a:cubicBezTo>
                    <a:pt x="26885" y="2018056"/>
                    <a:pt x="29425" y="2061550"/>
                    <a:pt x="29425" y="2105045"/>
                  </a:cubicBezTo>
                  <a:cubicBezTo>
                    <a:pt x="29425" y="2152019"/>
                    <a:pt x="29425" y="2198993"/>
                    <a:pt x="28155" y="2245282"/>
                  </a:cubicBezTo>
                  <a:lnTo>
                    <a:pt x="28155" y="2255442"/>
                  </a:lnTo>
                  <a:cubicBezTo>
                    <a:pt x="28155" y="2265602"/>
                    <a:pt x="31965" y="2269412"/>
                    <a:pt x="40855" y="2269412"/>
                  </a:cubicBezTo>
                  <a:cubicBezTo>
                    <a:pt x="90090" y="2269412"/>
                    <a:pt x="150055" y="2270682"/>
                    <a:pt x="205737" y="2270682"/>
                  </a:cubicBezTo>
                  <a:cubicBezTo>
                    <a:pt x="287118" y="2270682"/>
                    <a:pt x="372782" y="2268142"/>
                    <a:pt x="454163" y="2270682"/>
                  </a:cubicBezTo>
                  <a:cubicBezTo>
                    <a:pt x="586943" y="2274492"/>
                    <a:pt x="719722" y="2277032"/>
                    <a:pt x="852502" y="2275762"/>
                  </a:cubicBezTo>
                  <a:cubicBezTo>
                    <a:pt x="938166" y="2274492"/>
                    <a:pt x="1019548" y="2277032"/>
                    <a:pt x="1105212" y="2277032"/>
                  </a:cubicBezTo>
                  <a:cubicBezTo>
                    <a:pt x="1229425" y="2277032"/>
                    <a:pt x="1353638" y="2275762"/>
                    <a:pt x="1477852" y="2277032"/>
                  </a:cubicBezTo>
                  <a:cubicBezTo>
                    <a:pt x="1662030" y="2278302"/>
                    <a:pt x="3683707" y="2268142"/>
                    <a:pt x="3872169" y="2270682"/>
                  </a:cubicBezTo>
                  <a:cubicBezTo>
                    <a:pt x="3953550" y="2271952"/>
                    <a:pt x="4034931" y="2273222"/>
                    <a:pt x="4112029" y="2273222"/>
                  </a:cubicBezTo>
                  <a:cubicBezTo>
                    <a:pt x="4253375" y="2275762"/>
                    <a:pt x="4390438" y="2271952"/>
                    <a:pt x="4531784" y="2275762"/>
                  </a:cubicBezTo>
                  <a:cubicBezTo>
                    <a:pt x="4647431" y="2278302"/>
                    <a:pt x="4763077" y="2278302"/>
                    <a:pt x="4878724" y="2280842"/>
                  </a:cubicBezTo>
                  <a:cubicBezTo>
                    <a:pt x="5050053" y="2284652"/>
                    <a:pt x="5221382" y="2287192"/>
                    <a:pt x="5392710" y="2288462"/>
                  </a:cubicBezTo>
                  <a:cubicBezTo>
                    <a:pt x="5444216" y="2288462"/>
                    <a:pt x="5461996" y="2287192"/>
                    <a:pt x="5482316" y="2287192"/>
                  </a:cubicBezTo>
                  <a:close/>
                </a:path>
              </a:pathLst>
            </a:custGeom>
            <a:solidFill>
              <a:srgbClr val="FAF3E2"/>
            </a:solidFill>
          </p:spPr>
        </p:sp>
      </p:grpSp>
      <p:sp>
        <p:nvSpPr>
          <p:cNvPr name="TextBox 13" id="13"/>
          <p:cNvSpPr txBox="true"/>
          <p:nvPr/>
        </p:nvSpPr>
        <p:spPr>
          <a:xfrm rot="0">
            <a:off x="1400654" y="3329305"/>
            <a:ext cx="15486691" cy="7529195"/>
          </a:xfrm>
          <a:prstGeom prst="rect">
            <a:avLst/>
          </a:prstGeom>
        </p:spPr>
        <p:txBody>
          <a:bodyPr anchor="t" rtlCol="false" tIns="0" lIns="0" bIns="0" rIns="0">
            <a:spAutoFit/>
          </a:bodyPr>
          <a:lstStyle/>
          <a:p>
            <a:pPr algn="l">
              <a:lnSpc>
                <a:spcPts val="4509"/>
              </a:lnSpc>
            </a:pPr>
            <a:r>
              <a:rPr lang="en-US" sz="4099">
                <a:solidFill>
                  <a:srgbClr val="404040"/>
                </a:solidFill>
                <a:latin typeface="Calibri (MS)"/>
                <a:ea typeface="Calibri (MS)"/>
                <a:cs typeface="Calibri (MS)"/>
                <a:sym typeface="Calibri (MS)"/>
              </a:rPr>
              <a:t>Napoléon a beaucoup modifié la France dans plusieurs domaines. Beaucoup de ses ré</a:t>
            </a:r>
            <a:r>
              <a:rPr lang="en-US" sz="4099">
                <a:solidFill>
                  <a:srgbClr val="404040"/>
                </a:solidFill>
                <a:latin typeface="Calibri (MS)"/>
                <a:ea typeface="Calibri (MS)"/>
                <a:cs typeface="Calibri (MS)"/>
                <a:sym typeface="Calibri (MS)"/>
              </a:rPr>
              <a:t>alisations ont perduré jusqu’à aujourd’hui : </a:t>
            </a:r>
          </a:p>
          <a:p>
            <a:pPr algn="l" marL="885189" indent="-442594" lvl="1">
              <a:lnSpc>
                <a:spcPts val="4509"/>
              </a:lnSpc>
              <a:buFont typeface="Arial"/>
              <a:buChar char="•"/>
            </a:pPr>
            <a:r>
              <a:rPr lang="en-US" sz="4099">
                <a:solidFill>
                  <a:srgbClr val="404040"/>
                </a:solidFill>
                <a:latin typeface="Calibri (MS)"/>
                <a:ea typeface="Calibri (MS)"/>
                <a:cs typeface="Calibri (MS)"/>
                <a:sym typeface="Calibri (MS)"/>
              </a:rPr>
              <a:t>E</a:t>
            </a:r>
            <a:r>
              <a:rPr lang="en-US" sz="4099">
                <a:solidFill>
                  <a:srgbClr val="404040"/>
                </a:solidFill>
                <a:latin typeface="Calibri (MS)"/>
                <a:ea typeface="Calibri (MS)"/>
                <a:cs typeface="Calibri (MS)"/>
                <a:sym typeface="Calibri (MS)"/>
              </a:rPr>
              <a:t>ducation : création des lycées, du baccalauréat et la recréation des universités. </a:t>
            </a:r>
          </a:p>
          <a:p>
            <a:pPr algn="l" marL="885189" indent="-442594" lvl="1">
              <a:lnSpc>
                <a:spcPts val="4509"/>
              </a:lnSpc>
              <a:buFont typeface="Arial"/>
              <a:buChar char="•"/>
            </a:pPr>
            <a:r>
              <a:rPr lang="en-US" sz="4099">
                <a:solidFill>
                  <a:srgbClr val="404040"/>
                </a:solidFill>
                <a:latin typeface="Calibri (MS)"/>
                <a:ea typeface="Calibri (MS)"/>
                <a:cs typeface="Calibri (MS)"/>
                <a:sym typeface="Calibri (MS)"/>
              </a:rPr>
              <a:t>Institutions : création du conseil d’état, des préfets, de la légion d’honneur </a:t>
            </a:r>
          </a:p>
          <a:p>
            <a:pPr algn="l" marL="885189" indent="-442594" lvl="1">
              <a:lnSpc>
                <a:spcPts val="4509"/>
              </a:lnSpc>
              <a:buFont typeface="Arial"/>
              <a:buChar char="•"/>
            </a:pPr>
            <a:r>
              <a:rPr lang="en-US" sz="4099">
                <a:solidFill>
                  <a:srgbClr val="404040"/>
                </a:solidFill>
                <a:latin typeface="Calibri (MS)"/>
                <a:ea typeface="Calibri (MS)"/>
                <a:cs typeface="Calibri (MS)"/>
                <a:sym typeface="Calibri (MS)"/>
              </a:rPr>
              <a:t>Lois : création du code civil en 1804 et du code pénal</a:t>
            </a:r>
          </a:p>
          <a:p>
            <a:pPr algn="l" marL="885189" indent="-442594" lvl="1">
              <a:lnSpc>
                <a:spcPts val="4509"/>
              </a:lnSpc>
              <a:buFont typeface="Arial"/>
              <a:buChar char="•"/>
            </a:pPr>
            <a:r>
              <a:rPr lang="en-US" sz="4099">
                <a:solidFill>
                  <a:srgbClr val="404040"/>
                </a:solidFill>
                <a:latin typeface="Calibri (MS)"/>
                <a:ea typeface="Calibri (MS)"/>
                <a:cs typeface="Calibri (MS)"/>
                <a:sym typeface="Calibri (MS)"/>
              </a:rPr>
              <a:t>Architecture et urbanisme : création d’arcs de triomphe pour célébrer ses victoires, construction de canaux, numérotation des rues.</a:t>
            </a:r>
          </a:p>
          <a:p>
            <a:pPr algn="l">
              <a:lnSpc>
                <a:spcPts val="4509"/>
              </a:lnSpc>
            </a:pPr>
          </a:p>
          <a:p>
            <a:pPr algn="l">
              <a:lnSpc>
                <a:spcPts val="4509"/>
              </a:lnSpc>
            </a:pPr>
          </a:p>
          <a:p>
            <a:pPr algn="ctr">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