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rasika" charset="1" panose="00000000000000000000"/>
      <p:regular r:id="rId16"/>
    </p:embeddedFont>
    <p:embeddedFont>
      <p:font typeface="Bubblebody Neue" charset="1" panose="00000500000000000000"/>
      <p:regular r:id="rId17"/>
    </p:embeddedFont>
    <p:embeddedFont>
      <p:font typeface="Open Sans" charset="1" panose="020B0606030504020204"/>
      <p:regular r:id="rId18"/>
    </p:embeddedFont>
    <p:embeddedFont>
      <p:font typeface="Calibri (MS)" charset="1" panose="020F050202020403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1.png" Type="http://schemas.openxmlformats.org/officeDocument/2006/relationships/image"/><Relationship Id="rId9" Target="https://www.lumni.fr/video/saigon-ville-coloniale-d-indochine-francaise-a-la-fin-du-xixe-siecle#containerType=folder&amp;containerSlug=conquetes-et-colonisation-au-xixe-siecle"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2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2677" y="2255849"/>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 la révolution et de l’empire</a:t>
            </a:r>
          </a:p>
        </p:txBody>
      </p:sp>
      <p:sp>
        <p:nvSpPr>
          <p:cNvPr name="TextBox 12" id="12"/>
          <p:cNvSpPr txBox="true"/>
          <p:nvPr/>
        </p:nvSpPr>
        <p:spPr>
          <a:xfrm rot="0">
            <a:off x="5062429" y="4716728"/>
            <a:ext cx="8053432" cy="3198341"/>
          </a:xfrm>
          <a:prstGeom prst="rect">
            <a:avLst/>
          </a:prstGeom>
        </p:spPr>
        <p:txBody>
          <a:bodyPr anchor="t" rtlCol="false" tIns="0" lIns="0" bIns="0" rIns="0">
            <a:spAutoFit/>
          </a:bodyPr>
          <a:lstStyle/>
          <a:p>
            <a:pPr algn="ctr">
              <a:lnSpc>
                <a:spcPts val="8513"/>
              </a:lnSpc>
            </a:pPr>
            <a:r>
              <a:rPr lang="en-US" sz="6081">
                <a:solidFill>
                  <a:srgbClr val="FCF7F2"/>
                </a:solidFill>
                <a:latin typeface="Glass Antiqua"/>
                <a:ea typeface="Glass Antiqua"/>
                <a:cs typeface="Glass Antiqua"/>
                <a:sym typeface="Glass Antiqua"/>
              </a:rPr>
              <a:t>Comment la France se crée-t-elle un empire colonial au 19ème siècle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187893" y="3101837"/>
            <a:ext cx="11249642" cy="6869424"/>
          </a:xfrm>
          <a:custGeom>
            <a:avLst/>
            <a:gdLst/>
            <a:ahLst/>
            <a:cxnLst/>
            <a:rect r="r" b="b" t="t" l="l"/>
            <a:pathLst>
              <a:path h="6869424" w="11249642">
                <a:moveTo>
                  <a:pt x="0" y="0"/>
                </a:moveTo>
                <a:lnTo>
                  <a:pt x="11249641" y="0"/>
                </a:lnTo>
                <a:lnTo>
                  <a:pt x="11249641" y="6869424"/>
                </a:lnTo>
                <a:lnTo>
                  <a:pt x="0" y="6869424"/>
                </a:lnTo>
                <a:lnTo>
                  <a:pt x="0" y="0"/>
                </a:lnTo>
                <a:close/>
              </a:path>
            </a:pathLst>
          </a:custGeom>
          <a:blipFill>
            <a:blip r:embed="rId8"/>
            <a:stretch>
              <a:fillRect l="-15820" t="0" r="-3037" b="0"/>
            </a:stretch>
          </a:blipFill>
        </p:spPr>
      </p:sp>
      <p:sp>
        <p:nvSpPr>
          <p:cNvPr name="TextBox 16" id="16"/>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7" id="17"/>
          <p:cNvSpPr txBox="true"/>
          <p:nvPr/>
        </p:nvSpPr>
        <p:spPr>
          <a:xfrm rot="0">
            <a:off x="2579936" y="2294752"/>
            <a:ext cx="13834979" cy="807085"/>
          </a:xfrm>
          <a:prstGeom prst="rect">
            <a:avLst/>
          </a:prstGeom>
        </p:spPr>
        <p:txBody>
          <a:bodyPr anchor="t" rtlCol="false" tIns="0" lIns="0" bIns="0" rIns="0">
            <a:spAutoFit/>
          </a:bodyPr>
          <a:lstStyle/>
          <a:p>
            <a:pPr algn="l">
              <a:lnSpc>
                <a:spcPts val="3080"/>
              </a:lnSpc>
            </a:pPr>
            <a:r>
              <a:rPr lang="en-US" sz="2800">
                <a:solidFill>
                  <a:srgbClr val="404040"/>
                </a:solidFill>
                <a:latin typeface="Bubblebody Neue"/>
                <a:ea typeface="Bubblebody Neue"/>
                <a:cs typeface="Bubblebody Neue"/>
                <a:sym typeface="Bubblebody Neue"/>
              </a:rPr>
              <a:t>Au XIXème siècle, la France (comme beaucoup de puissances européennes) conquiert des territoires par la violence pour former un vaste empire colonial.</a:t>
            </a:r>
          </a:p>
        </p:txBody>
      </p:sp>
      <p:sp>
        <p:nvSpPr>
          <p:cNvPr name="TextBox 18" id="18"/>
          <p:cNvSpPr txBox="true"/>
          <p:nvPr/>
        </p:nvSpPr>
        <p:spPr>
          <a:xfrm rot="0">
            <a:off x="12621181" y="4146099"/>
            <a:ext cx="4159593"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Où la France posssède-t-elle des colonies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Comment ces territoires deviennent-ils Français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689254" y="2424500"/>
            <a:ext cx="5609170" cy="7100215"/>
          </a:xfrm>
          <a:custGeom>
            <a:avLst/>
            <a:gdLst/>
            <a:ahLst/>
            <a:cxnLst/>
            <a:rect r="r" b="b" t="t" l="l"/>
            <a:pathLst>
              <a:path h="7100215" w="5609170">
                <a:moveTo>
                  <a:pt x="0" y="0"/>
                </a:moveTo>
                <a:lnTo>
                  <a:pt x="5609170" y="0"/>
                </a:lnTo>
                <a:lnTo>
                  <a:pt x="5609170" y="7100216"/>
                </a:lnTo>
                <a:lnTo>
                  <a:pt x="0" y="7100216"/>
                </a:lnTo>
                <a:lnTo>
                  <a:pt x="0" y="0"/>
                </a:lnTo>
                <a:close/>
              </a:path>
            </a:pathLst>
          </a:custGeom>
          <a:blipFill>
            <a:blip r:embed="rId8"/>
            <a:stretch>
              <a:fillRect l="0" t="0" r="0" b="0"/>
            </a:stretch>
          </a:blipFill>
        </p:spPr>
      </p:sp>
      <p:sp>
        <p:nvSpPr>
          <p:cNvPr name="TextBox 16" id="16"/>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7" id="17"/>
          <p:cNvSpPr txBox="true"/>
          <p:nvPr/>
        </p:nvSpPr>
        <p:spPr>
          <a:xfrm rot="0">
            <a:off x="1831957" y="3687420"/>
            <a:ext cx="8733129"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Dans quelle attitude sont représentés les colonies sur cette affiche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Qu’apporte la France selon cette affiche ?</a:t>
            </a:r>
          </a:p>
          <a:p>
            <a:pPr algn="l">
              <a:lnSpc>
                <a:spcPts val="4949"/>
              </a:lnSpc>
            </a:pPr>
          </a:p>
          <a:p>
            <a:pPr algn="l">
              <a:lnSpc>
                <a:spcPts val="494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620455" y="4102075"/>
            <a:ext cx="7219086" cy="4268285"/>
          </a:xfrm>
          <a:custGeom>
            <a:avLst/>
            <a:gdLst/>
            <a:ahLst/>
            <a:cxnLst/>
            <a:rect r="r" b="b" t="t" l="l"/>
            <a:pathLst>
              <a:path h="4268285" w="7219086">
                <a:moveTo>
                  <a:pt x="0" y="0"/>
                </a:moveTo>
                <a:lnTo>
                  <a:pt x="7219087" y="0"/>
                </a:lnTo>
                <a:lnTo>
                  <a:pt x="7219087" y="4268285"/>
                </a:lnTo>
                <a:lnTo>
                  <a:pt x="0" y="4268285"/>
                </a:lnTo>
                <a:lnTo>
                  <a:pt x="0" y="0"/>
                </a:lnTo>
                <a:close/>
              </a:path>
            </a:pathLst>
          </a:custGeom>
          <a:blipFill>
            <a:blip r:embed="rId8"/>
            <a:stretch>
              <a:fillRect l="0" t="0" r="0" b="0"/>
            </a:stretch>
          </a:blipFill>
        </p:spPr>
      </p:sp>
      <p:sp>
        <p:nvSpPr>
          <p:cNvPr name="TextBox 16" id="16"/>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2200088" y="2492984"/>
            <a:ext cx="13867002" cy="1209040"/>
          </a:xfrm>
          <a:prstGeom prst="rect">
            <a:avLst/>
          </a:prstGeom>
        </p:spPr>
        <p:txBody>
          <a:bodyPr anchor="t" rtlCol="false" tIns="0" lIns="0" bIns="0" rIns="0">
            <a:spAutoFit/>
          </a:bodyPr>
          <a:lstStyle/>
          <a:p>
            <a:pPr algn="l">
              <a:lnSpc>
                <a:spcPts val="2860"/>
              </a:lnSpc>
            </a:pPr>
            <a:r>
              <a:rPr lang="en-US" sz="2600" u="sng">
                <a:solidFill>
                  <a:srgbClr val="404040"/>
                </a:solidFill>
                <a:latin typeface="Bubblebody Neue"/>
                <a:ea typeface="Bubblebody Neue"/>
                <a:cs typeface="Bubblebody Neue"/>
                <a:sym typeface="Bubblebody Neue"/>
                <a:hlinkClick r:id="rId9" tooltip="https://www.lumni.fr/video/saigon-ville-coloniale-d-indochine-francaise-a-la-fin-du-xixe-siecle#containerType=folder&amp;containerSlug=conquetes-et-colonisation-au-xixe-siecle"/>
              </a:rPr>
              <a:t>https://www.lumni.fr/video/saigon-ville-coloniale-d-indochine-francaise-a-la-fin-du-xixe-siecle#containerType=folder&amp;containerSlug=conquetes-et-colonisation-au-xixe-siecle</a:t>
            </a:r>
          </a:p>
          <a:p>
            <a:pPr algn="l">
              <a:lnSpc>
                <a:spcPts val="3630"/>
              </a:lnSpc>
            </a:pPr>
          </a:p>
        </p:txBody>
      </p:sp>
      <p:sp>
        <p:nvSpPr>
          <p:cNvPr name="TextBox 18" id="18"/>
          <p:cNvSpPr txBox="true"/>
          <p:nvPr/>
        </p:nvSpPr>
        <p:spPr>
          <a:xfrm rot="0">
            <a:off x="9554871" y="3832986"/>
            <a:ext cx="7408666" cy="7477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Pourquoi les Français s’emparent-ils de colonies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 construisent les colons à Saïgon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En quoi le système colonial est-il inégalitaire ?</a:t>
            </a:r>
          </a:p>
          <a:p>
            <a:pPr algn="l">
              <a:lnSpc>
                <a:spcPts val="4949"/>
              </a:lnSpc>
            </a:pPr>
          </a:p>
          <a:p>
            <a:pPr algn="l">
              <a:lnSpc>
                <a:spcPts val="4949"/>
              </a:lnSpc>
            </a:pPr>
          </a:p>
          <a:p>
            <a:pPr algn="l">
              <a:lnSpc>
                <a:spcPts val="4949"/>
              </a:lnSpc>
            </a:pPr>
          </a:p>
          <a:p>
            <a:pPr algn="l">
              <a:lnSpc>
                <a:spcPts val="494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6" id="16"/>
          <p:cNvSpPr txBox="true"/>
          <p:nvPr/>
        </p:nvSpPr>
        <p:spPr>
          <a:xfrm rot="0">
            <a:off x="2200088" y="2492984"/>
            <a:ext cx="13867002" cy="3689985"/>
          </a:xfrm>
          <a:prstGeom prst="rect">
            <a:avLst/>
          </a:prstGeom>
        </p:spPr>
        <p:txBody>
          <a:bodyPr anchor="t" rtlCol="false" tIns="0" lIns="0" bIns="0" rIns="0">
            <a:spAutoFit/>
          </a:bodyPr>
          <a:lstStyle/>
          <a:p>
            <a:pPr algn="l">
              <a:lnSpc>
                <a:spcPts val="3630"/>
              </a:lnSpc>
            </a:pPr>
            <a:r>
              <a:rPr lang="en-US" sz="3300">
                <a:solidFill>
                  <a:srgbClr val="404040"/>
                </a:solidFill>
                <a:latin typeface="Bubblebody Neue"/>
                <a:ea typeface="Bubblebody Neue"/>
                <a:cs typeface="Bubblebody Neue"/>
                <a:sym typeface="Bubblebody Neue"/>
              </a:rPr>
              <a:t>Sur place, les colons construisent des villes autour des ports, des routes et des chemins de fer en employant le travail forcé des indigènes. </a:t>
            </a:r>
          </a:p>
          <a:p>
            <a:pPr algn="l">
              <a:lnSpc>
                <a:spcPts val="3630"/>
              </a:lnSpc>
            </a:pPr>
            <a:r>
              <a:rPr lang="en-US" sz="3300">
                <a:solidFill>
                  <a:srgbClr val="404040"/>
                </a:solidFill>
                <a:latin typeface="Bubblebody Neue"/>
                <a:ea typeface="Bubblebody Neue"/>
                <a:cs typeface="Bubblebody Neue"/>
                <a:sym typeface="Bubblebody Neue"/>
              </a:rPr>
              <a:t>Ils font ensuite le commerce des richesses des pays colonisés.</a:t>
            </a:r>
          </a:p>
          <a:p>
            <a:pPr algn="l">
              <a:lnSpc>
                <a:spcPts val="3630"/>
              </a:lnSpc>
            </a:pPr>
            <a:r>
              <a:rPr lang="en-US" sz="3300">
                <a:solidFill>
                  <a:srgbClr val="404040"/>
                </a:solidFill>
                <a:latin typeface="Bubblebody Neue"/>
                <a:ea typeface="Bubblebody Neue"/>
                <a:cs typeface="Bubblebody Neue"/>
                <a:sym typeface="Bubblebody Neue"/>
              </a:rPr>
              <a:t>Les colons veulent imposer leur civilisation et leurs lois aux peuples colonisés.</a:t>
            </a:r>
          </a:p>
          <a:p>
            <a:pPr algn="l">
              <a:lnSpc>
                <a:spcPts val="3630"/>
              </a:lnSpc>
            </a:pPr>
            <a:r>
              <a:rPr lang="en-US" sz="3300">
                <a:solidFill>
                  <a:srgbClr val="404040"/>
                </a:solidFill>
                <a:latin typeface="Bubblebody Neue"/>
                <a:ea typeface="Bubblebody Neue"/>
                <a:cs typeface="Bubblebody Neue"/>
                <a:sym typeface="Bubblebody Neue"/>
              </a:rPr>
              <a:t>Les indigènes (personnes qui vivaient dans le pays avant l’arrivée des colons) sont des citoyens de seconde catégorie. Ils possèdent la nationalité française mais pas la citoyenneté : ils ne peuvent pas voter. </a:t>
            </a:r>
          </a:p>
        </p:txBody>
      </p:sp>
      <p:sp>
        <p:nvSpPr>
          <p:cNvPr name="TextBox 17" id="17"/>
          <p:cNvSpPr txBox="true"/>
          <p:nvPr/>
        </p:nvSpPr>
        <p:spPr>
          <a:xfrm rot="0">
            <a:off x="1355978" y="6759225"/>
            <a:ext cx="15618455" cy="37623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construisent les colons ?</a:t>
            </a:r>
          </a:p>
          <a:p>
            <a:pPr algn="l">
              <a:lnSpc>
                <a:spcPts val="4949"/>
              </a:lnSpc>
            </a:pPr>
            <a:r>
              <a:rPr lang="en-US" sz="4499">
                <a:solidFill>
                  <a:srgbClr val="404040"/>
                </a:solidFill>
                <a:latin typeface="Bubblebody Neue"/>
                <a:ea typeface="Bubblebody Neue"/>
                <a:cs typeface="Bubblebody Neue"/>
                <a:sym typeface="Bubblebody Neue"/>
              </a:rPr>
              <a:t>Quelle main d’oeuvre est employée pour les grands chantiers coloniaux ?</a:t>
            </a:r>
          </a:p>
          <a:p>
            <a:pPr algn="l">
              <a:lnSpc>
                <a:spcPts val="4949"/>
              </a:lnSpc>
            </a:pPr>
            <a:r>
              <a:rPr lang="en-US" sz="4499">
                <a:solidFill>
                  <a:srgbClr val="404040"/>
                </a:solidFill>
                <a:latin typeface="Bubblebody Neue"/>
                <a:ea typeface="Bubblebody Neue"/>
                <a:cs typeface="Bubblebody Neue"/>
                <a:sym typeface="Bubblebody Neue"/>
              </a:rPr>
              <a:t>Comment sont considérés les indigènes par les colons ?</a:t>
            </a:r>
          </a:p>
          <a:p>
            <a:pPr algn="l">
              <a:lnSpc>
                <a:spcPts val="4949"/>
              </a:lnSpc>
            </a:pPr>
          </a:p>
          <a:p>
            <a:pPr algn="l">
              <a:lnSpc>
                <a:spcPts val="494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195961" y="288920"/>
            <a:ext cx="16428129" cy="9772205"/>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2189602" y="2132296"/>
            <a:ext cx="14263584" cy="6347295"/>
          </a:xfrm>
          <a:custGeom>
            <a:avLst/>
            <a:gdLst/>
            <a:ahLst/>
            <a:cxnLst/>
            <a:rect r="r" b="b" t="t" l="l"/>
            <a:pathLst>
              <a:path h="6347295" w="14263584">
                <a:moveTo>
                  <a:pt x="0" y="0"/>
                </a:moveTo>
                <a:lnTo>
                  <a:pt x="14263585" y="0"/>
                </a:lnTo>
                <a:lnTo>
                  <a:pt x="14263585" y="6347295"/>
                </a:lnTo>
                <a:lnTo>
                  <a:pt x="0" y="6347295"/>
                </a:lnTo>
                <a:lnTo>
                  <a:pt x="0" y="0"/>
                </a:lnTo>
                <a:close/>
              </a:path>
            </a:pathLst>
          </a:custGeom>
          <a:blipFill>
            <a:blip r:embed="rId4"/>
            <a:stretch>
              <a:fillRect l="0" t="0" r="0" b="0"/>
            </a:stretch>
          </a:blipFill>
        </p:spPr>
      </p:sp>
      <p:sp>
        <p:nvSpPr>
          <p:cNvPr name="TextBox 10" id="10"/>
          <p:cNvSpPr txBox="true"/>
          <p:nvPr/>
        </p:nvSpPr>
        <p:spPr>
          <a:xfrm rot="0">
            <a:off x="1969244" y="685108"/>
            <a:ext cx="18654913" cy="620510"/>
          </a:xfrm>
          <a:prstGeom prst="rect">
            <a:avLst/>
          </a:prstGeom>
        </p:spPr>
        <p:txBody>
          <a:bodyPr anchor="t" rtlCol="false" tIns="0" lIns="0" bIns="0" rIns="0">
            <a:spAutoFit/>
          </a:bodyPr>
          <a:lstStyle/>
          <a:p>
            <a:pPr algn="l">
              <a:lnSpc>
                <a:spcPts val="5173"/>
              </a:lnSpc>
            </a:pPr>
            <a:r>
              <a:rPr lang="en-US" sz="3695" u="sng">
                <a:solidFill>
                  <a:srgbClr val="231F20"/>
                </a:solidFill>
                <a:latin typeface="Open Sans"/>
                <a:ea typeface="Open Sans"/>
                <a:cs typeface="Open Sans"/>
                <a:sym typeface="Open Sans"/>
              </a:rPr>
              <a:t>https://ladigitale.dev/digiview/#/v/69b1a16911c11</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21938" y="-869180"/>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832550"/>
            <a:chOff x="0" y="0"/>
            <a:chExt cx="5541791" cy="2332912"/>
          </a:xfrm>
        </p:grpSpPr>
        <p:sp>
          <p:nvSpPr>
            <p:cNvPr name="Freeform 10" id="10"/>
            <p:cNvSpPr/>
            <p:nvPr/>
          </p:nvSpPr>
          <p:spPr>
            <a:xfrm flipH="false" flipV="false" rot="0">
              <a:off x="40067" y="45156"/>
              <a:ext cx="5501724" cy="2287051"/>
            </a:xfrm>
            <a:custGeom>
              <a:avLst/>
              <a:gdLst/>
              <a:ahLst/>
              <a:cxnLst/>
              <a:rect r="r" b="b" t="t" l="l"/>
              <a:pathLst>
                <a:path h="2287051" w="5501724">
                  <a:moveTo>
                    <a:pt x="573" y="2257276"/>
                  </a:moveTo>
                  <a:cubicBezTo>
                    <a:pt x="-1967" y="2266166"/>
                    <a:pt x="3113" y="2272516"/>
                    <a:pt x="32675" y="2273786"/>
                  </a:cubicBezTo>
                  <a:cubicBezTo>
                    <a:pt x="66941" y="2275056"/>
                    <a:pt x="96923" y="2275056"/>
                    <a:pt x="131189" y="2275056"/>
                  </a:cubicBezTo>
                  <a:cubicBezTo>
                    <a:pt x="268252" y="2276326"/>
                    <a:pt x="405315" y="2276326"/>
                    <a:pt x="546661" y="2277596"/>
                  </a:cubicBezTo>
                  <a:cubicBezTo>
                    <a:pt x="623759" y="2278866"/>
                    <a:pt x="700856" y="2280136"/>
                    <a:pt x="773671" y="2281406"/>
                  </a:cubicBezTo>
                  <a:cubicBezTo>
                    <a:pt x="902168" y="2282676"/>
                    <a:pt x="1026381" y="2282676"/>
                    <a:pt x="1154877" y="2283946"/>
                  </a:cubicBezTo>
                  <a:cubicBezTo>
                    <a:pt x="1206276" y="2283946"/>
                    <a:pt x="1253391" y="2283946"/>
                    <a:pt x="1304790" y="2282676"/>
                  </a:cubicBezTo>
                  <a:cubicBezTo>
                    <a:pt x="1326206" y="2282676"/>
                    <a:pt x="1351905" y="2281406"/>
                    <a:pt x="1373321" y="2281406"/>
                  </a:cubicBezTo>
                  <a:cubicBezTo>
                    <a:pt x="1458986" y="2282676"/>
                    <a:pt x="3172272" y="2273786"/>
                    <a:pt x="3257936" y="2275056"/>
                  </a:cubicBezTo>
                  <a:cubicBezTo>
                    <a:pt x="3377866" y="2276326"/>
                    <a:pt x="3707674" y="2276326"/>
                    <a:pt x="3827603" y="2276326"/>
                  </a:cubicBezTo>
                  <a:cubicBezTo>
                    <a:pt x="3874719" y="2276326"/>
                    <a:pt x="3917551" y="2275056"/>
                    <a:pt x="3964666" y="2275056"/>
                  </a:cubicBezTo>
                  <a:lnTo>
                    <a:pt x="4195960" y="2278866"/>
                  </a:lnTo>
                  <a:cubicBezTo>
                    <a:pt x="4363005" y="2281406"/>
                    <a:pt x="4525767" y="2278866"/>
                    <a:pt x="4692813" y="2282676"/>
                  </a:cubicBezTo>
                  <a:cubicBezTo>
                    <a:pt x="4971222" y="2287756"/>
                    <a:pt x="5253914" y="2281406"/>
                    <a:pt x="5438225" y="2286486"/>
                  </a:cubicBezTo>
                  <a:cubicBezTo>
                    <a:pt x="5458545" y="2287756"/>
                    <a:pt x="5478864" y="2286486"/>
                    <a:pt x="5501725" y="2286486"/>
                  </a:cubicBezTo>
                  <a:lnTo>
                    <a:pt x="5501725" y="2226796"/>
                  </a:lnTo>
                  <a:cubicBezTo>
                    <a:pt x="5500455" y="2148617"/>
                    <a:pt x="5499184" y="2065108"/>
                    <a:pt x="5499184" y="1976380"/>
                  </a:cubicBezTo>
                  <a:cubicBezTo>
                    <a:pt x="5499184" y="1873733"/>
                    <a:pt x="5502995" y="1769346"/>
                    <a:pt x="5496645" y="1666700"/>
                  </a:cubicBezTo>
                  <a:cubicBezTo>
                    <a:pt x="5489025" y="1598848"/>
                    <a:pt x="5477595" y="260962"/>
                    <a:pt x="5477595" y="193111"/>
                  </a:cubicBezTo>
                  <a:cubicBezTo>
                    <a:pt x="5475055" y="146137"/>
                    <a:pt x="5473784" y="97424"/>
                    <a:pt x="5471245" y="50450"/>
                  </a:cubicBezTo>
                  <a:cubicBezTo>
                    <a:pt x="5471245" y="36532"/>
                    <a:pt x="5469975" y="22613"/>
                    <a:pt x="5468705" y="5644"/>
                  </a:cubicBezTo>
                  <a:cubicBezTo>
                    <a:pt x="5458545" y="3104"/>
                    <a:pt x="5449655" y="1834"/>
                    <a:pt x="5439495" y="564"/>
                  </a:cubicBezTo>
                  <a:cubicBezTo>
                    <a:pt x="5431875" y="-706"/>
                    <a:pt x="5424255" y="564"/>
                    <a:pt x="5417905" y="564"/>
                  </a:cubicBezTo>
                  <a:lnTo>
                    <a:pt x="11259" y="5644"/>
                  </a:lnTo>
                  <a:lnTo>
                    <a:pt x="573" y="2257276"/>
                  </a:lnTo>
                  <a:close/>
                </a:path>
              </a:pathLst>
            </a:custGeom>
            <a:solidFill>
              <a:srgbClr val="2E2C2B"/>
            </a:solidFill>
          </p:spPr>
        </p:sp>
        <p:sp>
          <p:nvSpPr>
            <p:cNvPr name="Freeform 11" id="11"/>
            <p:cNvSpPr/>
            <p:nvPr/>
          </p:nvSpPr>
          <p:spPr>
            <a:xfrm flipH="false" flipV="false" rot="0">
              <a:off x="11430" y="16510"/>
              <a:ext cx="5480832" cy="2278302"/>
            </a:xfrm>
            <a:custGeom>
              <a:avLst/>
              <a:gdLst/>
              <a:ahLst/>
              <a:cxnLst/>
              <a:rect r="r" b="b" t="t" l="l"/>
              <a:pathLst>
                <a:path h="2278302" w="5480832">
                  <a:moveTo>
                    <a:pt x="5480832" y="2278302"/>
                  </a:moveTo>
                  <a:lnTo>
                    <a:pt x="0" y="2270682"/>
                  </a:lnTo>
                  <a:lnTo>
                    <a:pt x="0" y="806321"/>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304267"/>
            </a:xfrm>
            <a:custGeom>
              <a:avLst/>
              <a:gdLst/>
              <a:ahLst/>
              <a:cxnLst/>
              <a:rect r="r" b="b" t="t" l="l"/>
              <a:pathLst>
                <a:path h="2304267" w="5505176">
                  <a:moveTo>
                    <a:pt x="5472157" y="21590"/>
                  </a:moveTo>
                  <a:cubicBezTo>
                    <a:pt x="5473427" y="34290"/>
                    <a:pt x="5473427" y="44450"/>
                    <a:pt x="5474696" y="55591"/>
                  </a:cubicBezTo>
                  <a:cubicBezTo>
                    <a:pt x="5477237" y="102565"/>
                    <a:pt x="5478507" y="151279"/>
                    <a:pt x="5481046" y="198252"/>
                  </a:cubicBezTo>
                  <a:cubicBezTo>
                    <a:pt x="5481046" y="266104"/>
                    <a:pt x="5493746" y="1603990"/>
                    <a:pt x="5500096" y="1671841"/>
                  </a:cubicBezTo>
                  <a:cubicBezTo>
                    <a:pt x="5506446" y="1774488"/>
                    <a:pt x="5502637" y="1878874"/>
                    <a:pt x="5502637" y="1981521"/>
                  </a:cubicBezTo>
                  <a:cubicBezTo>
                    <a:pt x="5502637" y="2071989"/>
                    <a:pt x="5503907" y="2155498"/>
                    <a:pt x="5505177" y="2244012"/>
                  </a:cubicBezTo>
                  <a:lnTo>
                    <a:pt x="5505177" y="2303702"/>
                  </a:lnTo>
                  <a:cubicBezTo>
                    <a:pt x="5482316" y="2303702"/>
                    <a:pt x="5461996" y="2304972"/>
                    <a:pt x="5441677" y="2303702"/>
                  </a:cubicBezTo>
                  <a:cubicBezTo>
                    <a:pt x="5169983" y="2298622"/>
                    <a:pt x="4887291" y="2304972"/>
                    <a:pt x="4608882" y="2299892"/>
                  </a:cubicBezTo>
                  <a:cubicBezTo>
                    <a:pt x="4441836" y="2296082"/>
                    <a:pt x="4279074" y="2298622"/>
                    <a:pt x="4112029" y="2296082"/>
                  </a:cubicBezTo>
                  <a:lnTo>
                    <a:pt x="3880735" y="2292272"/>
                  </a:lnTo>
                  <a:cubicBezTo>
                    <a:pt x="3833620" y="2292272"/>
                    <a:pt x="3790788" y="2293542"/>
                    <a:pt x="3743672" y="2293542"/>
                  </a:cubicBezTo>
                  <a:cubicBezTo>
                    <a:pt x="3623742" y="2292272"/>
                    <a:pt x="3293934" y="2293542"/>
                    <a:pt x="3174005" y="2292272"/>
                  </a:cubicBezTo>
                  <a:cubicBezTo>
                    <a:pt x="3088340" y="2291002"/>
                    <a:pt x="1375054" y="2299892"/>
                    <a:pt x="1289390" y="2298622"/>
                  </a:cubicBezTo>
                  <a:cubicBezTo>
                    <a:pt x="1267974" y="2298622"/>
                    <a:pt x="1242275" y="2299892"/>
                    <a:pt x="1220859" y="2299892"/>
                  </a:cubicBezTo>
                  <a:cubicBezTo>
                    <a:pt x="1169460" y="2299892"/>
                    <a:pt x="1122345" y="2301162"/>
                    <a:pt x="1070946" y="2301162"/>
                  </a:cubicBezTo>
                  <a:cubicBezTo>
                    <a:pt x="942450" y="2301162"/>
                    <a:pt x="818236" y="2299892"/>
                    <a:pt x="689740" y="2298622"/>
                  </a:cubicBezTo>
                  <a:cubicBezTo>
                    <a:pt x="612642" y="2297352"/>
                    <a:pt x="535544" y="2296082"/>
                    <a:pt x="462730" y="2294812"/>
                  </a:cubicBezTo>
                  <a:cubicBezTo>
                    <a:pt x="325667" y="2293542"/>
                    <a:pt x="188604" y="2292272"/>
                    <a:pt x="47258" y="2292272"/>
                  </a:cubicBezTo>
                  <a:cubicBezTo>
                    <a:pt x="34505" y="2292272"/>
                    <a:pt x="25615" y="2292272"/>
                    <a:pt x="15455" y="2291002"/>
                  </a:cubicBezTo>
                  <a:cubicBezTo>
                    <a:pt x="6565" y="2289732"/>
                    <a:pt x="1485" y="2283382"/>
                    <a:pt x="4025" y="2274492"/>
                  </a:cubicBezTo>
                  <a:cubicBezTo>
                    <a:pt x="12915" y="2242487"/>
                    <a:pt x="9105" y="2198993"/>
                    <a:pt x="7835" y="2153758"/>
                  </a:cubicBezTo>
                  <a:cubicBezTo>
                    <a:pt x="6565" y="2061550"/>
                    <a:pt x="2755" y="1971082"/>
                    <a:pt x="4025" y="1878874"/>
                  </a:cubicBezTo>
                  <a:cubicBezTo>
                    <a:pt x="1485" y="1764049"/>
                    <a:pt x="-3595" y="342654"/>
                    <a:pt x="4025" y="226089"/>
                  </a:cubicBezTo>
                  <a:cubicBezTo>
                    <a:pt x="5295" y="203472"/>
                    <a:pt x="4025" y="179115"/>
                    <a:pt x="5295" y="156498"/>
                  </a:cubicBezTo>
                  <a:cubicBezTo>
                    <a:pt x="6565" y="119963"/>
                    <a:pt x="9105" y="7994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287192"/>
                  </a:moveTo>
                  <a:cubicBezTo>
                    <a:pt x="5483587" y="2270682"/>
                    <a:pt x="5484857" y="2257982"/>
                    <a:pt x="5484857" y="2245282"/>
                  </a:cubicBezTo>
                  <a:cubicBezTo>
                    <a:pt x="5483587" y="2146799"/>
                    <a:pt x="5482316" y="2054591"/>
                    <a:pt x="5482316" y="1955424"/>
                  </a:cubicBezTo>
                  <a:cubicBezTo>
                    <a:pt x="5482316" y="1910190"/>
                    <a:pt x="5484857" y="1864956"/>
                    <a:pt x="5483587" y="1819722"/>
                  </a:cubicBezTo>
                  <a:cubicBezTo>
                    <a:pt x="5483587" y="1777967"/>
                    <a:pt x="5482316" y="1734473"/>
                    <a:pt x="5481046" y="1692718"/>
                  </a:cubicBezTo>
                  <a:cubicBezTo>
                    <a:pt x="5475966" y="1628347"/>
                    <a:pt x="5464537" y="295680"/>
                    <a:pt x="5464537" y="231308"/>
                  </a:cubicBezTo>
                  <a:cubicBezTo>
                    <a:pt x="5461996" y="177375"/>
                    <a:pt x="5459457" y="121702"/>
                    <a:pt x="5456916" y="6776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851"/>
                    <a:pt x="29425" y="74729"/>
                  </a:cubicBezTo>
                  <a:cubicBezTo>
                    <a:pt x="28155" y="106044"/>
                    <a:pt x="28155" y="137360"/>
                    <a:pt x="26885" y="168676"/>
                  </a:cubicBezTo>
                  <a:cubicBezTo>
                    <a:pt x="25615" y="220870"/>
                    <a:pt x="23075" y="271323"/>
                    <a:pt x="21805" y="323516"/>
                  </a:cubicBezTo>
                  <a:cubicBezTo>
                    <a:pt x="16725" y="379189"/>
                    <a:pt x="23075" y="1739692"/>
                    <a:pt x="25615" y="1795365"/>
                  </a:cubicBezTo>
                  <a:cubicBezTo>
                    <a:pt x="25615" y="1854517"/>
                    <a:pt x="25615" y="1915409"/>
                    <a:pt x="26885" y="1974562"/>
                  </a:cubicBezTo>
                  <a:cubicBezTo>
                    <a:pt x="26885" y="2018056"/>
                    <a:pt x="29425" y="2061550"/>
                    <a:pt x="29425" y="2105045"/>
                  </a:cubicBezTo>
                  <a:cubicBezTo>
                    <a:pt x="29425" y="2152019"/>
                    <a:pt x="29425" y="2198993"/>
                    <a:pt x="28155" y="2245282"/>
                  </a:cubicBezTo>
                  <a:lnTo>
                    <a:pt x="28155" y="2255442"/>
                  </a:lnTo>
                  <a:cubicBezTo>
                    <a:pt x="28155" y="2265602"/>
                    <a:pt x="31965" y="2269412"/>
                    <a:pt x="40855" y="2269412"/>
                  </a:cubicBezTo>
                  <a:cubicBezTo>
                    <a:pt x="90090" y="2269412"/>
                    <a:pt x="150055" y="2270682"/>
                    <a:pt x="205737" y="2270682"/>
                  </a:cubicBezTo>
                  <a:cubicBezTo>
                    <a:pt x="287118" y="2270682"/>
                    <a:pt x="372782" y="2268142"/>
                    <a:pt x="454163" y="2270682"/>
                  </a:cubicBezTo>
                  <a:cubicBezTo>
                    <a:pt x="586943" y="2274492"/>
                    <a:pt x="719722" y="2277032"/>
                    <a:pt x="852502" y="2275762"/>
                  </a:cubicBezTo>
                  <a:cubicBezTo>
                    <a:pt x="938166" y="2274492"/>
                    <a:pt x="1019548" y="2277032"/>
                    <a:pt x="1105212" y="2277032"/>
                  </a:cubicBezTo>
                  <a:cubicBezTo>
                    <a:pt x="1229425" y="2277032"/>
                    <a:pt x="1353638" y="2275762"/>
                    <a:pt x="1477852" y="2277032"/>
                  </a:cubicBezTo>
                  <a:cubicBezTo>
                    <a:pt x="1662030" y="2278302"/>
                    <a:pt x="3683707" y="2268142"/>
                    <a:pt x="3872169" y="2270682"/>
                  </a:cubicBezTo>
                  <a:cubicBezTo>
                    <a:pt x="3953550" y="2271952"/>
                    <a:pt x="4034931" y="2273222"/>
                    <a:pt x="4112029" y="2273222"/>
                  </a:cubicBezTo>
                  <a:cubicBezTo>
                    <a:pt x="4253375" y="2275762"/>
                    <a:pt x="4390438" y="2271952"/>
                    <a:pt x="4531784" y="2275762"/>
                  </a:cubicBezTo>
                  <a:cubicBezTo>
                    <a:pt x="4647431" y="2278302"/>
                    <a:pt x="4763077" y="2278302"/>
                    <a:pt x="4878724" y="2280842"/>
                  </a:cubicBezTo>
                  <a:cubicBezTo>
                    <a:pt x="5050053" y="2284652"/>
                    <a:pt x="5221382" y="2287192"/>
                    <a:pt x="5392710" y="2288462"/>
                  </a:cubicBezTo>
                  <a:cubicBezTo>
                    <a:pt x="5444216" y="2288462"/>
                    <a:pt x="5461996" y="2287192"/>
                    <a:pt x="5482316" y="2287192"/>
                  </a:cubicBezTo>
                  <a:close/>
                </a:path>
              </a:pathLst>
            </a:custGeom>
            <a:solidFill>
              <a:srgbClr val="FAF3E2"/>
            </a:solidFill>
          </p:spPr>
        </p:sp>
      </p:grpSp>
      <p:sp>
        <p:nvSpPr>
          <p:cNvPr name="TextBox 13" id="13"/>
          <p:cNvSpPr txBox="true"/>
          <p:nvPr/>
        </p:nvSpPr>
        <p:spPr>
          <a:xfrm rot="0">
            <a:off x="1400654" y="3338830"/>
            <a:ext cx="15226097" cy="6089650"/>
          </a:xfrm>
          <a:prstGeom prst="rect">
            <a:avLst/>
          </a:prstGeom>
        </p:spPr>
        <p:txBody>
          <a:bodyPr anchor="t" rtlCol="false" tIns="0" lIns="0" bIns="0" rIns="0">
            <a:spAutoFit/>
          </a:bodyPr>
          <a:lstStyle/>
          <a:p>
            <a:pPr algn="l">
              <a:lnSpc>
                <a:spcPts val="4290"/>
              </a:lnSpc>
            </a:pPr>
            <a:r>
              <a:rPr lang="en-US" sz="3900">
                <a:solidFill>
                  <a:srgbClr val="404040"/>
                </a:solidFill>
                <a:latin typeface="Calibri (MS)"/>
                <a:ea typeface="Calibri (MS)"/>
                <a:cs typeface="Calibri (MS)"/>
                <a:sym typeface="Calibri (MS)"/>
              </a:rPr>
              <a:t>Au 19ème siècle, la France (ainsi que les pays européens) se lance dans la conquête de colonies en Afrique et en Asie. Sous prétexte d’apporter la civilisation, la France conquiert des territoires par la force. C’est le cas en Algérie, en Indochine...</a:t>
            </a:r>
          </a:p>
          <a:p>
            <a:pPr algn="l">
              <a:lnSpc>
                <a:spcPts val="4290"/>
              </a:lnSpc>
            </a:pPr>
            <a:r>
              <a:rPr lang="en-US" sz="3900">
                <a:solidFill>
                  <a:srgbClr val="404040"/>
                </a:solidFill>
                <a:latin typeface="Calibri (MS)"/>
                <a:ea typeface="Calibri (MS)"/>
                <a:cs typeface="Calibri (MS)"/>
                <a:sym typeface="Calibri (MS)"/>
              </a:rPr>
              <a:t>Sur place, les colons construisent des villes, des ports, des gares... à la manière européenne et organisent  le commerce et l’exploitation des ressources locales.</a:t>
            </a:r>
          </a:p>
          <a:p>
            <a:pPr algn="l">
              <a:lnSpc>
                <a:spcPts val="4290"/>
              </a:lnSpc>
            </a:pPr>
            <a:r>
              <a:rPr lang="en-US" sz="3900">
                <a:solidFill>
                  <a:srgbClr val="404040"/>
                </a:solidFill>
                <a:latin typeface="Calibri (MS)"/>
                <a:ea typeface="Calibri (MS)"/>
                <a:cs typeface="Calibri (MS)"/>
                <a:sym typeface="Calibri (MS)"/>
              </a:rPr>
              <a:t>Les indigènes, eux, sont soumis aux travaux forcés et considérés comme des citoyens inférieurs. Ils n’ont pas le droit de vote ni les mêmes avantages que les Européens. Le système est profondément inégalitaire.</a:t>
            </a:r>
          </a:p>
          <a:p>
            <a:pPr algn="l">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