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Handy Casual" charset="1" panose="00000500000000000000"/>
      <p:regular r:id="rId22"/>
    </p:embeddedFont>
    <p:embeddedFont>
      <p:font typeface="Glacial Indifference Bold" charset="1" panose="00000800000000000000"/>
      <p:regular r:id="rId23"/>
    </p:embeddedFont>
    <p:embeddedFont>
      <p:font typeface="Sondos Bold" charset="1" panose="00000800000000000000"/>
      <p:regular r:id="rId24"/>
    </p:embeddedFont>
    <p:embeddedFont>
      <p:font typeface="Glacial Indifference Italics" charset="1" panose="00000000000000000000"/>
      <p:regular r:id="rId25"/>
    </p:embeddedFont>
    <p:embeddedFont>
      <p:font typeface="Glacial Indifference" charset="1" panose="000000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12" Target="../media/image33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pn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14" Target="../media/image49.png" Type="http://schemas.openxmlformats.org/officeDocument/2006/relationships/image"/><Relationship Id="rId15" Target="../media/image50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pn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47.png" Type="http://schemas.openxmlformats.org/officeDocument/2006/relationships/image"/><Relationship Id="rId17" Target="../media/image48.sv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55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8.pn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9.jpe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9.jpe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61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12835361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60" y="0"/>
                </a:lnTo>
                <a:lnTo>
                  <a:pt x="753960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305897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reproduire et comparer les angles - 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468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MESURE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Revoir la notion d’angle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Connaitre le vocabulaire lié aux angles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des angles</a:t>
            </a:r>
          </a:p>
          <a:p>
            <a:pPr algn="l" marL="818411" indent="-409205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Reproduire des angles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04750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936133" y="698337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498437" y="4702411"/>
            <a:ext cx="6462254" cy="4555889"/>
          </a:xfrm>
          <a:custGeom>
            <a:avLst/>
            <a:gdLst/>
            <a:ahLst/>
            <a:cxnLst/>
            <a:rect r="r" b="b" t="t" l="l"/>
            <a:pathLst>
              <a:path h="4555889" w="6462254">
                <a:moveTo>
                  <a:pt x="0" y="0"/>
                </a:moveTo>
                <a:lnTo>
                  <a:pt x="6462254" y="0"/>
                </a:lnTo>
                <a:lnTo>
                  <a:pt x="6462254" y="4555889"/>
                </a:lnTo>
                <a:lnTo>
                  <a:pt x="0" y="4555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589516" y="4862685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388284" y="5380691"/>
            <a:ext cx="4682560" cy="3555507"/>
          </a:xfrm>
          <a:custGeom>
            <a:avLst/>
            <a:gdLst/>
            <a:ahLst/>
            <a:cxnLst/>
            <a:rect r="r" b="b" t="t" l="l"/>
            <a:pathLst>
              <a:path h="3555507" w="4682560">
                <a:moveTo>
                  <a:pt x="0" y="0"/>
                </a:moveTo>
                <a:lnTo>
                  <a:pt x="4682560" y="0"/>
                </a:lnTo>
                <a:lnTo>
                  <a:pt x="4682560" y="3555507"/>
                </a:lnTo>
                <a:lnTo>
                  <a:pt x="0" y="35555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1573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02900" y="2273076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est une f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gu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formée par deux demi-droites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(ou segments) qui partent d’un même point, appelé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sommet de l'angle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Ces deux dem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i-droit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 sont l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de l'angle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2888236" y="8111238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AOB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26948" y="6559956"/>
            <a:ext cx="7114682" cy="1319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sommet de l’angle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4070844" y="8368706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074585" y="8431718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4456645" y="8033303"/>
            <a:ext cx="1055162" cy="218169"/>
            <a:chOff x="0" y="0"/>
            <a:chExt cx="1406883" cy="290892"/>
          </a:xfrm>
        </p:grpSpPr>
        <p:sp>
          <p:nvSpPr>
            <p:cNvPr name="AutoShape 22" id="22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3" id="23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15081305" y="4480979"/>
            <a:ext cx="1952195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b="true" sz="3796" spc="75">
                <a:solidFill>
                  <a:srgbClr val="F9665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côtés de l’angle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3301349">
            <a:off x="7996246" y="7740138"/>
            <a:ext cx="1744557" cy="317192"/>
          </a:xfrm>
          <a:custGeom>
            <a:avLst/>
            <a:gdLst/>
            <a:ahLst/>
            <a:cxnLst/>
            <a:rect r="r" b="b" t="t" l="l"/>
            <a:pathLst>
              <a:path h="317192" w="1744557">
                <a:moveTo>
                  <a:pt x="0" y="0"/>
                </a:moveTo>
                <a:lnTo>
                  <a:pt x="1744557" y="0"/>
                </a:lnTo>
                <a:lnTo>
                  <a:pt x="1744557" y="317192"/>
                </a:lnTo>
                <a:lnTo>
                  <a:pt x="0" y="3171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9399326">
            <a:off x="11713668" y="5683946"/>
            <a:ext cx="3239354" cy="588973"/>
          </a:xfrm>
          <a:custGeom>
            <a:avLst/>
            <a:gdLst/>
            <a:ahLst/>
            <a:cxnLst/>
            <a:rect r="r" b="b" t="t" l="l"/>
            <a:pathLst>
              <a:path h="588973" w="3239354">
                <a:moveTo>
                  <a:pt x="0" y="0"/>
                </a:moveTo>
                <a:lnTo>
                  <a:pt x="3239354" y="0"/>
                </a:lnTo>
                <a:lnTo>
                  <a:pt x="3239354" y="588973"/>
                </a:lnTo>
                <a:lnTo>
                  <a:pt x="0" y="5889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8192886">
            <a:off x="10987278" y="6634098"/>
            <a:ext cx="4597052" cy="835828"/>
          </a:xfrm>
          <a:custGeom>
            <a:avLst/>
            <a:gdLst/>
            <a:ahLst/>
            <a:cxnLst/>
            <a:rect r="r" b="b" t="t" l="l"/>
            <a:pathLst>
              <a:path h="835828" w="4597052">
                <a:moveTo>
                  <a:pt x="0" y="0"/>
                </a:moveTo>
                <a:lnTo>
                  <a:pt x="4597052" y="0"/>
                </a:lnTo>
                <a:lnTo>
                  <a:pt x="4597052" y="835828"/>
                </a:lnTo>
                <a:lnTo>
                  <a:pt x="0" y="8358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869921" y="4367139"/>
            <a:ext cx="7951907" cy="4472948"/>
          </a:xfrm>
          <a:custGeom>
            <a:avLst/>
            <a:gdLst/>
            <a:ahLst/>
            <a:cxnLst/>
            <a:rect r="r" b="b" t="t" l="l"/>
            <a:pathLst>
              <a:path h="4472948" w="7951907">
                <a:moveTo>
                  <a:pt x="0" y="0"/>
                </a:moveTo>
                <a:lnTo>
                  <a:pt x="7951907" y="0"/>
                </a:lnTo>
                <a:lnTo>
                  <a:pt x="7951907" y="4472948"/>
                </a:lnTo>
                <a:lnTo>
                  <a:pt x="0" y="44729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233326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DROIT est un angle formé par l’intersection de deux droites, segments ou demi-droites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perpendiculaires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Il mesure 90°.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 DROIT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477152" y="5970675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0" y="0"/>
                </a:lnTo>
                <a:lnTo>
                  <a:pt x="3045610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351782" y="4496991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AOB est droit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920190" y="4419056"/>
            <a:ext cx="1055162" cy="218169"/>
            <a:chOff x="0" y="0"/>
            <a:chExt cx="1406883" cy="290892"/>
          </a:xfrm>
        </p:grpSpPr>
        <p:sp>
          <p:nvSpPr>
            <p:cNvPr name="AutoShape 18" id="18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8518629" y="3914577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910511" y="8559272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180494" y="873547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536357" y="3862822"/>
            <a:ext cx="10054024" cy="5481582"/>
          </a:xfrm>
          <a:custGeom>
            <a:avLst/>
            <a:gdLst/>
            <a:ahLst/>
            <a:cxnLst/>
            <a:rect r="r" b="b" t="t" l="l"/>
            <a:pathLst>
              <a:path h="5481582" w="10054024">
                <a:moveTo>
                  <a:pt x="0" y="0"/>
                </a:moveTo>
                <a:lnTo>
                  <a:pt x="10054024" y="0"/>
                </a:lnTo>
                <a:lnTo>
                  <a:pt x="10054024" y="5481582"/>
                </a:lnTo>
                <a:lnTo>
                  <a:pt x="0" y="5481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53996" y="2233326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AIGU est un angle dont la mesure est strictement inférieure à 90°. Il est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 "fermé" qu’un angle 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 AIGU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00029" y="5970675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1" y="0"/>
                </a:lnTo>
                <a:lnTo>
                  <a:pt x="3045611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25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351782" y="4496991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EFG est aigu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3920190" y="4419056"/>
            <a:ext cx="1055162" cy="218169"/>
            <a:chOff x="0" y="0"/>
            <a:chExt cx="1406883" cy="290892"/>
          </a:xfrm>
        </p:grpSpPr>
        <p:sp>
          <p:nvSpPr>
            <p:cNvPr name="AutoShape 18" id="18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10159650" y="4132745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648376" y="8530156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196994" y="875382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800029" y="5970675"/>
            <a:ext cx="3045610" cy="3045610"/>
          </a:xfrm>
          <a:custGeom>
            <a:avLst/>
            <a:gdLst/>
            <a:ahLst/>
            <a:cxnLst/>
            <a:rect r="r" b="b" t="t" l="l"/>
            <a:pathLst>
              <a:path h="3045610" w="3045610">
                <a:moveTo>
                  <a:pt x="0" y="0"/>
                </a:moveTo>
                <a:lnTo>
                  <a:pt x="3045611" y="0"/>
                </a:lnTo>
                <a:lnTo>
                  <a:pt x="3045611" y="3045611"/>
                </a:lnTo>
                <a:lnTo>
                  <a:pt x="0" y="30456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5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006909" y="4090466"/>
            <a:ext cx="8696585" cy="5369005"/>
          </a:xfrm>
          <a:custGeom>
            <a:avLst/>
            <a:gdLst/>
            <a:ahLst/>
            <a:cxnLst/>
            <a:rect r="r" b="b" t="t" l="l"/>
            <a:pathLst>
              <a:path h="5369005" w="8696585">
                <a:moveTo>
                  <a:pt x="0" y="0"/>
                </a:moveTo>
                <a:lnTo>
                  <a:pt x="8696585" y="0"/>
                </a:lnTo>
                <a:lnTo>
                  <a:pt x="8696585" y="5369004"/>
                </a:lnTo>
                <a:lnTo>
                  <a:pt x="0" y="53690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44" t="-6763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3996" y="2233326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angle OBTUS est un angle dont la mesure est strictement supérieure à 90°. Il est </a:t>
            </a:r>
            <a:r>
              <a:rPr lang="en-US" b="true" sz="3796" spc="75" u="sng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plus "ouvert" qu’un angle droit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L’ANGLE OBTUS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657538" y="380965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10511" y="8559272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80494" y="8735471"/>
            <a:ext cx="2962656" cy="504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1"/>
              </a:lnSpc>
            </a:pPr>
            <a:r>
              <a:rPr lang="en-US" sz="2951" spc="59" b="true">
                <a:solidFill>
                  <a:srgbClr val="36240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555913" y="4434145"/>
            <a:ext cx="526948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l’angle  ABC est obtus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2280788" y="4356210"/>
            <a:ext cx="1055162" cy="218169"/>
            <a:chOff x="0" y="0"/>
            <a:chExt cx="1406883" cy="290892"/>
          </a:xfrm>
        </p:grpSpPr>
        <p:sp>
          <p:nvSpPr>
            <p:cNvPr name="AutoShape 21" id="21"/>
            <p:cNvSpPr/>
            <p:nvPr/>
          </p:nvSpPr>
          <p:spPr>
            <a:xfrm flipV="true">
              <a:off x="8204" y="24167"/>
              <a:ext cx="640907" cy="218719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649111" y="24167"/>
              <a:ext cx="749956" cy="242557"/>
            </a:xfrm>
            <a:prstGeom prst="line">
              <a:avLst/>
            </a:prstGeom>
            <a:ln cap="flat" w="50800">
              <a:solidFill>
                <a:srgbClr val="0F51B1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497338" y="2304275"/>
            <a:ext cx="9468036" cy="5742543"/>
          </a:xfrm>
          <a:custGeom>
            <a:avLst/>
            <a:gdLst/>
            <a:ahLst/>
            <a:cxnLst/>
            <a:rect r="r" b="b" t="t" l="l"/>
            <a:pathLst>
              <a:path h="5742543" w="9468036">
                <a:moveTo>
                  <a:pt x="0" y="0"/>
                </a:moveTo>
                <a:lnTo>
                  <a:pt x="9468036" y="0"/>
                </a:lnTo>
                <a:lnTo>
                  <a:pt x="9468036" y="5742543"/>
                </a:lnTo>
                <a:lnTo>
                  <a:pt x="0" y="5742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7" t="-14007" r="-15793" b="-2109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760711" y="2975230"/>
            <a:ext cx="8941289" cy="4694177"/>
          </a:xfrm>
          <a:custGeom>
            <a:avLst/>
            <a:gdLst/>
            <a:ahLst/>
            <a:cxnLst/>
            <a:rect r="r" b="b" t="t" l="l"/>
            <a:pathLst>
              <a:path h="4694177" w="8941289">
                <a:moveTo>
                  <a:pt x="0" y="0"/>
                </a:moveTo>
                <a:lnTo>
                  <a:pt x="8941290" y="0"/>
                </a:lnTo>
                <a:lnTo>
                  <a:pt x="8941290" y="4694177"/>
                </a:lnTo>
                <a:lnTo>
                  <a:pt x="0" y="46941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30108" y="2710687"/>
            <a:ext cx="6493153" cy="554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Trace un angle aigu et un angle obtus.</a:t>
            </a:r>
          </a:p>
          <a:p>
            <a:pPr algn="l">
              <a:lnSpc>
                <a:spcPts val="5540"/>
              </a:lnSpc>
            </a:pPr>
          </a:p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Entoure en bleu les angles obtus, en rouge les angles aigus et en vert les angles droits</a:t>
            </a:r>
          </a:p>
          <a:p>
            <a:pPr algn="l">
              <a:lnSpc>
                <a:spcPts val="554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57508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9624" y="3747756"/>
            <a:ext cx="13950080" cy="5711715"/>
          </a:xfrm>
          <a:custGeom>
            <a:avLst/>
            <a:gdLst/>
            <a:ahLst/>
            <a:cxnLst/>
            <a:rect r="r" b="b" t="t" l="l"/>
            <a:pathLst>
              <a:path h="5711715" w="13950080">
                <a:moveTo>
                  <a:pt x="0" y="0"/>
                </a:moveTo>
                <a:lnTo>
                  <a:pt x="13950080" y="0"/>
                </a:lnTo>
                <a:lnTo>
                  <a:pt x="13950080" y="5711714"/>
                </a:lnTo>
                <a:lnTo>
                  <a:pt x="0" y="571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19686" y="3818785"/>
            <a:ext cx="7616469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Comparaison de deux angles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2616200" y="6823079"/>
            <a:ext cx="4533076" cy="2636392"/>
          </a:xfrm>
          <a:custGeom>
            <a:avLst/>
            <a:gdLst/>
            <a:ahLst/>
            <a:cxnLst/>
            <a:rect r="r" b="b" t="t" l="l"/>
            <a:pathLst>
              <a:path h="2636392" w="4533076">
                <a:moveTo>
                  <a:pt x="0" y="0"/>
                </a:moveTo>
                <a:lnTo>
                  <a:pt x="4533076" y="0"/>
                </a:lnTo>
                <a:lnTo>
                  <a:pt x="4533076" y="2636391"/>
                </a:lnTo>
                <a:lnTo>
                  <a:pt x="0" y="2636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2616200" y="4357356"/>
            <a:ext cx="4533076" cy="2552236"/>
          </a:xfrm>
          <a:custGeom>
            <a:avLst/>
            <a:gdLst/>
            <a:ahLst/>
            <a:cxnLst/>
            <a:rect r="r" b="b" t="t" l="l"/>
            <a:pathLst>
              <a:path h="2552236" w="4533076">
                <a:moveTo>
                  <a:pt x="0" y="0"/>
                </a:moveTo>
                <a:lnTo>
                  <a:pt x="4533076" y="0"/>
                </a:lnTo>
                <a:lnTo>
                  <a:pt x="4533076" y="2552236"/>
                </a:lnTo>
                <a:lnTo>
                  <a:pt x="0" y="25522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555913" y="4697383"/>
            <a:ext cx="4533076" cy="2552236"/>
          </a:xfrm>
          <a:custGeom>
            <a:avLst/>
            <a:gdLst/>
            <a:ahLst/>
            <a:cxnLst/>
            <a:rect r="r" b="b" t="t" l="l"/>
            <a:pathLst>
              <a:path h="2552236" w="4533076">
                <a:moveTo>
                  <a:pt x="0" y="0"/>
                </a:moveTo>
                <a:lnTo>
                  <a:pt x="4533076" y="0"/>
                </a:lnTo>
                <a:lnTo>
                  <a:pt x="4533076" y="2552236"/>
                </a:lnTo>
                <a:lnTo>
                  <a:pt x="0" y="25522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555913" y="4613227"/>
            <a:ext cx="4533076" cy="2636392"/>
          </a:xfrm>
          <a:custGeom>
            <a:avLst/>
            <a:gdLst/>
            <a:ahLst/>
            <a:cxnLst/>
            <a:rect r="r" b="b" t="t" l="l"/>
            <a:pathLst>
              <a:path h="2636392" w="4533076">
                <a:moveTo>
                  <a:pt x="0" y="0"/>
                </a:moveTo>
                <a:lnTo>
                  <a:pt x="4533076" y="0"/>
                </a:lnTo>
                <a:lnTo>
                  <a:pt x="4533076" y="2636392"/>
                </a:lnTo>
                <a:lnTo>
                  <a:pt x="0" y="26363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-1826150">
            <a:off x="7511227" y="7516363"/>
            <a:ext cx="2971578" cy="861758"/>
          </a:xfrm>
          <a:custGeom>
            <a:avLst/>
            <a:gdLst/>
            <a:ahLst/>
            <a:cxnLst/>
            <a:rect r="r" b="b" t="t" l="l"/>
            <a:pathLst>
              <a:path h="861758" w="2971578">
                <a:moveTo>
                  <a:pt x="0" y="0"/>
                </a:moveTo>
                <a:lnTo>
                  <a:pt x="2971578" y="0"/>
                </a:lnTo>
                <a:lnTo>
                  <a:pt x="2971578" y="861758"/>
                </a:lnTo>
                <a:lnTo>
                  <a:pt x="0" y="861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53996" y="2234471"/>
            <a:ext cx="1673767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comparer la mesure de deux angles, on peut les superposer (en reproduisant l’un des de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sur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pi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calque).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DES ANGLES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708675" y="7653274"/>
            <a:ext cx="5753999" cy="488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angle orange &gt; angle vert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499903" y="2304275"/>
            <a:ext cx="11465472" cy="6954025"/>
          </a:xfrm>
          <a:custGeom>
            <a:avLst/>
            <a:gdLst/>
            <a:ahLst/>
            <a:cxnLst/>
            <a:rect r="r" b="b" t="t" l="l"/>
            <a:pathLst>
              <a:path h="6954025" w="11465472">
                <a:moveTo>
                  <a:pt x="0" y="0"/>
                </a:moveTo>
                <a:lnTo>
                  <a:pt x="11465471" y="0"/>
                </a:lnTo>
                <a:lnTo>
                  <a:pt x="11465471" y="6954025"/>
                </a:lnTo>
                <a:lnTo>
                  <a:pt x="0" y="695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7" t="-14007" r="-15793" b="-2109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99903" y="2816321"/>
            <a:ext cx="11398055" cy="6055217"/>
          </a:xfrm>
          <a:custGeom>
            <a:avLst/>
            <a:gdLst/>
            <a:ahLst/>
            <a:cxnLst/>
            <a:rect r="r" b="b" t="t" l="l"/>
            <a:pathLst>
              <a:path h="6055217" w="11398055">
                <a:moveTo>
                  <a:pt x="0" y="0"/>
                </a:moveTo>
                <a:lnTo>
                  <a:pt x="11398054" y="0"/>
                </a:lnTo>
                <a:lnTo>
                  <a:pt x="11398054" y="6055216"/>
                </a:lnTo>
                <a:lnTo>
                  <a:pt x="0" y="6055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30108" y="2710687"/>
            <a:ext cx="4115376" cy="2071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Classe les angles du plus petit au plus grand.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648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10530" y="4410972"/>
            <a:ext cx="12197589" cy="4994176"/>
          </a:xfrm>
          <a:custGeom>
            <a:avLst/>
            <a:gdLst/>
            <a:ahLst/>
            <a:cxnLst/>
            <a:rect r="r" b="b" t="t" l="l"/>
            <a:pathLst>
              <a:path h="4994176" w="12197589">
                <a:moveTo>
                  <a:pt x="0" y="0"/>
                </a:moveTo>
                <a:lnTo>
                  <a:pt x="12197589" y="0"/>
                </a:lnTo>
                <a:lnTo>
                  <a:pt x="12197589" y="4994176"/>
                </a:lnTo>
                <a:lnTo>
                  <a:pt x="0" y="49941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2756" r="-33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753162">
            <a:off x="4222948" y="4980827"/>
            <a:ext cx="3340990" cy="4169375"/>
          </a:xfrm>
          <a:custGeom>
            <a:avLst/>
            <a:gdLst/>
            <a:ahLst/>
            <a:cxnLst/>
            <a:rect r="r" b="b" t="t" l="l"/>
            <a:pathLst>
              <a:path h="4169375" w="3340990">
                <a:moveTo>
                  <a:pt x="0" y="0"/>
                </a:moveTo>
                <a:lnTo>
                  <a:pt x="3340989" y="0"/>
                </a:lnTo>
                <a:lnTo>
                  <a:pt x="3340989" y="4169375"/>
                </a:lnTo>
                <a:lnTo>
                  <a:pt x="0" y="4169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68215" t="0" r="-22099" b="-10872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009451" y="5028117"/>
            <a:ext cx="5799874" cy="4230183"/>
          </a:xfrm>
          <a:custGeom>
            <a:avLst/>
            <a:gdLst/>
            <a:ahLst/>
            <a:cxnLst/>
            <a:rect r="r" b="b" t="t" l="l"/>
            <a:pathLst>
              <a:path h="4230183" w="5799874">
                <a:moveTo>
                  <a:pt x="0" y="0"/>
                </a:moveTo>
                <a:lnTo>
                  <a:pt x="5799874" y="0"/>
                </a:lnTo>
                <a:lnTo>
                  <a:pt x="5799874" y="4230183"/>
                </a:lnTo>
                <a:lnTo>
                  <a:pt x="0" y="42301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228734" y="6486008"/>
            <a:ext cx="2049685" cy="2057400"/>
          </a:xfrm>
          <a:custGeom>
            <a:avLst/>
            <a:gdLst/>
            <a:ahLst/>
            <a:cxnLst/>
            <a:rect r="r" b="b" t="t" l="l"/>
            <a:pathLst>
              <a:path h="2057400" w="2049685">
                <a:moveTo>
                  <a:pt x="0" y="0"/>
                </a:moveTo>
                <a:lnTo>
                  <a:pt x="2049685" y="0"/>
                </a:lnTo>
                <a:lnTo>
                  <a:pt x="204968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3175830">
            <a:off x="4439534" y="7726258"/>
            <a:ext cx="1776901" cy="1763574"/>
          </a:xfrm>
          <a:custGeom>
            <a:avLst/>
            <a:gdLst/>
            <a:ahLst/>
            <a:cxnLst/>
            <a:rect r="r" b="b" t="t" l="l"/>
            <a:pathLst>
              <a:path h="1763574" w="1776901">
                <a:moveTo>
                  <a:pt x="0" y="0"/>
                </a:moveTo>
                <a:lnTo>
                  <a:pt x="1776901" y="0"/>
                </a:lnTo>
                <a:lnTo>
                  <a:pt x="1776901" y="1763574"/>
                </a:lnTo>
                <a:lnTo>
                  <a:pt x="0" y="176357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28700" y="1981308"/>
            <a:ext cx="16737678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reproduire un angle, on utilise :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l’équerre s’il s’agit d’un angle droit.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- 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 gabarit ou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 calque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l</a:t>
            </a:r>
            <a:r>
              <a:rPr lang="en-US" b="true" sz="3796" spc="75" u="non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es autres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types d’angle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REPRODUIRE DES ANGLES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144000" y="5412642"/>
            <a:ext cx="4502272" cy="1495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décalque l’angle en utilisant une règle et un crayon de papier.</a:t>
            </a:r>
          </a:p>
        </p:txBody>
      </p:sp>
      <p:sp>
        <p:nvSpPr>
          <p:cNvPr name="AutoShape 19" id="19"/>
          <p:cNvSpPr/>
          <p:nvPr/>
        </p:nvSpPr>
        <p:spPr>
          <a:xfrm>
            <a:off x="4294108" y="8269072"/>
            <a:ext cx="1934626" cy="274336"/>
          </a:xfrm>
          <a:prstGeom prst="line">
            <a:avLst/>
          </a:prstGeom>
          <a:ln cap="flat" w="76200">
            <a:solidFill>
              <a:srgbClr val="737373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648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10530" y="2542385"/>
            <a:ext cx="12033955" cy="6862763"/>
          </a:xfrm>
          <a:custGeom>
            <a:avLst/>
            <a:gdLst/>
            <a:ahLst/>
            <a:cxnLst/>
            <a:rect r="r" b="b" t="t" l="l"/>
            <a:pathLst>
              <a:path h="6862763" w="12033955">
                <a:moveTo>
                  <a:pt x="0" y="0"/>
                </a:moveTo>
                <a:lnTo>
                  <a:pt x="12033955" y="0"/>
                </a:lnTo>
                <a:lnTo>
                  <a:pt x="12033955" y="6862763"/>
                </a:lnTo>
                <a:lnTo>
                  <a:pt x="0" y="68627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5718" r="-169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753162">
            <a:off x="4222948" y="4980827"/>
            <a:ext cx="3340990" cy="4169375"/>
          </a:xfrm>
          <a:custGeom>
            <a:avLst/>
            <a:gdLst/>
            <a:ahLst/>
            <a:cxnLst/>
            <a:rect r="r" b="b" t="t" l="l"/>
            <a:pathLst>
              <a:path h="4169375" w="3340990">
                <a:moveTo>
                  <a:pt x="0" y="0"/>
                </a:moveTo>
                <a:lnTo>
                  <a:pt x="3340989" y="0"/>
                </a:lnTo>
                <a:lnTo>
                  <a:pt x="3340989" y="4169375"/>
                </a:lnTo>
                <a:lnTo>
                  <a:pt x="0" y="4169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68215" t="0" r="-22099" b="-10872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009451" y="5028117"/>
            <a:ext cx="5799874" cy="4230183"/>
          </a:xfrm>
          <a:custGeom>
            <a:avLst/>
            <a:gdLst/>
            <a:ahLst/>
            <a:cxnLst/>
            <a:rect r="r" b="b" t="t" l="l"/>
            <a:pathLst>
              <a:path h="4230183" w="5799874">
                <a:moveTo>
                  <a:pt x="0" y="0"/>
                </a:moveTo>
                <a:lnTo>
                  <a:pt x="5799874" y="0"/>
                </a:lnTo>
                <a:lnTo>
                  <a:pt x="5799874" y="4230183"/>
                </a:lnTo>
                <a:lnTo>
                  <a:pt x="0" y="42301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5753162">
            <a:off x="10022822" y="4980827"/>
            <a:ext cx="3340990" cy="4169375"/>
          </a:xfrm>
          <a:custGeom>
            <a:avLst/>
            <a:gdLst/>
            <a:ahLst/>
            <a:cxnLst/>
            <a:rect r="r" b="b" t="t" l="l"/>
            <a:pathLst>
              <a:path h="4169375" w="3340990">
                <a:moveTo>
                  <a:pt x="0" y="4169375"/>
                </a:moveTo>
                <a:lnTo>
                  <a:pt x="3340989" y="4169375"/>
                </a:lnTo>
                <a:lnTo>
                  <a:pt x="3340989" y="0"/>
                </a:lnTo>
                <a:lnTo>
                  <a:pt x="0" y="0"/>
                </a:lnTo>
                <a:lnTo>
                  <a:pt x="0" y="4169375"/>
                </a:lnTo>
                <a:close/>
              </a:path>
            </a:pathLst>
          </a:custGeom>
          <a:blipFill>
            <a:blip r:embed="rId10"/>
            <a:stretch>
              <a:fillRect l="-368215" t="0" r="-22099" b="-108727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809325" y="5028117"/>
            <a:ext cx="5799874" cy="4230183"/>
          </a:xfrm>
          <a:custGeom>
            <a:avLst/>
            <a:gdLst/>
            <a:ahLst/>
            <a:cxnLst/>
            <a:rect r="r" b="b" t="t" l="l"/>
            <a:pathLst>
              <a:path h="4230183" w="5799874">
                <a:moveTo>
                  <a:pt x="0" y="0"/>
                </a:moveTo>
                <a:lnTo>
                  <a:pt x="5799873" y="0"/>
                </a:lnTo>
                <a:lnTo>
                  <a:pt x="5799873" y="4230183"/>
                </a:lnTo>
                <a:lnTo>
                  <a:pt x="0" y="42301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01483" y="3927517"/>
            <a:ext cx="2652049" cy="1100600"/>
          </a:xfrm>
          <a:custGeom>
            <a:avLst/>
            <a:gdLst/>
            <a:ahLst/>
            <a:cxnLst/>
            <a:rect r="r" b="b" t="t" l="l"/>
            <a:pathLst>
              <a:path h="1100600" w="2652049">
                <a:moveTo>
                  <a:pt x="0" y="0"/>
                </a:moveTo>
                <a:lnTo>
                  <a:pt x="2652049" y="0"/>
                </a:lnTo>
                <a:lnTo>
                  <a:pt x="2652049" y="1100600"/>
                </a:lnTo>
                <a:lnTo>
                  <a:pt x="0" y="1100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725920" y="8189567"/>
            <a:ext cx="2245687" cy="488437"/>
          </a:xfrm>
          <a:custGeom>
            <a:avLst/>
            <a:gdLst/>
            <a:ahLst/>
            <a:cxnLst/>
            <a:rect r="r" b="b" t="t" l="l"/>
            <a:pathLst>
              <a:path h="488437" w="2245687">
                <a:moveTo>
                  <a:pt x="0" y="0"/>
                </a:moveTo>
                <a:lnTo>
                  <a:pt x="2245687" y="0"/>
                </a:lnTo>
                <a:lnTo>
                  <a:pt x="2245687" y="488437"/>
                </a:lnTo>
                <a:lnTo>
                  <a:pt x="0" y="48843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322715" y="6464780"/>
            <a:ext cx="2049685" cy="2057400"/>
          </a:xfrm>
          <a:custGeom>
            <a:avLst/>
            <a:gdLst/>
            <a:ahLst/>
            <a:cxnLst/>
            <a:rect r="r" b="b" t="t" l="l"/>
            <a:pathLst>
              <a:path h="2057400" w="2049685">
                <a:moveTo>
                  <a:pt x="0" y="0"/>
                </a:moveTo>
                <a:lnTo>
                  <a:pt x="2049684" y="0"/>
                </a:lnTo>
                <a:lnTo>
                  <a:pt x="204968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REPRODUIRE DES ANGLES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069420" y="2722847"/>
            <a:ext cx="11479810" cy="488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retourne son calque et on repasse sur l’angle en appuyant bien.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648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10530" y="2542385"/>
            <a:ext cx="12033955" cy="6862763"/>
          </a:xfrm>
          <a:custGeom>
            <a:avLst/>
            <a:gdLst/>
            <a:ahLst/>
            <a:cxnLst/>
            <a:rect r="r" b="b" t="t" l="l"/>
            <a:pathLst>
              <a:path h="6862763" w="12033955">
                <a:moveTo>
                  <a:pt x="0" y="0"/>
                </a:moveTo>
                <a:lnTo>
                  <a:pt x="12033955" y="0"/>
                </a:lnTo>
                <a:lnTo>
                  <a:pt x="12033955" y="6862763"/>
                </a:lnTo>
                <a:lnTo>
                  <a:pt x="0" y="68627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5718" r="-169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753162">
            <a:off x="4222948" y="4980827"/>
            <a:ext cx="3340990" cy="4169375"/>
          </a:xfrm>
          <a:custGeom>
            <a:avLst/>
            <a:gdLst/>
            <a:ahLst/>
            <a:cxnLst/>
            <a:rect r="r" b="b" t="t" l="l"/>
            <a:pathLst>
              <a:path h="4169375" w="3340990">
                <a:moveTo>
                  <a:pt x="0" y="0"/>
                </a:moveTo>
                <a:lnTo>
                  <a:pt x="3340989" y="0"/>
                </a:lnTo>
                <a:lnTo>
                  <a:pt x="3340989" y="4169375"/>
                </a:lnTo>
                <a:lnTo>
                  <a:pt x="0" y="4169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68215" t="0" r="-22099" b="-10872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true" rot="5753162">
            <a:off x="10022822" y="4980827"/>
            <a:ext cx="3340990" cy="4169375"/>
          </a:xfrm>
          <a:custGeom>
            <a:avLst/>
            <a:gdLst/>
            <a:ahLst/>
            <a:cxnLst/>
            <a:rect r="r" b="b" t="t" l="l"/>
            <a:pathLst>
              <a:path h="4169375" w="3340990">
                <a:moveTo>
                  <a:pt x="0" y="4169375"/>
                </a:moveTo>
                <a:lnTo>
                  <a:pt x="3340989" y="4169375"/>
                </a:lnTo>
                <a:lnTo>
                  <a:pt x="3340989" y="0"/>
                </a:lnTo>
                <a:lnTo>
                  <a:pt x="0" y="0"/>
                </a:lnTo>
                <a:lnTo>
                  <a:pt x="0" y="4169375"/>
                </a:lnTo>
                <a:close/>
              </a:path>
            </a:pathLst>
          </a:custGeom>
          <a:blipFill>
            <a:blip r:embed="rId11"/>
            <a:stretch>
              <a:fillRect l="-368215" t="0" r="-22099" b="-108727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REPRODUIRE DES ANGLES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64675" y="2828824"/>
            <a:ext cx="11479810" cy="488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obtient une reproduction de l’angle.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648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7159" y="2581576"/>
            <a:ext cx="15226009" cy="6379454"/>
          </a:xfrm>
          <a:custGeom>
            <a:avLst/>
            <a:gdLst/>
            <a:ahLst/>
            <a:cxnLst/>
            <a:rect r="r" b="b" t="t" l="l"/>
            <a:pathLst>
              <a:path h="6379454" w="15226009">
                <a:moveTo>
                  <a:pt x="0" y="0"/>
                </a:moveTo>
                <a:lnTo>
                  <a:pt x="15226008" y="0"/>
                </a:lnTo>
                <a:lnTo>
                  <a:pt x="15226008" y="6379453"/>
                </a:lnTo>
                <a:lnTo>
                  <a:pt x="0" y="63794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9221" r="-569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57979" y="3037306"/>
            <a:ext cx="13220580" cy="3894640"/>
          </a:xfrm>
          <a:custGeom>
            <a:avLst/>
            <a:gdLst/>
            <a:ahLst/>
            <a:cxnLst/>
            <a:rect r="r" b="b" t="t" l="l"/>
            <a:pathLst>
              <a:path h="3894640" w="13220580">
                <a:moveTo>
                  <a:pt x="0" y="0"/>
                </a:moveTo>
                <a:lnTo>
                  <a:pt x="13220580" y="0"/>
                </a:lnTo>
                <a:lnTo>
                  <a:pt x="13220580" y="3894640"/>
                </a:lnTo>
                <a:lnTo>
                  <a:pt x="0" y="38946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49" t="-28097" r="-6017" b="-199247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6054661" y="749348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REPRODUIRE DES ANGLES AU COMPAS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40769" y="6969051"/>
            <a:ext cx="3637542" cy="991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Tracer un 1er côté de l’angle.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46445" y="6930389"/>
            <a:ext cx="3637542" cy="2003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Tracer un grand arc de cercle coupant les côtés de l’angle à reproduire.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315672" y="6930389"/>
            <a:ext cx="4207305" cy="2003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Tracer un grand arc de cercle de même rayon coupant les côtés de l’angle à tracer.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648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7159" y="2581576"/>
            <a:ext cx="15226009" cy="6379454"/>
          </a:xfrm>
          <a:custGeom>
            <a:avLst/>
            <a:gdLst/>
            <a:ahLst/>
            <a:cxnLst/>
            <a:rect r="r" b="b" t="t" l="l"/>
            <a:pathLst>
              <a:path h="6379454" w="15226009">
                <a:moveTo>
                  <a:pt x="0" y="0"/>
                </a:moveTo>
                <a:lnTo>
                  <a:pt x="15226008" y="0"/>
                </a:lnTo>
                <a:lnTo>
                  <a:pt x="15226008" y="6379453"/>
                </a:lnTo>
                <a:lnTo>
                  <a:pt x="0" y="63794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9221" r="-569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57979" y="3037306"/>
            <a:ext cx="13114604" cy="3894640"/>
          </a:xfrm>
          <a:custGeom>
            <a:avLst/>
            <a:gdLst/>
            <a:ahLst/>
            <a:cxnLst/>
            <a:rect r="r" b="b" t="t" l="l"/>
            <a:pathLst>
              <a:path h="3894640" w="13114604">
                <a:moveTo>
                  <a:pt x="0" y="0"/>
                </a:moveTo>
                <a:lnTo>
                  <a:pt x="13114604" y="0"/>
                </a:lnTo>
                <a:lnTo>
                  <a:pt x="13114604" y="3894640"/>
                </a:lnTo>
                <a:lnTo>
                  <a:pt x="0" y="38946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561" t="-179798" r="-6671" b="-4754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7323635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99700" y="435771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REPRODUIRE DES ANGLES AU COMPAS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34792" y="6874796"/>
            <a:ext cx="3637542" cy="1498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Prendre avec le compas la distance entre 2 côtés.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25229" y="6874796"/>
            <a:ext cx="3637542" cy="1498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Reporter cette distance à partir du côté déjà tracé.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265278" y="6874796"/>
            <a:ext cx="5607889" cy="2003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2868" i="true" spc="57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Tracer le 2ème côté qui doit passer par le sommet de l’angle et le point d’intersection des deux arcs de cercle.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96326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499903" y="2304275"/>
            <a:ext cx="11465472" cy="6954025"/>
          </a:xfrm>
          <a:custGeom>
            <a:avLst/>
            <a:gdLst/>
            <a:ahLst/>
            <a:cxnLst/>
            <a:rect r="r" b="b" t="t" l="l"/>
            <a:pathLst>
              <a:path h="6954025" w="11465472">
                <a:moveTo>
                  <a:pt x="0" y="0"/>
                </a:moveTo>
                <a:lnTo>
                  <a:pt x="11465471" y="0"/>
                </a:lnTo>
                <a:lnTo>
                  <a:pt x="11465471" y="6954025"/>
                </a:lnTo>
                <a:lnTo>
                  <a:pt x="0" y="695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7" t="-14007" r="-15793" b="-21096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012684" y="7880058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499"/>
                </a:lnTo>
                <a:lnTo>
                  <a:pt x="0" y="18674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99903" y="2816321"/>
            <a:ext cx="11398055" cy="6055217"/>
          </a:xfrm>
          <a:custGeom>
            <a:avLst/>
            <a:gdLst/>
            <a:ahLst/>
            <a:cxnLst/>
            <a:rect r="r" b="b" t="t" l="l"/>
            <a:pathLst>
              <a:path h="6055217" w="11398055">
                <a:moveTo>
                  <a:pt x="0" y="0"/>
                </a:moveTo>
                <a:lnTo>
                  <a:pt x="11398054" y="0"/>
                </a:lnTo>
                <a:lnTo>
                  <a:pt x="11398054" y="6055216"/>
                </a:lnTo>
                <a:lnTo>
                  <a:pt x="0" y="6055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30108" y="2710687"/>
            <a:ext cx="4115376" cy="1375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Reproduis l’angle de ton choix.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