
<file path=[Content_Types].xml><?xml version="1.0" encoding="utf-8"?>
<Types xmlns="http://schemas.openxmlformats.org/package/2006/content-types">
  <Default ContentType="application/vnd.openxmlformats-officedocument.oleObject" Extension="bin"/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</p:sldIdLst>
  <p:sldSz cx="18288000" cy="10287000"/>
  <p:notesSz cx="6858000" cy="9144000"/>
  <p:embeddedFontLst>
    <p:embeddedFont>
      <p:font typeface="Handy Casual" charset="1" panose="00000500000000000000"/>
      <p:regular r:id="rId22"/>
    </p:embeddedFont>
    <p:embeddedFont>
      <p:font typeface="Glacial Indifference Bold" charset="1" panose="00000800000000000000"/>
      <p:regular r:id="rId23"/>
    </p:embeddedFont>
    <p:embeddedFont>
      <p:font typeface="Sondos Bold" charset="1" panose="00000800000000000000"/>
      <p:regular r:id="rId24"/>
    </p:embeddedFont>
    <p:embeddedFont>
      <p:font typeface="Glacial Indifference" charset="1" panose="00000000000000000000"/>
      <p:regular r:id="rId25"/>
    </p:embeddedFont>
    <p:embeddedFont>
      <p:font typeface="Glacial Indifference Italics" charset="1" panose="00000000000000000000"/>
      <p:regular r:id="rId26"/>
    </p:embeddedFont>
    <p:embeddedFont>
      <p:font typeface="Glacial Indifference Bold Italics" charset="1" panose="00000800000000000000"/>
      <p:regular r:id="rId2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19" Target="slides/slide14.xml" Type="http://schemas.openxmlformats.org/officeDocument/2006/relationships/slide"/><Relationship Id="rId2" Target="presProps.xml" Type="http://schemas.openxmlformats.org/officeDocument/2006/relationships/presProps"/><Relationship Id="rId20" Target="slides/slide15.xml" Type="http://schemas.openxmlformats.org/officeDocument/2006/relationships/slide"/><Relationship Id="rId21" Target="slides/slide16.xml" Type="http://schemas.openxmlformats.org/officeDocument/2006/relationships/slide"/><Relationship Id="rId22" Target="fonts/font22.fntdata" Type="http://schemas.openxmlformats.org/officeDocument/2006/relationships/font"/><Relationship Id="rId23" Target="fonts/font23.fntdata" Type="http://schemas.openxmlformats.org/officeDocument/2006/relationships/font"/><Relationship Id="rId24" Target="fonts/font24.fntdata" Type="http://schemas.openxmlformats.org/officeDocument/2006/relationships/font"/><Relationship Id="rId25" Target="fonts/font25.fntdata" Type="http://schemas.openxmlformats.org/officeDocument/2006/relationships/font"/><Relationship Id="rId26" Target="fonts/font26.fntdata" Type="http://schemas.openxmlformats.org/officeDocument/2006/relationships/font"/><Relationship Id="rId27" Target="fonts/font27.fntdata" Type="http://schemas.openxmlformats.org/officeDocument/2006/relationships/font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Relationship Id="rId3" Target="../media/image6.svg" Type="http://schemas.openxmlformats.org/officeDocument/2006/relationships/image"/><Relationship Id="rId4" Target="../media/image7.png" Type="http://schemas.openxmlformats.org/officeDocument/2006/relationships/image"/><Relationship Id="rId5" Target="../media/image8.svg" Type="http://schemas.openxmlformats.org/officeDocument/2006/relationships/image"/><Relationship Id="rId6" Target="../media/image9.png" Type="http://schemas.openxmlformats.org/officeDocument/2006/relationships/image"/><Relationship Id="rId7" Target="../media/image10.svg" Type="http://schemas.openxmlformats.org/officeDocument/2006/relationships/image"/><Relationship Id="rId8" Target="../media/image11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0.png" Type="http://schemas.openxmlformats.org/officeDocument/2006/relationships/image"/><Relationship Id="rId11" Target="../media/image21.png" Type="http://schemas.openxmlformats.org/officeDocument/2006/relationships/image"/><Relationship Id="rId12" Target="../media/image22.png" Type="http://schemas.openxmlformats.org/officeDocument/2006/relationships/image"/><Relationship Id="rId2" Target="../media/image12.png" Type="http://schemas.openxmlformats.org/officeDocument/2006/relationships/image"/><Relationship Id="rId3" Target="../media/image13.svg" Type="http://schemas.openxmlformats.org/officeDocument/2006/relationships/image"/><Relationship Id="rId4" Target="../media/image14.png" Type="http://schemas.openxmlformats.org/officeDocument/2006/relationships/image"/><Relationship Id="rId5" Target="../media/image15.svg" Type="http://schemas.openxmlformats.org/officeDocument/2006/relationships/image"/><Relationship Id="rId6" Target="../media/image16.png" Type="http://schemas.openxmlformats.org/officeDocument/2006/relationships/image"/><Relationship Id="rId7" Target="../media/image17.svg" Type="http://schemas.openxmlformats.org/officeDocument/2006/relationships/image"/><Relationship Id="rId8" Target="../media/image18.png" Type="http://schemas.openxmlformats.org/officeDocument/2006/relationships/image"/><Relationship Id="rId9" Target="../media/image19.sv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5.svg" Type="http://schemas.openxmlformats.org/officeDocument/2006/relationships/image"/><Relationship Id="rId11" Target="../media/image26.png" Type="http://schemas.openxmlformats.org/officeDocument/2006/relationships/image"/><Relationship Id="rId12" Target="../media/image27.svg" Type="http://schemas.openxmlformats.org/officeDocument/2006/relationships/image"/><Relationship Id="rId2" Target="../media/image12.png" Type="http://schemas.openxmlformats.org/officeDocument/2006/relationships/image"/><Relationship Id="rId3" Target="../media/image13.svg" Type="http://schemas.openxmlformats.org/officeDocument/2006/relationships/image"/><Relationship Id="rId4" Target="../media/image14.png" Type="http://schemas.openxmlformats.org/officeDocument/2006/relationships/image"/><Relationship Id="rId5" Target="../media/image15.svg" Type="http://schemas.openxmlformats.org/officeDocument/2006/relationships/image"/><Relationship Id="rId6" Target="../media/image16.png" Type="http://schemas.openxmlformats.org/officeDocument/2006/relationships/image"/><Relationship Id="rId7" Target="../media/image17.svg" Type="http://schemas.openxmlformats.org/officeDocument/2006/relationships/image"/><Relationship Id="rId8" Target="../media/image23.png" Type="http://schemas.openxmlformats.org/officeDocument/2006/relationships/image"/><Relationship Id="rId9" Target="../media/image24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0.png" Type="http://schemas.openxmlformats.org/officeDocument/2006/relationships/image"/><Relationship Id="rId11" Target="../media/image31.svg" Type="http://schemas.openxmlformats.org/officeDocument/2006/relationships/image"/><Relationship Id="rId2" Target="../media/image12.png" Type="http://schemas.openxmlformats.org/officeDocument/2006/relationships/image"/><Relationship Id="rId3" Target="../media/image13.svg" Type="http://schemas.openxmlformats.org/officeDocument/2006/relationships/image"/><Relationship Id="rId4" Target="../media/image14.png" Type="http://schemas.openxmlformats.org/officeDocument/2006/relationships/image"/><Relationship Id="rId5" Target="../media/image15.svg" Type="http://schemas.openxmlformats.org/officeDocument/2006/relationships/image"/><Relationship Id="rId6" Target="../media/image16.png" Type="http://schemas.openxmlformats.org/officeDocument/2006/relationships/image"/><Relationship Id="rId7" Target="../media/image17.svg" Type="http://schemas.openxmlformats.org/officeDocument/2006/relationships/image"/><Relationship Id="rId8" Target="../media/image28.png" Type="http://schemas.openxmlformats.org/officeDocument/2006/relationships/image"/><Relationship Id="rId9" Target="../media/image29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2.png" Type="http://schemas.openxmlformats.org/officeDocument/2006/relationships/image"/><Relationship Id="rId3" Target="../media/image33.svg" Type="http://schemas.openxmlformats.org/officeDocument/2006/relationships/image"/><Relationship Id="rId4" Target="../media/image34.png" Type="http://schemas.openxmlformats.org/officeDocument/2006/relationships/image"/><Relationship Id="rId5" Target="../media/image35.svg" Type="http://schemas.openxmlformats.org/officeDocument/2006/relationships/image"/><Relationship Id="rId6" Target="../media/image36.png" Type="http://schemas.openxmlformats.org/officeDocument/2006/relationships/image"/><Relationship Id="rId7" Target="../media/image37.svg" Type="http://schemas.openxmlformats.org/officeDocument/2006/relationships/image"/><Relationship Id="rId8" Target="../media/image38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2.png" Type="http://schemas.openxmlformats.org/officeDocument/2006/relationships/image"/><Relationship Id="rId3" Target="../media/image33.svg" Type="http://schemas.openxmlformats.org/officeDocument/2006/relationships/image"/><Relationship Id="rId4" Target="../media/image34.png" Type="http://schemas.openxmlformats.org/officeDocument/2006/relationships/image"/><Relationship Id="rId5" Target="../media/image35.svg" Type="http://schemas.openxmlformats.org/officeDocument/2006/relationships/image"/><Relationship Id="rId6" Target="../media/image36.png" Type="http://schemas.openxmlformats.org/officeDocument/2006/relationships/image"/><Relationship Id="rId7" Target="../media/image37.svg" Type="http://schemas.openxmlformats.org/officeDocument/2006/relationships/image"/><Relationship Id="rId8" Target="../media/image39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42.png" Type="http://schemas.openxmlformats.org/officeDocument/2006/relationships/image"/><Relationship Id="rId2" Target="../media/image32.png" Type="http://schemas.openxmlformats.org/officeDocument/2006/relationships/image"/><Relationship Id="rId3" Target="../media/image33.svg" Type="http://schemas.openxmlformats.org/officeDocument/2006/relationships/image"/><Relationship Id="rId4" Target="../media/image34.png" Type="http://schemas.openxmlformats.org/officeDocument/2006/relationships/image"/><Relationship Id="rId5" Target="../media/image35.svg" Type="http://schemas.openxmlformats.org/officeDocument/2006/relationships/image"/><Relationship Id="rId6" Target="../media/image36.png" Type="http://schemas.openxmlformats.org/officeDocument/2006/relationships/image"/><Relationship Id="rId7" Target="../media/image37.svg" Type="http://schemas.openxmlformats.org/officeDocument/2006/relationships/image"/><Relationship Id="rId8" Target="../media/image40.png" Type="http://schemas.openxmlformats.org/officeDocument/2006/relationships/image"/><Relationship Id="rId9" Target="../media/image41.pn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3.png" Type="http://schemas.openxmlformats.org/officeDocument/2006/relationships/image"/><Relationship Id="rId3" Target="../media/image44.svg" Type="http://schemas.openxmlformats.org/officeDocument/2006/relationships/image"/><Relationship Id="rId4" Target="../media/image45.png" Type="http://schemas.openxmlformats.org/officeDocument/2006/relationships/image"/><Relationship Id="rId5" Target="../media/image46.svg" Type="http://schemas.openxmlformats.org/officeDocument/2006/relationships/image"/><Relationship Id="rId6" Target="../media/image47.png" Type="http://schemas.openxmlformats.org/officeDocument/2006/relationships/image"/><Relationship Id="rId7" Target="../media/image48.svg" Type="http://schemas.openxmlformats.org/officeDocument/2006/relationships/image"/><Relationship Id="rId8" Target="../media/image11.pn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51.png" Type="http://schemas.openxmlformats.org/officeDocument/2006/relationships/image"/><Relationship Id="rId11" Target="../media/image52.png" Type="http://schemas.openxmlformats.org/officeDocument/2006/relationships/image"/><Relationship Id="rId2" Target="../media/image32.png" Type="http://schemas.openxmlformats.org/officeDocument/2006/relationships/image"/><Relationship Id="rId3" Target="../media/image33.svg" Type="http://schemas.openxmlformats.org/officeDocument/2006/relationships/image"/><Relationship Id="rId4" Target="../media/image34.png" Type="http://schemas.openxmlformats.org/officeDocument/2006/relationships/image"/><Relationship Id="rId5" Target="../media/image35.svg" Type="http://schemas.openxmlformats.org/officeDocument/2006/relationships/image"/><Relationship Id="rId6" Target="../media/image36.png" Type="http://schemas.openxmlformats.org/officeDocument/2006/relationships/image"/><Relationship Id="rId7" Target="../media/image37.svg" Type="http://schemas.openxmlformats.org/officeDocument/2006/relationships/image"/><Relationship Id="rId8" Target="../media/image49.png" Type="http://schemas.openxmlformats.org/officeDocument/2006/relationships/image"/><Relationship Id="rId9" Target="../media/image50.sv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55.svg" Type="http://schemas.openxmlformats.org/officeDocument/2006/relationships/image"/><Relationship Id="rId11" Target="../media/image56.png" Type="http://schemas.openxmlformats.org/officeDocument/2006/relationships/image"/><Relationship Id="rId12" Target="../media/image57.svg" Type="http://schemas.openxmlformats.org/officeDocument/2006/relationships/image"/><Relationship Id="rId13" Target="../media/image58.png" Type="http://schemas.openxmlformats.org/officeDocument/2006/relationships/image"/><Relationship Id="rId14" Target="../media/image59.svg" Type="http://schemas.openxmlformats.org/officeDocument/2006/relationships/image"/><Relationship Id="rId2" Target="../media/image43.png" Type="http://schemas.openxmlformats.org/officeDocument/2006/relationships/image"/><Relationship Id="rId3" Target="../media/image44.svg" Type="http://schemas.openxmlformats.org/officeDocument/2006/relationships/image"/><Relationship Id="rId4" Target="../media/image45.png" Type="http://schemas.openxmlformats.org/officeDocument/2006/relationships/image"/><Relationship Id="rId5" Target="../media/image46.svg" Type="http://schemas.openxmlformats.org/officeDocument/2006/relationships/image"/><Relationship Id="rId6" Target="../media/image47.png" Type="http://schemas.openxmlformats.org/officeDocument/2006/relationships/image"/><Relationship Id="rId7" Target="../media/image48.svg" Type="http://schemas.openxmlformats.org/officeDocument/2006/relationships/image"/><Relationship Id="rId8" Target="../media/image53.png" Type="http://schemas.openxmlformats.org/officeDocument/2006/relationships/image"/><Relationship Id="rId9" Target="../media/image54.pn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2.png" Type="http://schemas.openxmlformats.org/officeDocument/2006/relationships/image"/><Relationship Id="rId3" Target="../media/image33.svg" Type="http://schemas.openxmlformats.org/officeDocument/2006/relationships/image"/><Relationship Id="rId4" Target="../media/image34.png" Type="http://schemas.openxmlformats.org/officeDocument/2006/relationships/image"/><Relationship Id="rId5" Target="../media/image35.svg" Type="http://schemas.openxmlformats.org/officeDocument/2006/relationships/image"/><Relationship Id="rId6" Target="../media/image36.png" Type="http://schemas.openxmlformats.org/officeDocument/2006/relationships/image"/><Relationship Id="rId7" Target="../media/image37.svg" Type="http://schemas.openxmlformats.org/officeDocument/2006/relationships/image"/><Relationship Id="rId8" Target="../media/image60.png" Type="http://schemas.openxmlformats.org/officeDocument/2006/relationships/image"/><Relationship Id="rId9" Target="../media/image61.sv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embeddings/oleObject1.bin" Type="http://schemas.openxmlformats.org/officeDocument/2006/relationships/oleObject"/><Relationship Id="rId2" Target="../media/image32.png" Type="http://schemas.openxmlformats.org/officeDocument/2006/relationships/image"/><Relationship Id="rId3" Target="../media/image33.svg" Type="http://schemas.openxmlformats.org/officeDocument/2006/relationships/image"/><Relationship Id="rId4" Target="../media/image34.png" Type="http://schemas.openxmlformats.org/officeDocument/2006/relationships/image"/><Relationship Id="rId5" Target="../media/image35.svg" Type="http://schemas.openxmlformats.org/officeDocument/2006/relationships/image"/><Relationship Id="rId6" Target="../media/image36.png" Type="http://schemas.openxmlformats.org/officeDocument/2006/relationships/image"/><Relationship Id="rId7" Target="../media/image37.svg" Type="http://schemas.openxmlformats.org/officeDocument/2006/relationships/image"/><Relationship Id="rId8" Target="../media/image62.png" Type="http://schemas.openxmlformats.org/officeDocument/2006/relationships/image"/><Relationship Id="rId9" Target="../media/image63.png" Type="http://schemas.openxmlformats.org/officeDocument/2006/relationships/image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embeddings/oleObject2.bin" Type="http://schemas.openxmlformats.org/officeDocument/2006/relationships/oleObject"/><Relationship Id="rId2" Target="../media/image32.png" Type="http://schemas.openxmlformats.org/officeDocument/2006/relationships/image"/><Relationship Id="rId3" Target="../media/image33.svg" Type="http://schemas.openxmlformats.org/officeDocument/2006/relationships/image"/><Relationship Id="rId4" Target="../media/image34.png" Type="http://schemas.openxmlformats.org/officeDocument/2006/relationships/image"/><Relationship Id="rId5" Target="../media/image35.svg" Type="http://schemas.openxmlformats.org/officeDocument/2006/relationships/image"/><Relationship Id="rId6" Target="../media/image36.png" Type="http://schemas.openxmlformats.org/officeDocument/2006/relationships/image"/><Relationship Id="rId7" Target="../media/image37.svg" Type="http://schemas.openxmlformats.org/officeDocument/2006/relationships/image"/><Relationship Id="rId8" Target="../media/image62.png" Type="http://schemas.openxmlformats.org/officeDocument/2006/relationships/image"/><Relationship Id="rId9" Target="../media/image64.png" Type="http://schemas.openxmlformats.org/officeDocument/2006/relationships/image"/></Relationships>
</file>

<file path=ppt/slides/_rels/slide1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embeddings/oleObject3.bin" Type="http://schemas.openxmlformats.org/officeDocument/2006/relationships/oleObject"/><Relationship Id="rId2" Target="../media/image43.png" Type="http://schemas.openxmlformats.org/officeDocument/2006/relationships/image"/><Relationship Id="rId3" Target="../media/image44.svg" Type="http://schemas.openxmlformats.org/officeDocument/2006/relationships/image"/><Relationship Id="rId4" Target="../media/image45.png" Type="http://schemas.openxmlformats.org/officeDocument/2006/relationships/image"/><Relationship Id="rId5" Target="../media/image46.svg" Type="http://schemas.openxmlformats.org/officeDocument/2006/relationships/image"/><Relationship Id="rId6" Target="../media/image47.png" Type="http://schemas.openxmlformats.org/officeDocument/2006/relationships/image"/><Relationship Id="rId7" Target="../media/image48.svg" Type="http://schemas.openxmlformats.org/officeDocument/2006/relationships/image"/><Relationship Id="rId8" Target="../media/image11.png" Type="http://schemas.openxmlformats.org/officeDocument/2006/relationships/image"/><Relationship Id="rId9" Target="../media/image65.png" Type="http://schemas.openxmlformats.org/officeDocument/2006/relationships/image"/></Relationships>
</file>

<file path=ppt/slides/_rels/slide1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6.png" Type="http://schemas.openxmlformats.org/officeDocument/2006/relationships/image"/><Relationship Id="rId3" Target="../media/image67.svg" Type="http://schemas.openxmlformats.org/officeDocument/2006/relationships/image"/><Relationship Id="rId4" Target="../media/image68.png" Type="http://schemas.openxmlformats.org/officeDocument/2006/relationships/image"/><Relationship Id="rId5" Target="../media/image69.svg" Type="http://schemas.openxmlformats.org/officeDocument/2006/relationships/image"/><Relationship Id="rId6" Target="../media/image70.png" Type="http://schemas.openxmlformats.org/officeDocument/2006/relationships/image"/><Relationship Id="rId7" Target="../media/image11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true" rot="0">
            <a:off x="0" y="4982374"/>
            <a:ext cx="18288000" cy="14794421"/>
          </a:xfrm>
          <a:custGeom>
            <a:avLst/>
            <a:gdLst/>
            <a:ahLst/>
            <a:cxnLst/>
            <a:rect r="r" b="b" t="t" l="l"/>
            <a:pathLst>
              <a:path h="14794421" w="18288000">
                <a:moveTo>
                  <a:pt x="18288000" y="14794421"/>
                </a:moveTo>
                <a:lnTo>
                  <a:pt x="0" y="14794421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4794421"/>
                </a:lnTo>
                <a:close/>
              </a:path>
            </a:pathLst>
          </a:custGeom>
          <a:blipFill>
            <a:blip r:embed="rId2"/>
            <a:stretch>
              <a:fillRect l="-3397" t="0" r="-3397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6257635" y="5567924"/>
            <a:ext cx="5772730" cy="4719076"/>
          </a:xfrm>
          <a:custGeom>
            <a:avLst/>
            <a:gdLst/>
            <a:ahLst/>
            <a:cxnLst/>
            <a:rect r="r" b="b" t="t" l="l"/>
            <a:pathLst>
              <a:path h="4719076" w="5772730">
                <a:moveTo>
                  <a:pt x="0" y="0"/>
                </a:moveTo>
                <a:lnTo>
                  <a:pt x="5772730" y="0"/>
                </a:lnTo>
                <a:lnTo>
                  <a:pt x="5772730" y="4719076"/>
                </a:lnTo>
                <a:lnTo>
                  <a:pt x="0" y="471907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-581" b="-18886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3446665" y="267799"/>
            <a:ext cx="11761719" cy="917261"/>
            <a:chOff x="0" y="0"/>
            <a:chExt cx="15682292" cy="1223014"/>
          </a:xfrm>
        </p:grpSpPr>
        <p:grpSp>
          <p:nvGrpSpPr>
            <p:cNvPr name="Group 5" id="5"/>
            <p:cNvGrpSpPr/>
            <p:nvPr/>
          </p:nvGrpSpPr>
          <p:grpSpPr>
            <a:xfrm rot="0">
              <a:off x="0" y="4631"/>
              <a:ext cx="2943469" cy="1218383"/>
              <a:chOff x="0" y="0"/>
              <a:chExt cx="543288" cy="224882"/>
            </a:xfrm>
          </p:grpSpPr>
          <p:sp>
            <p:nvSpPr>
              <p:cNvPr name="Freeform 6" id="6"/>
              <p:cNvSpPr/>
              <p:nvPr/>
            </p:nvSpPr>
            <p:spPr>
              <a:xfrm flipH="false" flipV="false" rot="0">
                <a:off x="0" y="0"/>
                <a:ext cx="543288" cy="224882"/>
              </a:xfrm>
              <a:custGeom>
                <a:avLst/>
                <a:gdLst/>
                <a:ahLst/>
                <a:cxnLst/>
                <a:rect r="r" b="b" t="t" l="l"/>
                <a:pathLst>
                  <a:path h="224882" w="543288">
                    <a:moveTo>
                      <a:pt x="112441" y="0"/>
                    </a:moveTo>
                    <a:lnTo>
                      <a:pt x="430847" y="0"/>
                    </a:lnTo>
                    <a:cubicBezTo>
                      <a:pt x="492947" y="0"/>
                      <a:pt x="543288" y="50342"/>
                      <a:pt x="543288" y="112441"/>
                    </a:cubicBezTo>
                    <a:lnTo>
                      <a:pt x="543288" y="112441"/>
                    </a:lnTo>
                    <a:cubicBezTo>
                      <a:pt x="543288" y="142262"/>
                      <a:pt x="531442" y="170862"/>
                      <a:pt x="510355" y="191949"/>
                    </a:cubicBezTo>
                    <a:cubicBezTo>
                      <a:pt x="489268" y="213036"/>
                      <a:pt x="460668" y="224882"/>
                      <a:pt x="430847" y="224882"/>
                    </a:cubicBezTo>
                    <a:lnTo>
                      <a:pt x="112441" y="224882"/>
                    </a:lnTo>
                    <a:cubicBezTo>
                      <a:pt x="82620" y="224882"/>
                      <a:pt x="54020" y="213036"/>
                      <a:pt x="32933" y="191949"/>
                    </a:cubicBezTo>
                    <a:cubicBezTo>
                      <a:pt x="11846" y="170862"/>
                      <a:pt x="0" y="142262"/>
                      <a:pt x="0" y="112441"/>
                    </a:cubicBezTo>
                    <a:lnTo>
                      <a:pt x="0" y="112441"/>
                    </a:lnTo>
                    <a:cubicBezTo>
                      <a:pt x="0" y="82620"/>
                      <a:pt x="11846" y="54020"/>
                      <a:pt x="32933" y="32933"/>
                    </a:cubicBezTo>
                    <a:cubicBezTo>
                      <a:pt x="54020" y="11846"/>
                      <a:pt x="82620" y="0"/>
                      <a:pt x="112441" y="0"/>
                    </a:cubicBezTo>
                    <a:close/>
                  </a:path>
                </a:pathLst>
              </a:custGeom>
              <a:solidFill>
                <a:srgbClr val="F2626B"/>
              </a:solidFill>
            </p:spPr>
          </p:sp>
          <p:sp>
            <p:nvSpPr>
              <p:cNvPr name="TextBox 7" id="7"/>
              <p:cNvSpPr txBox="true"/>
              <p:nvPr/>
            </p:nvSpPr>
            <p:spPr>
              <a:xfrm>
                <a:off x="0" y="-57150"/>
                <a:ext cx="543288" cy="282032"/>
              </a:xfrm>
              <a:prstGeom prst="rect">
                <a:avLst/>
              </a:prstGeom>
            </p:spPr>
            <p:txBody>
              <a:bodyPr anchor="ctr" rtlCol="false" tIns="50994" lIns="50994" bIns="50994" rIns="50994"/>
              <a:lstStyle/>
              <a:p>
                <a:pPr algn="ctr">
                  <a:lnSpc>
                    <a:spcPts val="3626"/>
                  </a:lnSpc>
                </a:pPr>
                <a:r>
                  <a:rPr lang="en-US" sz="2590">
                    <a:solidFill>
                      <a:srgbClr val="000000"/>
                    </a:solidFill>
                    <a:latin typeface="Handy Casual"/>
                    <a:ea typeface="Handy Casual"/>
                    <a:cs typeface="Handy Casual"/>
                    <a:sym typeface="Handy Casual"/>
                  </a:rPr>
                  <a:t>Nombres</a:t>
                </a:r>
              </a:p>
            </p:txBody>
          </p:sp>
        </p:grpSp>
        <p:grpSp>
          <p:nvGrpSpPr>
            <p:cNvPr name="Group 8" id="8"/>
            <p:cNvGrpSpPr/>
            <p:nvPr/>
          </p:nvGrpSpPr>
          <p:grpSpPr>
            <a:xfrm rot="0">
              <a:off x="3185309" y="0"/>
              <a:ext cx="2943469" cy="1218383"/>
              <a:chOff x="0" y="0"/>
              <a:chExt cx="543288" cy="224882"/>
            </a:xfrm>
          </p:grpSpPr>
          <p:sp>
            <p:nvSpPr>
              <p:cNvPr name="Freeform 9" id="9"/>
              <p:cNvSpPr/>
              <p:nvPr/>
            </p:nvSpPr>
            <p:spPr>
              <a:xfrm flipH="false" flipV="false" rot="0">
                <a:off x="0" y="0"/>
                <a:ext cx="543288" cy="224882"/>
              </a:xfrm>
              <a:custGeom>
                <a:avLst/>
                <a:gdLst/>
                <a:ahLst/>
                <a:cxnLst/>
                <a:rect r="r" b="b" t="t" l="l"/>
                <a:pathLst>
                  <a:path h="224882" w="543288">
                    <a:moveTo>
                      <a:pt x="112441" y="0"/>
                    </a:moveTo>
                    <a:lnTo>
                      <a:pt x="430847" y="0"/>
                    </a:lnTo>
                    <a:cubicBezTo>
                      <a:pt x="492947" y="0"/>
                      <a:pt x="543288" y="50342"/>
                      <a:pt x="543288" y="112441"/>
                    </a:cubicBezTo>
                    <a:lnTo>
                      <a:pt x="543288" y="112441"/>
                    </a:lnTo>
                    <a:cubicBezTo>
                      <a:pt x="543288" y="142262"/>
                      <a:pt x="531442" y="170862"/>
                      <a:pt x="510355" y="191949"/>
                    </a:cubicBezTo>
                    <a:cubicBezTo>
                      <a:pt x="489268" y="213036"/>
                      <a:pt x="460668" y="224882"/>
                      <a:pt x="430847" y="224882"/>
                    </a:cubicBezTo>
                    <a:lnTo>
                      <a:pt x="112441" y="224882"/>
                    </a:lnTo>
                    <a:cubicBezTo>
                      <a:pt x="82620" y="224882"/>
                      <a:pt x="54020" y="213036"/>
                      <a:pt x="32933" y="191949"/>
                    </a:cubicBezTo>
                    <a:cubicBezTo>
                      <a:pt x="11846" y="170862"/>
                      <a:pt x="0" y="142262"/>
                      <a:pt x="0" y="112441"/>
                    </a:cubicBezTo>
                    <a:lnTo>
                      <a:pt x="0" y="112441"/>
                    </a:lnTo>
                    <a:cubicBezTo>
                      <a:pt x="0" y="82620"/>
                      <a:pt x="11846" y="54020"/>
                      <a:pt x="32933" y="32933"/>
                    </a:cubicBezTo>
                    <a:cubicBezTo>
                      <a:pt x="54020" y="11846"/>
                      <a:pt x="82620" y="0"/>
                      <a:pt x="112441" y="0"/>
                    </a:cubicBezTo>
                    <a:close/>
                  </a:path>
                </a:pathLst>
              </a:custGeom>
              <a:solidFill>
                <a:srgbClr val="0095B0"/>
              </a:solidFill>
            </p:spPr>
          </p:sp>
          <p:sp>
            <p:nvSpPr>
              <p:cNvPr name="TextBox 10" id="10"/>
              <p:cNvSpPr txBox="true"/>
              <p:nvPr/>
            </p:nvSpPr>
            <p:spPr>
              <a:xfrm>
                <a:off x="0" y="-57150"/>
                <a:ext cx="543288" cy="282032"/>
              </a:xfrm>
              <a:prstGeom prst="rect">
                <a:avLst/>
              </a:prstGeom>
            </p:spPr>
            <p:txBody>
              <a:bodyPr anchor="ctr" rtlCol="false" tIns="50994" lIns="50994" bIns="50994" rIns="50994"/>
              <a:lstStyle/>
              <a:p>
                <a:pPr algn="ctr">
                  <a:lnSpc>
                    <a:spcPts val="3626"/>
                  </a:lnSpc>
                </a:pPr>
                <a:r>
                  <a:rPr lang="en-US" sz="2590">
                    <a:solidFill>
                      <a:srgbClr val="000000"/>
                    </a:solidFill>
                    <a:latin typeface="Handy Casual"/>
                    <a:ea typeface="Handy Casual"/>
                    <a:cs typeface="Handy Casual"/>
                    <a:sym typeface="Handy Casual"/>
                  </a:rPr>
                  <a:t>Calcul</a:t>
                </a:r>
              </a:p>
            </p:txBody>
          </p:sp>
        </p:grpSp>
        <p:grpSp>
          <p:nvGrpSpPr>
            <p:cNvPr name="Group 11" id="11"/>
            <p:cNvGrpSpPr/>
            <p:nvPr/>
          </p:nvGrpSpPr>
          <p:grpSpPr>
            <a:xfrm rot="0">
              <a:off x="6369814" y="0"/>
              <a:ext cx="2943469" cy="1218383"/>
              <a:chOff x="0" y="0"/>
              <a:chExt cx="543288" cy="224882"/>
            </a:xfrm>
          </p:grpSpPr>
          <p:sp>
            <p:nvSpPr>
              <p:cNvPr name="Freeform 12" id="12"/>
              <p:cNvSpPr/>
              <p:nvPr/>
            </p:nvSpPr>
            <p:spPr>
              <a:xfrm flipH="false" flipV="false" rot="0">
                <a:off x="0" y="0"/>
                <a:ext cx="543288" cy="224882"/>
              </a:xfrm>
              <a:custGeom>
                <a:avLst/>
                <a:gdLst/>
                <a:ahLst/>
                <a:cxnLst/>
                <a:rect r="r" b="b" t="t" l="l"/>
                <a:pathLst>
                  <a:path h="224882" w="543288">
                    <a:moveTo>
                      <a:pt x="112441" y="0"/>
                    </a:moveTo>
                    <a:lnTo>
                      <a:pt x="430847" y="0"/>
                    </a:lnTo>
                    <a:cubicBezTo>
                      <a:pt x="492947" y="0"/>
                      <a:pt x="543288" y="50342"/>
                      <a:pt x="543288" y="112441"/>
                    </a:cubicBezTo>
                    <a:lnTo>
                      <a:pt x="543288" y="112441"/>
                    </a:lnTo>
                    <a:cubicBezTo>
                      <a:pt x="543288" y="142262"/>
                      <a:pt x="531442" y="170862"/>
                      <a:pt x="510355" y="191949"/>
                    </a:cubicBezTo>
                    <a:cubicBezTo>
                      <a:pt x="489268" y="213036"/>
                      <a:pt x="460668" y="224882"/>
                      <a:pt x="430847" y="224882"/>
                    </a:cubicBezTo>
                    <a:lnTo>
                      <a:pt x="112441" y="224882"/>
                    </a:lnTo>
                    <a:cubicBezTo>
                      <a:pt x="82620" y="224882"/>
                      <a:pt x="54020" y="213036"/>
                      <a:pt x="32933" y="191949"/>
                    </a:cubicBezTo>
                    <a:cubicBezTo>
                      <a:pt x="11846" y="170862"/>
                      <a:pt x="0" y="142262"/>
                      <a:pt x="0" y="112441"/>
                    </a:cubicBezTo>
                    <a:lnTo>
                      <a:pt x="0" y="112441"/>
                    </a:lnTo>
                    <a:cubicBezTo>
                      <a:pt x="0" y="82620"/>
                      <a:pt x="11846" y="54020"/>
                      <a:pt x="32933" y="32933"/>
                    </a:cubicBezTo>
                    <a:cubicBezTo>
                      <a:pt x="54020" y="11846"/>
                      <a:pt x="82620" y="0"/>
                      <a:pt x="112441" y="0"/>
                    </a:cubicBezTo>
                    <a:close/>
                  </a:path>
                </a:pathLst>
              </a:custGeom>
              <a:solidFill>
                <a:srgbClr val="FF9E83"/>
              </a:solidFill>
            </p:spPr>
          </p:sp>
          <p:sp>
            <p:nvSpPr>
              <p:cNvPr name="TextBox 13" id="13"/>
              <p:cNvSpPr txBox="true"/>
              <p:nvPr/>
            </p:nvSpPr>
            <p:spPr>
              <a:xfrm>
                <a:off x="0" y="-57150"/>
                <a:ext cx="543288" cy="282032"/>
              </a:xfrm>
              <a:prstGeom prst="rect">
                <a:avLst/>
              </a:prstGeom>
            </p:spPr>
            <p:txBody>
              <a:bodyPr anchor="ctr" rtlCol="false" tIns="50994" lIns="50994" bIns="50994" rIns="50994"/>
              <a:lstStyle/>
              <a:p>
                <a:pPr algn="ctr">
                  <a:lnSpc>
                    <a:spcPts val="3626"/>
                  </a:lnSpc>
                </a:pPr>
                <a:r>
                  <a:rPr lang="en-US" sz="2590">
                    <a:solidFill>
                      <a:srgbClr val="000000"/>
                    </a:solidFill>
                    <a:latin typeface="Handy Casual"/>
                    <a:ea typeface="Handy Casual"/>
                    <a:cs typeface="Handy Casual"/>
                    <a:sym typeface="Handy Casual"/>
                  </a:rPr>
                  <a:t>Géométrie</a:t>
                </a:r>
              </a:p>
            </p:txBody>
          </p:sp>
        </p:grpSp>
        <p:grpSp>
          <p:nvGrpSpPr>
            <p:cNvPr name="Group 14" id="14"/>
            <p:cNvGrpSpPr/>
            <p:nvPr/>
          </p:nvGrpSpPr>
          <p:grpSpPr>
            <a:xfrm rot="0">
              <a:off x="12738823" y="4631"/>
              <a:ext cx="2943469" cy="1218383"/>
              <a:chOff x="0" y="0"/>
              <a:chExt cx="543288" cy="224882"/>
            </a:xfrm>
          </p:grpSpPr>
          <p:sp>
            <p:nvSpPr>
              <p:cNvPr name="Freeform 15" id="15"/>
              <p:cNvSpPr/>
              <p:nvPr/>
            </p:nvSpPr>
            <p:spPr>
              <a:xfrm flipH="false" flipV="false" rot="0">
                <a:off x="0" y="0"/>
                <a:ext cx="543288" cy="224882"/>
              </a:xfrm>
              <a:custGeom>
                <a:avLst/>
                <a:gdLst/>
                <a:ahLst/>
                <a:cxnLst/>
                <a:rect r="r" b="b" t="t" l="l"/>
                <a:pathLst>
                  <a:path h="224882" w="543288">
                    <a:moveTo>
                      <a:pt x="112441" y="0"/>
                    </a:moveTo>
                    <a:lnTo>
                      <a:pt x="430847" y="0"/>
                    </a:lnTo>
                    <a:cubicBezTo>
                      <a:pt x="492947" y="0"/>
                      <a:pt x="543288" y="50342"/>
                      <a:pt x="543288" y="112441"/>
                    </a:cubicBezTo>
                    <a:lnTo>
                      <a:pt x="543288" y="112441"/>
                    </a:lnTo>
                    <a:cubicBezTo>
                      <a:pt x="543288" y="142262"/>
                      <a:pt x="531442" y="170862"/>
                      <a:pt x="510355" y="191949"/>
                    </a:cubicBezTo>
                    <a:cubicBezTo>
                      <a:pt x="489268" y="213036"/>
                      <a:pt x="460668" y="224882"/>
                      <a:pt x="430847" y="224882"/>
                    </a:cubicBezTo>
                    <a:lnTo>
                      <a:pt x="112441" y="224882"/>
                    </a:lnTo>
                    <a:cubicBezTo>
                      <a:pt x="82620" y="224882"/>
                      <a:pt x="54020" y="213036"/>
                      <a:pt x="32933" y="191949"/>
                    </a:cubicBezTo>
                    <a:cubicBezTo>
                      <a:pt x="11846" y="170862"/>
                      <a:pt x="0" y="142262"/>
                      <a:pt x="0" y="112441"/>
                    </a:cubicBezTo>
                    <a:lnTo>
                      <a:pt x="0" y="112441"/>
                    </a:lnTo>
                    <a:cubicBezTo>
                      <a:pt x="0" y="82620"/>
                      <a:pt x="11846" y="54020"/>
                      <a:pt x="32933" y="32933"/>
                    </a:cubicBezTo>
                    <a:cubicBezTo>
                      <a:pt x="54020" y="11846"/>
                      <a:pt x="82620" y="0"/>
                      <a:pt x="112441" y="0"/>
                    </a:cubicBezTo>
                    <a:close/>
                  </a:path>
                </a:pathLst>
              </a:custGeom>
              <a:solidFill>
                <a:srgbClr val="DEA827"/>
              </a:solidFill>
            </p:spPr>
          </p:sp>
          <p:sp>
            <p:nvSpPr>
              <p:cNvPr name="TextBox 16" id="16"/>
              <p:cNvSpPr txBox="true"/>
              <p:nvPr/>
            </p:nvSpPr>
            <p:spPr>
              <a:xfrm>
                <a:off x="0" y="-57150"/>
                <a:ext cx="543288" cy="282032"/>
              </a:xfrm>
              <a:prstGeom prst="rect">
                <a:avLst/>
              </a:prstGeom>
            </p:spPr>
            <p:txBody>
              <a:bodyPr anchor="ctr" rtlCol="false" tIns="50994" lIns="50994" bIns="50994" rIns="50994"/>
              <a:lstStyle/>
              <a:p>
                <a:pPr algn="ctr">
                  <a:lnSpc>
                    <a:spcPts val="3626"/>
                  </a:lnSpc>
                </a:pPr>
                <a:r>
                  <a:rPr lang="en-US" sz="2590">
                    <a:solidFill>
                      <a:srgbClr val="000000"/>
                    </a:solidFill>
                    <a:latin typeface="Handy Casual"/>
                    <a:ea typeface="Handy Casual"/>
                    <a:cs typeface="Handy Casual"/>
                    <a:sym typeface="Handy Casual"/>
                  </a:rPr>
                  <a:t>Mesure</a:t>
                </a:r>
              </a:p>
            </p:txBody>
          </p:sp>
        </p:grpSp>
        <p:grpSp>
          <p:nvGrpSpPr>
            <p:cNvPr name="Group 17" id="17"/>
            <p:cNvGrpSpPr/>
            <p:nvPr/>
          </p:nvGrpSpPr>
          <p:grpSpPr>
            <a:xfrm rot="0">
              <a:off x="9554318" y="4631"/>
              <a:ext cx="2943469" cy="1213752"/>
              <a:chOff x="0" y="0"/>
              <a:chExt cx="545361" cy="224882"/>
            </a:xfrm>
          </p:grpSpPr>
          <p:sp>
            <p:nvSpPr>
              <p:cNvPr name="Freeform 18" id="18"/>
              <p:cNvSpPr/>
              <p:nvPr/>
            </p:nvSpPr>
            <p:spPr>
              <a:xfrm flipH="false" flipV="false" rot="0">
                <a:off x="0" y="0"/>
                <a:ext cx="545361" cy="224882"/>
              </a:xfrm>
              <a:custGeom>
                <a:avLst/>
                <a:gdLst/>
                <a:ahLst/>
                <a:cxnLst/>
                <a:rect r="r" b="b" t="t" l="l"/>
                <a:pathLst>
                  <a:path h="224882" w="545361">
                    <a:moveTo>
                      <a:pt x="112441" y="0"/>
                    </a:moveTo>
                    <a:lnTo>
                      <a:pt x="432920" y="0"/>
                    </a:lnTo>
                    <a:cubicBezTo>
                      <a:pt x="462741" y="0"/>
                      <a:pt x="491341" y="11846"/>
                      <a:pt x="512428" y="32933"/>
                    </a:cubicBezTo>
                    <a:cubicBezTo>
                      <a:pt x="533515" y="54020"/>
                      <a:pt x="545361" y="82620"/>
                      <a:pt x="545361" y="112441"/>
                    </a:cubicBezTo>
                    <a:lnTo>
                      <a:pt x="545361" y="112441"/>
                    </a:lnTo>
                    <a:cubicBezTo>
                      <a:pt x="545361" y="142262"/>
                      <a:pt x="533515" y="170862"/>
                      <a:pt x="512428" y="191949"/>
                    </a:cubicBezTo>
                    <a:cubicBezTo>
                      <a:pt x="491341" y="213036"/>
                      <a:pt x="462741" y="224882"/>
                      <a:pt x="432920" y="224882"/>
                    </a:cubicBezTo>
                    <a:lnTo>
                      <a:pt x="112441" y="224882"/>
                    </a:lnTo>
                    <a:cubicBezTo>
                      <a:pt x="82620" y="224882"/>
                      <a:pt x="54020" y="213036"/>
                      <a:pt x="32933" y="191949"/>
                    </a:cubicBezTo>
                    <a:cubicBezTo>
                      <a:pt x="11846" y="170862"/>
                      <a:pt x="0" y="142262"/>
                      <a:pt x="0" y="112441"/>
                    </a:cubicBezTo>
                    <a:lnTo>
                      <a:pt x="0" y="112441"/>
                    </a:lnTo>
                    <a:cubicBezTo>
                      <a:pt x="0" y="82620"/>
                      <a:pt x="11846" y="54020"/>
                      <a:pt x="32933" y="32933"/>
                    </a:cubicBezTo>
                    <a:cubicBezTo>
                      <a:pt x="54020" y="11846"/>
                      <a:pt x="82620" y="0"/>
                      <a:pt x="112441" y="0"/>
                    </a:cubicBezTo>
                    <a:close/>
                  </a:path>
                </a:pathLst>
              </a:custGeom>
              <a:solidFill>
                <a:srgbClr val="15B5B0"/>
              </a:solidFill>
            </p:spPr>
          </p:sp>
          <p:sp>
            <p:nvSpPr>
              <p:cNvPr name="TextBox 19" id="19"/>
              <p:cNvSpPr txBox="true"/>
              <p:nvPr/>
            </p:nvSpPr>
            <p:spPr>
              <a:xfrm>
                <a:off x="0" y="-57150"/>
                <a:ext cx="545361" cy="282032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3486"/>
                  </a:lnSpc>
                </a:pPr>
                <a:r>
                  <a:rPr lang="en-US" sz="2490">
                    <a:solidFill>
                      <a:srgbClr val="000000"/>
                    </a:solidFill>
                    <a:latin typeface="Handy Casual"/>
                    <a:ea typeface="Handy Casual"/>
                    <a:cs typeface="Handy Casual"/>
                    <a:sym typeface="Handy Casual"/>
                  </a:rPr>
                  <a:t>OGD/ALG/PROBA</a:t>
                </a:r>
              </a:p>
            </p:txBody>
          </p:sp>
        </p:grpSp>
      </p:grpSp>
      <p:sp>
        <p:nvSpPr>
          <p:cNvPr name="Freeform 20" id="20"/>
          <p:cNvSpPr/>
          <p:nvPr/>
        </p:nvSpPr>
        <p:spPr>
          <a:xfrm flipH="true" flipV="false" rot="0">
            <a:off x="14454424" y="797917"/>
            <a:ext cx="753960" cy="774285"/>
          </a:xfrm>
          <a:custGeom>
            <a:avLst/>
            <a:gdLst/>
            <a:ahLst/>
            <a:cxnLst/>
            <a:rect r="r" b="b" t="t" l="l"/>
            <a:pathLst>
              <a:path h="774285" w="753960">
                <a:moveTo>
                  <a:pt x="753960" y="0"/>
                </a:moveTo>
                <a:lnTo>
                  <a:pt x="0" y="0"/>
                </a:lnTo>
                <a:lnTo>
                  <a:pt x="0" y="774285"/>
                </a:lnTo>
                <a:lnTo>
                  <a:pt x="753960" y="774285"/>
                </a:lnTo>
                <a:lnTo>
                  <a:pt x="75396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21" id="21"/>
          <p:cNvGrpSpPr/>
          <p:nvPr/>
        </p:nvGrpSpPr>
        <p:grpSpPr>
          <a:xfrm rot="0">
            <a:off x="1504827" y="2112886"/>
            <a:ext cx="15645394" cy="3782636"/>
            <a:chOff x="0" y="0"/>
            <a:chExt cx="20860525" cy="5043515"/>
          </a:xfrm>
        </p:grpSpPr>
        <p:sp>
          <p:nvSpPr>
            <p:cNvPr name="TextBox 22" id="22"/>
            <p:cNvSpPr txBox="true"/>
            <p:nvPr/>
          </p:nvSpPr>
          <p:spPr>
            <a:xfrm rot="0">
              <a:off x="0" y="161925"/>
              <a:ext cx="20860525" cy="310898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8832"/>
                </a:lnSpc>
              </a:pPr>
              <a:r>
                <a:rPr lang="en-US" sz="8832" b="true">
                  <a:solidFill>
                    <a:srgbClr val="202020"/>
                  </a:solidFill>
                  <a:latin typeface="Glacial Indifference Bold"/>
                  <a:ea typeface="Glacial Indifference Bold"/>
                  <a:cs typeface="Glacial Indifference Bold"/>
                  <a:sym typeface="Glacial Indifference Bold"/>
                </a:rPr>
                <a:t>Connaitre les unités de mesure </a:t>
              </a:r>
            </a:p>
          </p:txBody>
        </p:sp>
        <p:sp>
          <p:nvSpPr>
            <p:cNvPr name="TextBox 23" id="23"/>
            <p:cNvSpPr txBox="true"/>
            <p:nvPr/>
          </p:nvSpPr>
          <p:spPr>
            <a:xfrm rot="0">
              <a:off x="2688623" y="4250925"/>
              <a:ext cx="15483279" cy="79258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4965"/>
                </a:lnSpc>
              </a:pPr>
            </a:p>
          </p:txBody>
        </p:sp>
      </p:grp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5" id="5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513450" y="151797"/>
            <a:ext cx="1332349" cy="1332349"/>
          </a:xfrm>
          <a:custGeom>
            <a:avLst/>
            <a:gdLst/>
            <a:ahLst/>
            <a:cxnLst/>
            <a:rect r="r" b="b" t="t" l="l"/>
            <a:pathLst>
              <a:path h="1332349" w="1332349">
                <a:moveTo>
                  <a:pt x="0" y="0"/>
                </a:moveTo>
                <a:lnTo>
                  <a:pt x="1332349" y="0"/>
                </a:lnTo>
                <a:lnTo>
                  <a:pt x="1332349" y="1332350"/>
                </a:lnTo>
                <a:lnTo>
                  <a:pt x="0" y="133235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606585" y="2014233"/>
            <a:ext cx="17095347" cy="7831986"/>
            <a:chOff x="0" y="0"/>
            <a:chExt cx="4502478" cy="2062745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4502478" cy="2062745"/>
            </a:xfrm>
            <a:custGeom>
              <a:avLst/>
              <a:gdLst/>
              <a:ahLst/>
              <a:cxnLst/>
              <a:rect r="r" b="b" t="t" l="l"/>
              <a:pathLst>
                <a:path h="2062745" w="4502478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FF9E83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</p:sp>
        <p:sp>
          <p:nvSpPr>
            <p:cNvPr name="TextBox 9" id="9"/>
            <p:cNvSpPr txBox="true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sp>
        <p:nvSpPr>
          <p:cNvPr name="TextBox 10" id="10"/>
          <p:cNvSpPr txBox="true"/>
          <p:nvPr/>
        </p:nvSpPr>
        <p:spPr>
          <a:xfrm rot="0">
            <a:off x="3302933" y="2969101"/>
            <a:ext cx="12511528" cy="531391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818411" indent="-409206" lvl="1">
              <a:lnSpc>
                <a:spcPts val="5306"/>
              </a:lnSpc>
              <a:buFont typeface="Arial"/>
              <a:buChar char="•"/>
            </a:pPr>
            <a:r>
              <a:rPr lang="en-US" b="true" sz="3790" spc="75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GRANDEURS ET MESURES</a:t>
            </a:r>
          </a:p>
          <a:p>
            <a:pPr algn="l" marL="818411" indent="-409206" lvl="1">
              <a:lnSpc>
                <a:spcPts val="5306"/>
              </a:lnSpc>
              <a:buFont typeface="Arial"/>
              <a:buChar char="•"/>
            </a:pPr>
            <a:r>
              <a:rPr lang="en-US" b="true" sz="3790" spc="75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Connaitre les unités de mesure de longueur</a:t>
            </a:r>
          </a:p>
          <a:p>
            <a:pPr algn="l" marL="818411" indent="-409206" lvl="1">
              <a:lnSpc>
                <a:spcPts val="5306"/>
              </a:lnSpc>
              <a:buFont typeface="Arial"/>
              <a:buChar char="•"/>
            </a:pPr>
            <a:r>
              <a:rPr lang="en-US" b="true" sz="3790" spc="75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Connaitre les unités de mesure de masse</a:t>
            </a:r>
          </a:p>
          <a:p>
            <a:pPr algn="l" marL="818411" indent="-409206" lvl="1">
              <a:lnSpc>
                <a:spcPts val="5306"/>
              </a:lnSpc>
              <a:buFont typeface="Arial"/>
              <a:buChar char="•"/>
            </a:pPr>
            <a:r>
              <a:rPr lang="en-US" b="true" sz="3790" spc="75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Connaitre les unités de mesure de contenance</a:t>
            </a:r>
          </a:p>
          <a:p>
            <a:pPr algn="l" marL="818411" indent="-409206" lvl="1">
              <a:lnSpc>
                <a:spcPts val="5306"/>
              </a:lnSpc>
              <a:buFont typeface="Arial"/>
              <a:buChar char="•"/>
            </a:pPr>
            <a:r>
              <a:rPr lang="en-US" b="true" sz="3790" spc="75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Choisir l’unité appropriée</a:t>
            </a:r>
          </a:p>
          <a:p>
            <a:pPr algn="l" marL="818411" indent="-409206" lvl="1">
              <a:lnSpc>
                <a:spcPts val="5306"/>
              </a:lnSpc>
              <a:buFont typeface="Arial"/>
              <a:buChar char="•"/>
            </a:pPr>
            <a:r>
              <a:rPr lang="en-US" b="true" sz="3790" spc="75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Connaitre les relations entre les unités</a:t>
            </a:r>
          </a:p>
          <a:p>
            <a:pPr algn="l">
              <a:lnSpc>
                <a:spcPts val="5306"/>
              </a:lnSpc>
            </a:pPr>
          </a:p>
          <a:p>
            <a:pPr algn="l">
              <a:lnSpc>
                <a:spcPts val="5306"/>
              </a:lnSpc>
            </a:pPr>
          </a:p>
        </p:txBody>
      </p:sp>
      <p:sp>
        <p:nvSpPr>
          <p:cNvPr name="TextBox 11" id="11"/>
          <p:cNvSpPr txBox="true"/>
          <p:nvPr/>
        </p:nvSpPr>
        <p:spPr>
          <a:xfrm rot="0">
            <a:off x="14070710" y="1365462"/>
            <a:ext cx="2927073" cy="20879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752"/>
              </a:lnSpc>
            </a:pPr>
            <a:r>
              <a:rPr lang="en-US" b="true" sz="1252">
                <a:solidFill>
                  <a:srgbClr val="000000"/>
                </a:solidFill>
                <a:latin typeface="Sondos Bold"/>
                <a:ea typeface="Sondos Bold"/>
                <a:cs typeface="Sondos Bold"/>
                <a:sym typeface="Sondos Bold"/>
              </a:rPr>
              <a:t>©www.laclassedemallory.net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3599700" y="422113"/>
            <a:ext cx="13912426" cy="10620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OBJECTIF(S) DE LA SÉANCE</a:t>
            </a:r>
          </a:p>
        </p:txBody>
      </p:sp>
      <p:sp>
        <p:nvSpPr>
          <p:cNvPr name="Freeform 13" id="13"/>
          <p:cNvSpPr/>
          <p:nvPr/>
        </p:nvSpPr>
        <p:spPr>
          <a:xfrm flipH="true" flipV="false" rot="0">
            <a:off x="1056316" y="2851244"/>
            <a:ext cx="2246616" cy="1867500"/>
          </a:xfrm>
          <a:custGeom>
            <a:avLst/>
            <a:gdLst/>
            <a:ahLst/>
            <a:cxnLst/>
            <a:rect r="r" b="b" t="t" l="l"/>
            <a:pathLst>
              <a:path h="1867500" w="2246616">
                <a:moveTo>
                  <a:pt x="2246617" y="0"/>
                </a:moveTo>
                <a:lnTo>
                  <a:pt x="0" y="0"/>
                </a:lnTo>
                <a:lnTo>
                  <a:pt x="0" y="1867500"/>
                </a:lnTo>
                <a:lnTo>
                  <a:pt x="2246617" y="1867500"/>
                </a:lnTo>
                <a:lnTo>
                  <a:pt x="2246617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606585" y="2014233"/>
            <a:ext cx="17095347" cy="7831986"/>
            <a:chOff x="0" y="0"/>
            <a:chExt cx="4502478" cy="206274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502478" cy="2062745"/>
            </a:xfrm>
            <a:custGeom>
              <a:avLst/>
              <a:gdLst/>
              <a:ahLst/>
              <a:cxnLst/>
              <a:rect r="r" b="b" t="t" l="l"/>
              <a:pathLst>
                <a:path h="2062745" w="4502478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94A4C8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8" id="8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384007" y="92726"/>
            <a:ext cx="1272036" cy="1430715"/>
          </a:xfrm>
          <a:custGeom>
            <a:avLst/>
            <a:gdLst/>
            <a:ahLst/>
            <a:cxnLst/>
            <a:rect r="r" b="b" t="t" l="l"/>
            <a:pathLst>
              <a:path h="1430715" w="1272036">
                <a:moveTo>
                  <a:pt x="0" y="0"/>
                </a:moveTo>
                <a:lnTo>
                  <a:pt x="1272036" y="0"/>
                </a:lnTo>
                <a:lnTo>
                  <a:pt x="1272036" y="1430715"/>
                </a:lnTo>
                <a:lnTo>
                  <a:pt x="0" y="143071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384007" y="3160080"/>
            <a:ext cx="1840197" cy="2337432"/>
          </a:xfrm>
          <a:custGeom>
            <a:avLst/>
            <a:gdLst/>
            <a:ahLst/>
            <a:cxnLst/>
            <a:rect r="r" b="b" t="t" l="l"/>
            <a:pathLst>
              <a:path h="2337432" w="1840197">
                <a:moveTo>
                  <a:pt x="0" y="0"/>
                </a:moveTo>
                <a:lnTo>
                  <a:pt x="1840197" y="0"/>
                </a:lnTo>
                <a:lnTo>
                  <a:pt x="1840197" y="2337433"/>
                </a:lnTo>
                <a:lnTo>
                  <a:pt x="0" y="233743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4365524" y="3160080"/>
            <a:ext cx="2114584" cy="2655679"/>
          </a:xfrm>
          <a:custGeom>
            <a:avLst/>
            <a:gdLst/>
            <a:ahLst/>
            <a:cxnLst/>
            <a:rect r="r" b="b" t="t" l="l"/>
            <a:pathLst>
              <a:path h="2655679" w="2114584">
                <a:moveTo>
                  <a:pt x="0" y="0"/>
                </a:moveTo>
                <a:lnTo>
                  <a:pt x="2114585" y="0"/>
                </a:lnTo>
                <a:lnTo>
                  <a:pt x="2114585" y="2655679"/>
                </a:lnTo>
                <a:lnTo>
                  <a:pt x="0" y="2655679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7789437" y="3476444"/>
            <a:ext cx="4064024" cy="2098052"/>
          </a:xfrm>
          <a:custGeom>
            <a:avLst/>
            <a:gdLst/>
            <a:ahLst/>
            <a:cxnLst/>
            <a:rect r="r" b="b" t="t" l="l"/>
            <a:pathLst>
              <a:path h="2098052" w="4064024">
                <a:moveTo>
                  <a:pt x="0" y="0"/>
                </a:moveTo>
                <a:lnTo>
                  <a:pt x="4064025" y="0"/>
                </a:lnTo>
                <a:lnTo>
                  <a:pt x="4064025" y="2098052"/>
                </a:lnTo>
                <a:lnTo>
                  <a:pt x="0" y="2098052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13158387" y="3160080"/>
            <a:ext cx="1834438" cy="2495833"/>
          </a:xfrm>
          <a:custGeom>
            <a:avLst/>
            <a:gdLst/>
            <a:ahLst/>
            <a:cxnLst/>
            <a:rect r="r" b="b" t="t" l="l"/>
            <a:pathLst>
              <a:path h="2495833" w="1834438">
                <a:moveTo>
                  <a:pt x="0" y="0"/>
                </a:moveTo>
                <a:lnTo>
                  <a:pt x="1834437" y="0"/>
                </a:lnTo>
                <a:lnTo>
                  <a:pt x="1834437" y="2495834"/>
                </a:lnTo>
                <a:lnTo>
                  <a:pt x="0" y="2495834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0" t="0" r="0" b="0"/>
            </a:stretch>
          </a:blipFill>
        </p:spPr>
      </p:sp>
      <p:sp>
        <p:nvSpPr>
          <p:cNvPr name="TextBox 14" id="14"/>
          <p:cNvSpPr txBox="true"/>
          <p:nvPr/>
        </p:nvSpPr>
        <p:spPr>
          <a:xfrm rot="0">
            <a:off x="1260360" y="6641296"/>
            <a:ext cx="14371064" cy="64186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06"/>
              </a:lnSpc>
            </a:pPr>
            <a:r>
              <a:rPr lang="en-US" sz="3790" spc="75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Quelles sont les unités de longueur déjà connues ?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2888236" y="3634267"/>
            <a:ext cx="13047897" cy="4005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19"/>
              </a:lnSpc>
            </a:pPr>
          </a:p>
        </p:txBody>
      </p:sp>
      <p:sp>
        <p:nvSpPr>
          <p:cNvPr name="TextBox 16" id="16"/>
          <p:cNvSpPr txBox="true"/>
          <p:nvPr/>
        </p:nvSpPr>
        <p:spPr>
          <a:xfrm rot="0">
            <a:off x="1260360" y="2236375"/>
            <a:ext cx="14371064" cy="64186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06"/>
              </a:lnSpc>
            </a:pPr>
            <a:r>
              <a:rPr lang="en-US" sz="3790" spc="75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Quels instruments pour mesurer une longueur ?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3599700" y="422113"/>
            <a:ext cx="13912426" cy="10620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PRÉ-REQUIS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1384007" y="7206963"/>
            <a:ext cx="14371064" cy="64666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06"/>
              </a:lnSpc>
            </a:pPr>
            <a:r>
              <a:rPr lang="en-US" sz="3790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mètre - centimètre - kilomètre ...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1763934" y="7777429"/>
            <a:ext cx="14371064" cy="64666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06"/>
              </a:lnSpc>
            </a:pPr>
            <a:r>
              <a:rPr lang="en-US" sz="3790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m            cm                 km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606585" y="2035795"/>
            <a:ext cx="17095347" cy="7831986"/>
            <a:chOff x="0" y="0"/>
            <a:chExt cx="4502478" cy="206274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502478" cy="2062745"/>
            </a:xfrm>
            <a:custGeom>
              <a:avLst/>
              <a:gdLst/>
              <a:ahLst/>
              <a:cxnLst/>
              <a:rect r="r" b="b" t="t" l="l"/>
              <a:pathLst>
                <a:path h="2062745" w="4502478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94A4C8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8" id="8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384007" y="92726"/>
            <a:ext cx="1272036" cy="1430715"/>
          </a:xfrm>
          <a:custGeom>
            <a:avLst/>
            <a:gdLst/>
            <a:ahLst/>
            <a:cxnLst/>
            <a:rect r="r" b="b" t="t" l="l"/>
            <a:pathLst>
              <a:path h="1430715" w="1272036">
                <a:moveTo>
                  <a:pt x="0" y="0"/>
                </a:moveTo>
                <a:lnTo>
                  <a:pt x="1272036" y="0"/>
                </a:lnTo>
                <a:lnTo>
                  <a:pt x="1272036" y="1430715"/>
                </a:lnTo>
                <a:lnTo>
                  <a:pt x="0" y="143071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409035" y="3248049"/>
            <a:ext cx="3557551" cy="2703739"/>
          </a:xfrm>
          <a:custGeom>
            <a:avLst/>
            <a:gdLst/>
            <a:ahLst/>
            <a:cxnLst/>
            <a:rect r="r" b="b" t="t" l="l"/>
            <a:pathLst>
              <a:path h="2703739" w="3557551">
                <a:moveTo>
                  <a:pt x="0" y="0"/>
                </a:moveTo>
                <a:lnTo>
                  <a:pt x="3557552" y="0"/>
                </a:lnTo>
                <a:lnTo>
                  <a:pt x="3557552" y="2703739"/>
                </a:lnTo>
                <a:lnTo>
                  <a:pt x="0" y="2703739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6914508" y="3061198"/>
            <a:ext cx="1939201" cy="3214676"/>
          </a:xfrm>
          <a:custGeom>
            <a:avLst/>
            <a:gdLst/>
            <a:ahLst/>
            <a:cxnLst/>
            <a:rect r="r" b="b" t="t" l="l"/>
            <a:pathLst>
              <a:path h="3214676" w="1939201">
                <a:moveTo>
                  <a:pt x="0" y="0"/>
                </a:moveTo>
                <a:lnTo>
                  <a:pt x="1939201" y="0"/>
                </a:lnTo>
                <a:lnTo>
                  <a:pt x="1939201" y="3214676"/>
                </a:lnTo>
                <a:lnTo>
                  <a:pt x="0" y="3214676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10555913" y="2595408"/>
            <a:ext cx="3312414" cy="4114800"/>
          </a:xfrm>
          <a:custGeom>
            <a:avLst/>
            <a:gdLst/>
            <a:ahLst/>
            <a:cxnLst/>
            <a:rect r="r" b="b" t="t" l="l"/>
            <a:pathLst>
              <a:path h="4114800" w="3312414">
                <a:moveTo>
                  <a:pt x="0" y="0"/>
                </a:moveTo>
                <a:lnTo>
                  <a:pt x="3312414" y="0"/>
                </a:lnTo>
                <a:lnTo>
                  <a:pt x="3312414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3" id="13"/>
          <p:cNvSpPr txBox="true"/>
          <p:nvPr/>
        </p:nvSpPr>
        <p:spPr>
          <a:xfrm rot="0">
            <a:off x="1260360" y="6641296"/>
            <a:ext cx="14371064" cy="64186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06"/>
              </a:lnSpc>
            </a:pPr>
            <a:r>
              <a:rPr lang="en-US" sz="3790" spc="75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Quelles sont les unités de longueur déjà connues ?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2888236" y="3634267"/>
            <a:ext cx="13047897" cy="4005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19"/>
              </a:lnSpc>
            </a:pPr>
          </a:p>
        </p:txBody>
      </p:sp>
      <p:sp>
        <p:nvSpPr>
          <p:cNvPr name="TextBox 15" id="15"/>
          <p:cNvSpPr txBox="true"/>
          <p:nvPr/>
        </p:nvSpPr>
        <p:spPr>
          <a:xfrm rot="0">
            <a:off x="1260360" y="2236375"/>
            <a:ext cx="14371064" cy="64186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06"/>
              </a:lnSpc>
            </a:pPr>
            <a:r>
              <a:rPr lang="en-US" sz="3790" spc="75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Quels instruments pour mesurer une contenance ?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3599700" y="422113"/>
            <a:ext cx="13912426" cy="10620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PRÉ-REQUIS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1384007" y="7206963"/>
            <a:ext cx="14371064" cy="64666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06"/>
              </a:lnSpc>
            </a:pPr>
            <a:r>
              <a:rPr lang="en-US" sz="3790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litre              centilitre      millilitre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1763934" y="7777429"/>
            <a:ext cx="14371064" cy="64666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06"/>
              </a:lnSpc>
            </a:pPr>
            <a:r>
              <a:rPr lang="en-US" sz="3790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L                    cL                   mL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606585" y="2035795"/>
            <a:ext cx="17095347" cy="7831986"/>
            <a:chOff x="0" y="0"/>
            <a:chExt cx="4502478" cy="206274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502478" cy="2062745"/>
            </a:xfrm>
            <a:custGeom>
              <a:avLst/>
              <a:gdLst/>
              <a:ahLst/>
              <a:cxnLst/>
              <a:rect r="r" b="b" t="t" l="l"/>
              <a:pathLst>
                <a:path h="2062745" w="4502478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94A4C8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8" id="8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384007" y="92726"/>
            <a:ext cx="1272036" cy="1430715"/>
          </a:xfrm>
          <a:custGeom>
            <a:avLst/>
            <a:gdLst/>
            <a:ahLst/>
            <a:cxnLst/>
            <a:rect r="r" b="b" t="t" l="l"/>
            <a:pathLst>
              <a:path h="1430715" w="1272036">
                <a:moveTo>
                  <a:pt x="0" y="0"/>
                </a:moveTo>
                <a:lnTo>
                  <a:pt x="1272036" y="0"/>
                </a:lnTo>
                <a:lnTo>
                  <a:pt x="1272036" y="1430715"/>
                </a:lnTo>
                <a:lnTo>
                  <a:pt x="0" y="143071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384007" y="3361746"/>
            <a:ext cx="3688758" cy="1779826"/>
          </a:xfrm>
          <a:custGeom>
            <a:avLst/>
            <a:gdLst/>
            <a:ahLst/>
            <a:cxnLst/>
            <a:rect r="r" b="b" t="t" l="l"/>
            <a:pathLst>
              <a:path h="1779826" w="3688758">
                <a:moveTo>
                  <a:pt x="0" y="0"/>
                </a:moveTo>
                <a:lnTo>
                  <a:pt x="3688758" y="0"/>
                </a:lnTo>
                <a:lnTo>
                  <a:pt x="3688758" y="1779826"/>
                </a:lnTo>
                <a:lnTo>
                  <a:pt x="0" y="1779826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5974030" y="3061198"/>
            <a:ext cx="3438155" cy="2380922"/>
          </a:xfrm>
          <a:custGeom>
            <a:avLst/>
            <a:gdLst/>
            <a:ahLst/>
            <a:cxnLst/>
            <a:rect r="r" b="b" t="t" l="l"/>
            <a:pathLst>
              <a:path h="2380922" w="3438155">
                <a:moveTo>
                  <a:pt x="0" y="0"/>
                </a:moveTo>
                <a:lnTo>
                  <a:pt x="3438155" y="0"/>
                </a:lnTo>
                <a:lnTo>
                  <a:pt x="3438155" y="2380922"/>
                </a:lnTo>
                <a:lnTo>
                  <a:pt x="0" y="2380922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10801630" y="3061198"/>
            <a:ext cx="2525132" cy="2474629"/>
          </a:xfrm>
          <a:custGeom>
            <a:avLst/>
            <a:gdLst/>
            <a:ahLst/>
            <a:cxnLst/>
            <a:rect r="r" b="b" t="t" l="l"/>
            <a:pathLst>
              <a:path h="2474629" w="2525132">
                <a:moveTo>
                  <a:pt x="0" y="0"/>
                </a:moveTo>
                <a:lnTo>
                  <a:pt x="2525132" y="0"/>
                </a:lnTo>
                <a:lnTo>
                  <a:pt x="2525132" y="2474629"/>
                </a:lnTo>
                <a:lnTo>
                  <a:pt x="0" y="2474629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3" id="13"/>
          <p:cNvSpPr txBox="true"/>
          <p:nvPr/>
        </p:nvSpPr>
        <p:spPr>
          <a:xfrm rot="0">
            <a:off x="1260360" y="6641296"/>
            <a:ext cx="14371064" cy="64186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06"/>
              </a:lnSpc>
            </a:pPr>
            <a:r>
              <a:rPr lang="en-US" sz="3790" spc="75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Quelles sont les unités de longueur déjà connues ?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2888236" y="3634267"/>
            <a:ext cx="13047897" cy="4005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19"/>
              </a:lnSpc>
            </a:pPr>
          </a:p>
        </p:txBody>
      </p:sp>
      <p:sp>
        <p:nvSpPr>
          <p:cNvPr name="TextBox 15" id="15"/>
          <p:cNvSpPr txBox="true"/>
          <p:nvPr/>
        </p:nvSpPr>
        <p:spPr>
          <a:xfrm rot="0">
            <a:off x="1260360" y="2236375"/>
            <a:ext cx="14371064" cy="64186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06"/>
              </a:lnSpc>
            </a:pPr>
            <a:r>
              <a:rPr lang="en-US" sz="3790" spc="75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Quels instruments pour mesurer une masse ?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3599700" y="422113"/>
            <a:ext cx="13912426" cy="10620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PRÉ-REQUIS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1384007" y="7206963"/>
            <a:ext cx="14371064" cy="64666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06"/>
              </a:lnSpc>
            </a:pPr>
            <a:r>
              <a:rPr lang="en-US" sz="3790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kilogramme - gramme - tonne ...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1763934" y="7777429"/>
            <a:ext cx="14371064" cy="64666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06"/>
              </a:lnSpc>
            </a:pPr>
            <a:r>
              <a:rPr lang="en-US" sz="3790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kg                     g                 t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606585" y="2163061"/>
            <a:ext cx="17095347" cy="7831986"/>
            <a:chOff x="0" y="0"/>
            <a:chExt cx="4502478" cy="206274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502478" cy="2062745"/>
            </a:xfrm>
            <a:custGeom>
              <a:avLst/>
              <a:gdLst/>
              <a:ahLst/>
              <a:cxnLst/>
              <a:rect r="r" b="b" t="t" l="l"/>
              <a:pathLst>
                <a:path h="2062745" w="4502478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8DD1FE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8" id="8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349798" y="0"/>
            <a:ext cx="1659653" cy="1659653"/>
          </a:xfrm>
          <a:custGeom>
            <a:avLst/>
            <a:gdLst/>
            <a:ahLst/>
            <a:cxnLst/>
            <a:rect r="r" b="b" t="t" l="l"/>
            <a:pathLst>
              <a:path h="1659653" w="1659653">
                <a:moveTo>
                  <a:pt x="0" y="0"/>
                </a:moveTo>
                <a:lnTo>
                  <a:pt x="1659653" y="0"/>
                </a:lnTo>
                <a:lnTo>
                  <a:pt x="1659653" y="1659653"/>
                </a:lnTo>
                <a:lnTo>
                  <a:pt x="0" y="16596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1028700" y="2115185"/>
            <a:ext cx="16230600" cy="59804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20"/>
              </a:lnSpc>
            </a:pPr>
            <a:r>
              <a:rPr lang="en-US" sz="3800" spc="76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L’unité principale de mesure de longueur est le </a:t>
            </a:r>
            <a:r>
              <a:rPr lang="en-US" sz="3800" spc="76" b="true">
                <a:solidFill>
                  <a:srgbClr val="F9665E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mètre (m)</a:t>
            </a:r>
            <a:r>
              <a:rPr lang="en-US" sz="3800" spc="76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. </a:t>
            </a:r>
          </a:p>
          <a:p>
            <a:pPr algn="l">
              <a:lnSpc>
                <a:spcPts val="5320"/>
              </a:lnSpc>
            </a:pPr>
          </a:p>
          <a:p>
            <a:pPr algn="l">
              <a:lnSpc>
                <a:spcPts val="5320"/>
              </a:lnSpc>
            </a:pPr>
            <a:r>
              <a:rPr lang="en-US" sz="3800" spc="76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U</a:t>
            </a:r>
            <a:r>
              <a:rPr lang="en-US" sz="3800" spc="76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nités plus</a:t>
            </a:r>
            <a:r>
              <a:rPr lang="en-US" sz="3800" spc="76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grandes que le mètre:</a:t>
            </a:r>
          </a:p>
          <a:p>
            <a:pPr algn="l" marL="820421" indent="-410210" lvl="1">
              <a:lnSpc>
                <a:spcPts val="5320"/>
              </a:lnSpc>
              <a:buFont typeface="Arial"/>
              <a:buChar char="•"/>
            </a:pPr>
            <a:r>
              <a:rPr lang="en-US" b="true" sz="3800" spc="76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Le </a:t>
            </a:r>
            <a:r>
              <a:rPr lang="en-US" b="true" sz="3800" spc="76">
                <a:solidFill>
                  <a:srgbClr val="F9665E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décamètre : dam</a:t>
            </a:r>
            <a:r>
              <a:rPr lang="en-US" b="true" sz="3800" spc="76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: 1 dam = 10 m</a:t>
            </a:r>
          </a:p>
          <a:p>
            <a:pPr algn="l" marL="820421" indent="-410210" lvl="1">
              <a:lnSpc>
                <a:spcPts val="5320"/>
              </a:lnSpc>
              <a:buFont typeface="Arial"/>
              <a:buChar char="•"/>
            </a:pPr>
            <a:r>
              <a:rPr lang="en-US" b="true" sz="3800" spc="76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L’</a:t>
            </a:r>
            <a:r>
              <a:rPr lang="en-US" b="true" sz="3800" spc="76">
                <a:solidFill>
                  <a:srgbClr val="F9665E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hectomètre : hm</a:t>
            </a:r>
            <a:r>
              <a:rPr lang="en-US" b="true" sz="3800" spc="76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: 1 hm = 100 m</a:t>
            </a:r>
          </a:p>
          <a:p>
            <a:pPr algn="l" marL="820421" indent="-410210" lvl="1">
              <a:lnSpc>
                <a:spcPts val="5320"/>
              </a:lnSpc>
              <a:buFont typeface="Arial"/>
              <a:buChar char="•"/>
            </a:pPr>
            <a:r>
              <a:rPr lang="en-US" b="true" sz="3800" spc="76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Le </a:t>
            </a:r>
            <a:r>
              <a:rPr lang="en-US" b="true" sz="3800" spc="76">
                <a:solidFill>
                  <a:srgbClr val="F9665E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kilomètre : km</a:t>
            </a:r>
            <a:r>
              <a:rPr lang="en-US" b="true" sz="3800" spc="76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: 1 km = 1 000 m</a:t>
            </a:r>
          </a:p>
          <a:p>
            <a:pPr algn="l">
              <a:lnSpc>
                <a:spcPts val="5320"/>
              </a:lnSpc>
            </a:pPr>
          </a:p>
          <a:p>
            <a:pPr algn="l">
              <a:lnSpc>
                <a:spcPts val="5320"/>
              </a:lnSpc>
            </a:pPr>
          </a:p>
          <a:p>
            <a:pPr algn="l">
              <a:lnSpc>
                <a:spcPts val="5320"/>
              </a:lnSpc>
            </a:pPr>
          </a:p>
        </p:txBody>
      </p:sp>
      <p:sp>
        <p:nvSpPr>
          <p:cNvPr name="TextBox 11" id="11"/>
          <p:cNvSpPr txBox="true"/>
          <p:nvPr/>
        </p:nvSpPr>
        <p:spPr>
          <a:xfrm rot="0">
            <a:off x="3599700" y="422113"/>
            <a:ext cx="13912426" cy="10620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LES UNITÉS DE MESURE DE LONGUEUR</a:t>
            </a:r>
          </a:p>
        </p:txBody>
      </p:sp>
      <p:sp>
        <p:nvSpPr>
          <p:cNvPr name="Freeform 12" id="12"/>
          <p:cNvSpPr/>
          <p:nvPr/>
        </p:nvSpPr>
        <p:spPr>
          <a:xfrm flipH="false" flipV="false" rot="0">
            <a:off x="13375221" y="4674392"/>
            <a:ext cx="3884079" cy="5320656"/>
          </a:xfrm>
          <a:custGeom>
            <a:avLst/>
            <a:gdLst/>
            <a:ahLst/>
            <a:cxnLst/>
            <a:rect r="r" b="b" t="t" l="l"/>
            <a:pathLst>
              <a:path h="5320656" w="3884079">
                <a:moveTo>
                  <a:pt x="0" y="0"/>
                </a:moveTo>
                <a:lnTo>
                  <a:pt x="3884079" y="0"/>
                </a:lnTo>
                <a:lnTo>
                  <a:pt x="3884079" y="5320656"/>
                </a:lnTo>
                <a:lnTo>
                  <a:pt x="0" y="5320656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TextBox 13" id="13"/>
          <p:cNvSpPr txBox="true"/>
          <p:nvPr/>
        </p:nvSpPr>
        <p:spPr>
          <a:xfrm rot="0">
            <a:off x="1028700" y="6681618"/>
            <a:ext cx="16230600" cy="33134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20"/>
              </a:lnSpc>
            </a:pPr>
            <a:r>
              <a:rPr lang="en-US" sz="3800" spc="76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Unités plus petites que le mètre:</a:t>
            </a:r>
          </a:p>
          <a:p>
            <a:pPr algn="l" marL="820421" indent="-410210" lvl="1">
              <a:lnSpc>
                <a:spcPts val="5320"/>
              </a:lnSpc>
              <a:buFont typeface="Arial"/>
              <a:buChar char="•"/>
            </a:pPr>
            <a:r>
              <a:rPr lang="en-US" b="true" sz="3800" spc="76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Le </a:t>
            </a:r>
            <a:r>
              <a:rPr lang="en-US" b="true" sz="3800" spc="76">
                <a:solidFill>
                  <a:srgbClr val="F9665E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décimètre : dm</a:t>
            </a:r>
            <a:r>
              <a:rPr lang="en-US" b="true" sz="3800" spc="76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: 1 dm = 0,1 m</a:t>
            </a:r>
          </a:p>
          <a:p>
            <a:pPr algn="l" marL="820421" indent="-410210" lvl="1">
              <a:lnSpc>
                <a:spcPts val="5320"/>
              </a:lnSpc>
              <a:buFont typeface="Arial"/>
              <a:buChar char="•"/>
            </a:pPr>
            <a:r>
              <a:rPr lang="en-US" b="true" sz="3800" spc="76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Le </a:t>
            </a:r>
            <a:r>
              <a:rPr lang="en-US" b="true" sz="3800" spc="76">
                <a:solidFill>
                  <a:srgbClr val="F9665E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centimètre : cm </a:t>
            </a:r>
            <a:r>
              <a:rPr lang="en-US" b="true" sz="3800" spc="76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: 1 cm = 0, 01 m</a:t>
            </a:r>
          </a:p>
          <a:p>
            <a:pPr algn="l" marL="820421" indent="-410210" lvl="1">
              <a:lnSpc>
                <a:spcPts val="5320"/>
              </a:lnSpc>
              <a:buFont typeface="Arial"/>
              <a:buChar char="•"/>
            </a:pPr>
            <a:r>
              <a:rPr lang="en-US" b="true" sz="3800" spc="76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Le </a:t>
            </a:r>
            <a:r>
              <a:rPr lang="en-US" b="true" sz="3800" spc="76">
                <a:solidFill>
                  <a:srgbClr val="F9665E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millimètre : mm</a:t>
            </a:r>
            <a:r>
              <a:rPr lang="en-US" b="true" sz="3800" spc="76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: 1 mm = 0, 001 m</a:t>
            </a:r>
          </a:p>
          <a:p>
            <a:pPr algn="l">
              <a:lnSpc>
                <a:spcPts val="5320"/>
              </a:lnSpc>
            </a:pP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606585" y="2163061"/>
            <a:ext cx="17095347" cy="7831986"/>
            <a:chOff x="0" y="0"/>
            <a:chExt cx="4502478" cy="206274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502478" cy="2062745"/>
            </a:xfrm>
            <a:custGeom>
              <a:avLst/>
              <a:gdLst/>
              <a:ahLst/>
              <a:cxnLst/>
              <a:rect r="r" b="b" t="t" l="l"/>
              <a:pathLst>
                <a:path h="2062745" w="4502478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8DD1FE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8" id="8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349798" y="0"/>
            <a:ext cx="1659653" cy="1659653"/>
          </a:xfrm>
          <a:custGeom>
            <a:avLst/>
            <a:gdLst/>
            <a:ahLst/>
            <a:cxnLst/>
            <a:rect r="r" b="b" t="t" l="l"/>
            <a:pathLst>
              <a:path h="1659653" w="1659653">
                <a:moveTo>
                  <a:pt x="0" y="0"/>
                </a:moveTo>
                <a:lnTo>
                  <a:pt x="1659653" y="0"/>
                </a:lnTo>
                <a:lnTo>
                  <a:pt x="1659653" y="1659653"/>
                </a:lnTo>
                <a:lnTo>
                  <a:pt x="0" y="16596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1038959" y="2287878"/>
            <a:ext cx="16230600" cy="53136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20"/>
              </a:lnSpc>
            </a:pPr>
            <a:r>
              <a:rPr lang="en-US" sz="3800" spc="76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L’unité principale de mesure de longueur est le </a:t>
            </a:r>
            <a:r>
              <a:rPr lang="en-US" sz="3800" spc="76" b="true">
                <a:solidFill>
                  <a:srgbClr val="F9665E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gramme (g)</a:t>
            </a:r>
            <a:r>
              <a:rPr lang="en-US" sz="3800" spc="76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. </a:t>
            </a:r>
          </a:p>
          <a:p>
            <a:pPr algn="l">
              <a:lnSpc>
                <a:spcPts val="5320"/>
              </a:lnSpc>
            </a:pPr>
          </a:p>
          <a:p>
            <a:pPr algn="l">
              <a:lnSpc>
                <a:spcPts val="5320"/>
              </a:lnSpc>
            </a:pPr>
            <a:r>
              <a:rPr lang="en-US" sz="3800" spc="76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U</a:t>
            </a:r>
            <a:r>
              <a:rPr lang="en-US" sz="3800" spc="76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nités plus</a:t>
            </a:r>
            <a:r>
              <a:rPr lang="en-US" sz="3800" spc="76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grandes que le gramme:</a:t>
            </a:r>
          </a:p>
          <a:p>
            <a:pPr algn="l" marL="820421" indent="-410210" lvl="1">
              <a:lnSpc>
                <a:spcPts val="5320"/>
              </a:lnSpc>
              <a:buFont typeface="Arial"/>
              <a:buChar char="•"/>
            </a:pPr>
            <a:r>
              <a:rPr lang="en-US" b="true" sz="3800" spc="76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Le </a:t>
            </a:r>
            <a:r>
              <a:rPr lang="en-US" b="true" sz="3800" spc="76">
                <a:solidFill>
                  <a:srgbClr val="F9665E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décagramme : dag</a:t>
            </a:r>
            <a:r>
              <a:rPr lang="en-US" b="true" sz="3800" spc="76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: 1 dag = 10 g</a:t>
            </a:r>
          </a:p>
          <a:p>
            <a:pPr algn="l" marL="820421" indent="-410210" lvl="1">
              <a:lnSpc>
                <a:spcPts val="5320"/>
              </a:lnSpc>
              <a:buFont typeface="Arial"/>
              <a:buChar char="•"/>
            </a:pPr>
            <a:r>
              <a:rPr lang="en-US" b="true" sz="3800" spc="76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L’</a:t>
            </a:r>
            <a:r>
              <a:rPr lang="en-US" b="true" sz="3800" spc="76">
                <a:solidFill>
                  <a:srgbClr val="F9665E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hectogramme : hg</a:t>
            </a:r>
            <a:r>
              <a:rPr lang="en-US" b="true" sz="3800" spc="76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: 1 hg = 100 g</a:t>
            </a:r>
          </a:p>
          <a:p>
            <a:pPr algn="l" marL="820421" indent="-410210" lvl="1">
              <a:lnSpc>
                <a:spcPts val="5320"/>
              </a:lnSpc>
              <a:buFont typeface="Arial"/>
              <a:buChar char="•"/>
            </a:pPr>
            <a:r>
              <a:rPr lang="en-US" b="true" sz="3800" spc="76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Le </a:t>
            </a:r>
            <a:r>
              <a:rPr lang="en-US" b="true" sz="3800" spc="76">
                <a:solidFill>
                  <a:srgbClr val="F9665E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kilogramme : kg</a:t>
            </a:r>
            <a:r>
              <a:rPr lang="en-US" b="true" sz="3800" spc="76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: 1 kg = 1 000 g</a:t>
            </a:r>
          </a:p>
          <a:p>
            <a:pPr algn="l">
              <a:lnSpc>
                <a:spcPts val="5320"/>
              </a:lnSpc>
            </a:pPr>
          </a:p>
          <a:p>
            <a:pPr algn="l">
              <a:lnSpc>
                <a:spcPts val="5320"/>
              </a:lnSpc>
            </a:pPr>
          </a:p>
        </p:txBody>
      </p:sp>
      <p:sp>
        <p:nvSpPr>
          <p:cNvPr name="Freeform 11" id="11"/>
          <p:cNvSpPr/>
          <p:nvPr/>
        </p:nvSpPr>
        <p:spPr>
          <a:xfrm flipH="false" flipV="false" rot="0">
            <a:off x="15563931" y="6958606"/>
            <a:ext cx="1948195" cy="2951811"/>
          </a:xfrm>
          <a:custGeom>
            <a:avLst/>
            <a:gdLst/>
            <a:ahLst/>
            <a:cxnLst/>
            <a:rect r="r" b="b" t="t" l="l"/>
            <a:pathLst>
              <a:path h="2951811" w="1948195">
                <a:moveTo>
                  <a:pt x="0" y="0"/>
                </a:moveTo>
                <a:lnTo>
                  <a:pt x="1948195" y="0"/>
                </a:lnTo>
                <a:lnTo>
                  <a:pt x="1948195" y="2951812"/>
                </a:lnTo>
                <a:lnTo>
                  <a:pt x="0" y="2951812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3599700" y="422113"/>
            <a:ext cx="13912426" cy="10620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LES UNITÉS DE MESURE DE MASSE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0364666" y="4310697"/>
            <a:ext cx="16230600" cy="16275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820412" indent="-410206" lvl="1">
              <a:lnSpc>
                <a:spcPts val="4939"/>
              </a:lnSpc>
              <a:spcBef>
                <a:spcPct val="0"/>
              </a:spcBef>
              <a:buFont typeface="Arial"/>
              <a:buChar char="•"/>
            </a:pPr>
            <a:r>
              <a:rPr lang="en-US" b="true" sz="3799">
                <a:solidFill>
                  <a:srgbClr val="00000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L</a:t>
            </a:r>
            <a:r>
              <a:rPr lang="en-US" b="true" sz="3799">
                <a:solidFill>
                  <a:srgbClr val="00000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e </a:t>
            </a:r>
            <a:r>
              <a:rPr lang="en-US" b="true" sz="3799">
                <a:solidFill>
                  <a:srgbClr val="F8675D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quintal : q</a:t>
            </a:r>
            <a:r>
              <a:rPr lang="en-US" b="true" sz="3799">
                <a:solidFill>
                  <a:srgbClr val="00000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: 1 q= 100 kg</a:t>
            </a:r>
          </a:p>
          <a:p>
            <a:pPr algn="just" marL="820412" indent="-410206" lvl="1">
              <a:lnSpc>
                <a:spcPts val="4939"/>
              </a:lnSpc>
              <a:buFont typeface="Arial"/>
              <a:buChar char="•"/>
            </a:pPr>
            <a:r>
              <a:rPr lang="en-US" b="true" sz="3799">
                <a:solidFill>
                  <a:srgbClr val="00000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La </a:t>
            </a:r>
            <a:r>
              <a:rPr lang="en-US" b="true" sz="3799">
                <a:solidFill>
                  <a:srgbClr val="F8675D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tonne : t</a:t>
            </a:r>
            <a:r>
              <a:rPr lang="en-US" b="true" sz="3799">
                <a:solidFill>
                  <a:srgbClr val="00000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: 1 t = 1 000 kg</a:t>
            </a:r>
          </a:p>
          <a:p>
            <a:pPr algn="ctr">
              <a:lnSpc>
                <a:spcPts val="3120"/>
              </a:lnSpc>
              <a:spcBef>
                <a:spcPct val="0"/>
              </a:spcBef>
            </a:pPr>
          </a:p>
        </p:txBody>
      </p:sp>
      <p:sp>
        <p:nvSpPr>
          <p:cNvPr name="TextBox 14" id="14"/>
          <p:cNvSpPr txBox="true"/>
          <p:nvPr/>
        </p:nvSpPr>
        <p:spPr>
          <a:xfrm rot="0">
            <a:off x="1038959" y="6882406"/>
            <a:ext cx="16230600" cy="33134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20"/>
              </a:lnSpc>
            </a:pPr>
            <a:r>
              <a:rPr lang="en-US" sz="3800" spc="76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Unités plus petites que le gramme:</a:t>
            </a:r>
          </a:p>
          <a:p>
            <a:pPr algn="l" marL="820421" indent="-410210" lvl="1">
              <a:lnSpc>
                <a:spcPts val="5320"/>
              </a:lnSpc>
              <a:buFont typeface="Arial"/>
              <a:buChar char="•"/>
            </a:pPr>
            <a:r>
              <a:rPr lang="en-US" b="true" sz="3800" spc="76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Le </a:t>
            </a:r>
            <a:r>
              <a:rPr lang="en-US" b="true" sz="3800" spc="76">
                <a:solidFill>
                  <a:srgbClr val="F9665E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décigramme : dg</a:t>
            </a:r>
            <a:r>
              <a:rPr lang="en-US" b="true" sz="3800" spc="76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: 1 dg = 0,1 g</a:t>
            </a:r>
          </a:p>
          <a:p>
            <a:pPr algn="l" marL="820421" indent="-410210" lvl="1">
              <a:lnSpc>
                <a:spcPts val="5320"/>
              </a:lnSpc>
              <a:buFont typeface="Arial"/>
              <a:buChar char="•"/>
            </a:pPr>
            <a:r>
              <a:rPr lang="en-US" b="true" sz="3800" spc="76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Le </a:t>
            </a:r>
            <a:r>
              <a:rPr lang="en-US" b="true" sz="3800" spc="76">
                <a:solidFill>
                  <a:srgbClr val="F9665E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centigramme : cg </a:t>
            </a:r>
            <a:r>
              <a:rPr lang="en-US" b="true" sz="3800" spc="76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: 1 cg = 0, 01 g</a:t>
            </a:r>
          </a:p>
          <a:p>
            <a:pPr algn="l" marL="820421" indent="-410210" lvl="1">
              <a:lnSpc>
                <a:spcPts val="5320"/>
              </a:lnSpc>
              <a:buFont typeface="Arial"/>
              <a:buChar char="•"/>
            </a:pPr>
            <a:r>
              <a:rPr lang="en-US" b="true" sz="3800" spc="76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Le </a:t>
            </a:r>
            <a:r>
              <a:rPr lang="en-US" b="true" sz="3800" spc="76">
                <a:solidFill>
                  <a:srgbClr val="F9665E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milligramme : mg</a:t>
            </a:r>
            <a:r>
              <a:rPr lang="en-US" b="true" sz="3800" spc="76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: 1 mg = 0, 001 g</a:t>
            </a:r>
          </a:p>
          <a:p>
            <a:pPr algn="l">
              <a:lnSpc>
                <a:spcPts val="5320"/>
              </a:lnSpc>
            </a:pP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606585" y="2163061"/>
            <a:ext cx="17095347" cy="7831986"/>
            <a:chOff x="0" y="0"/>
            <a:chExt cx="4502478" cy="206274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502478" cy="2062745"/>
            </a:xfrm>
            <a:custGeom>
              <a:avLst/>
              <a:gdLst/>
              <a:ahLst/>
              <a:cxnLst/>
              <a:rect r="r" b="b" t="t" l="l"/>
              <a:pathLst>
                <a:path h="2062745" w="4502478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8DD1FE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8" id="8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349798" y="0"/>
            <a:ext cx="1659653" cy="1659653"/>
          </a:xfrm>
          <a:custGeom>
            <a:avLst/>
            <a:gdLst/>
            <a:ahLst/>
            <a:cxnLst/>
            <a:rect r="r" b="b" t="t" l="l"/>
            <a:pathLst>
              <a:path h="1659653" w="1659653">
                <a:moveTo>
                  <a:pt x="0" y="0"/>
                </a:moveTo>
                <a:lnTo>
                  <a:pt x="1659653" y="0"/>
                </a:lnTo>
                <a:lnTo>
                  <a:pt x="1659653" y="1659653"/>
                </a:lnTo>
                <a:lnTo>
                  <a:pt x="0" y="16596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1028700" y="2448560"/>
            <a:ext cx="16230600" cy="53136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20"/>
              </a:lnSpc>
            </a:pPr>
            <a:r>
              <a:rPr lang="en-US" sz="3800" spc="76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L’unité principale de mesure de contenance est le </a:t>
            </a:r>
            <a:r>
              <a:rPr lang="en-US" sz="3800" spc="76" b="true">
                <a:solidFill>
                  <a:srgbClr val="F9665E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litre (L)</a:t>
            </a:r>
            <a:r>
              <a:rPr lang="en-US" sz="3800" spc="76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. </a:t>
            </a:r>
          </a:p>
          <a:p>
            <a:pPr algn="l">
              <a:lnSpc>
                <a:spcPts val="5320"/>
              </a:lnSpc>
            </a:pPr>
          </a:p>
          <a:p>
            <a:pPr algn="l">
              <a:lnSpc>
                <a:spcPts val="5320"/>
              </a:lnSpc>
            </a:pPr>
            <a:r>
              <a:rPr lang="en-US" sz="3800" spc="76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U</a:t>
            </a:r>
            <a:r>
              <a:rPr lang="en-US" sz="3800" spc="76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nités plus</a:t>
            </a:r>
            <a:r>
              <a:rPr lang="en-US" sz="3800" spc="76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grandes que le litre:</a:t>
            </a:r>
          </a:p>
          <a:p>
            <a:pPr algn="l" marL="820421" indent="-410210" lvl="1">
              <a:lnSpc>
                <a:spcPts val="5320"/>
              </a:lnSpc>
              <a:buFont typeface="Arial"/>
              <a:buChar char="•"/>
            </a:pPr>
            <a:r>
              <a:rPr lang="en-US" b="true" sz="3800" spc="76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Le </a:t>
            </a:r>
            <a:r>
              <a:rPr lang="en-US" b="true" sz="3800" spc="76">
                <a:solidFill>
                  <a:srgbClr val="F9665E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décalitre : daL</a:t>
            </a:r>
            <a:r>
              <a:rPr lang="en-US" b="true" sz="3800" spc="76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: 1 daL = 10 L</a:t>
            </a:r>
          </a:p>
          <a:p>
            <a:pPr algn="l" marL="820421" indent="-410210" lvl="1">
              <a:lnSpc>
                <a:spcPts val="5320"/>
              </a:lnSpc>
              <a:buFont typeface="Arial"/>
              <a:buChar char="•"/>
            </a:pPr>
            <a:r>
              <a:rPr lang="en-US" b="true" sz="3800" spc="76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L’</a:t>
            </a:r>
            <a:r>
              <a:rPr lang="en-US" b="true" sz="3800" spc="76">
                <a:solidFill>
                  <a:srgbClr val="F9665E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hectolitre : hL</a:t>
            </a:r>
            <a:r>
              <a:rPr lang="en-US" b="true" sz="3800" spc="76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: 1 hL = 100 L</a:t>
            </a:r>
          </a:p>
          <a:p>
            <a:pPr algn="just" marL="820421" indent="-410210" lvl="1">
              <a:lnSpc>
                <a:spcPts val="5320"/>
              </a:lnSpc>
              <a:buFont typeface="Arial"/>
              <a:buChar char="•"/>
            </a:pPr>
            <a:r>
              <a:rPr lang="en-US" b="true" sz="3800" spc="76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Le </a:t>
            </a:r>
            <a:r>
              <a:rPr lang="en-US" b="true" sz="3800" spc="76">
                <a:solidFill>
                  <a:srgbClr val="F8675D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mètre cube</a:t>
            </a:r>
            <a:r>
              <a:rPr lang="en-US" b="true" sz="3800" spc="76">
                <a:solidFill>
                  <a:srgbClr val="F9665E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:     </a:t>
            </a:r>
            <a:r>
              <a:rPr lang="en-US" b="true" sz="3800" spc="76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:        = 1 000 L</a:t>
            </a:r>
          </a:p>
          <a:p>
            <a:pPr algn="l">
              <a:lnSpc>
                <a:spcPts val="5320"/>
              </a:lnSpc>
            </a:pPr>
          </a:p>
          <a:p>
            <a:pPr algn="l">
              <a:lnSpc>
                <a:spcPts val="5320"/>
              </a:lnSpc>
            </a:pPr>
          </a:p>
        </p:txBody>
      </p:sp>
      <p:pic>
        <p:nvPicPr>
          <p:cNvPr name="Picture 11" id="11"/>
          <p:cNvPicPr>
            <a:picLocks noChangeAspect="true"/>
          </p:cNvPicPr>
          <p:nvPr/>
        </p:nvPicPr>
        <p:blipFill>
          <a:blip r:embed="rId8"/>
          <a:stretch>
            <a:fillRect/>
          </a:stretch>
        </p:blipFill>
        <p:spPr>
          <a:xfrm rot="0">
            <a:off x="5424701" y="5770526"/>
            <a:ext cx="809886" cy="617056"/>
          </a:xfrm>
          <a:prstGeom prst="rect">
            <a:avLst/>
          </a:prstGeom>
        </p:spPr>
      </p:pic>
      <p:pic>
        <p:nvPicPr>
          <p:cNvPr name="Picture 12" id="12"/>
          <p:cNvPicPr>
            <a:picLocks noChangeAspect="true"/>
          </p:cNvPicPr>
          <p:nvPr/>
        </p:nvPicPr>
        <p:blipFill>
          <a:blip r:embed="rId9"/>
          <a:stretch>
            <a:fillRect/>
          </a:stretch>
        </p:blipFill>
        <p:spPr>
          <a:xfrm rot="0">
            <a:off x="6377801" y="5744816"/>
            <a:ext cx="1118414" cy="668477"/>
          </a:xfrm>
          <a:prstGeom prst="rect">
            <a:avLst/>
          </a:prstGeom>
        </p:spPr>
      </p:pic>
      <p:sp>
        <p:nvSpPr>
          <p:cNvPr name="TextBox 13" id="13"/>
          <p:cNvSpPr txBox="true"/>
          <p:nvPr/>
        </p:nvSpPr>
        <p:spPr>
          <a:xfrm rot="0">
            <a:off x="3599700" y="422113"/>
            <a:ext cx="13912426" cy="10620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LES UNITÉS DE MESURE DE CONTENANCE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028700" y="6973570"/>
            <a:ext cx="16230600" cy="33134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20"/>
              </a:lnSpc>
            </a:pPr>
            <a:r>
              <a:rPr lang="en-US" sz="3800" spc="76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Unités plus petites que le litre:</a:t>
            </a:r>
          </a:p>
          <a:p>
            <a:pPr algn="l" marL="820421" indent="-410210" lvl="1">
              <a:lnSpc>
                <a:spcPts val="5320"/>
              </a:lnSpc>
              <a:buFont typeface="Arial"/>
              <a:buChar char="•"/>
            </a:pPr>
            <a:r>
              <a:rPr lang="en-US" b="true" sz="3800" spc="76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Le </a:t>
            </a:r>
            <a:r>
              <a:rPr lang="en-US" b="true" sz="3800" spc="76">
                <a:solidFill>
                  <a:srgbClr val="F9665E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décilitre : dL</a:t>
            </a:r>
            <a:r>
              <a:rPr lang="en-US" b="true" sz="3800" spc="76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: 1 dL = 0,1 L</a:t>
            </a:r>
          </a:p>
          <a:p>
            <a:pPr algn="l" marL="820421" indent="-410210" lvl="1">
              <a:lnSpc>
                <a:spcPts val="5320"/>
              </a:lnSpc>
              <a:buFont typeface="Arial"/>
              <a:buChar char="•"/>
            </a:pPr>
            <a:r>
              <a:rPr lang="en-US" b="true" sz="3800" spc="76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Le </a:t>
            </a:r>
            <a:r>
              <a:rPr lang="en-US" b="true" sz="3800" spc="76">
                <a:solidFill>
                  <a:srgbClr val="F9665E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centilitre : cL </a:t>
            </a:r>
            <a:r>
              <a:rPr lang="en-US" b="true" sz="3800" spc="76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: 1 cL = 0, 01 L</a:t>
            </a:r>
          </a:p>
          <a:p>
            <a:pPr algn="l" marL="820421" indent="-410210" lvl="1">
              <a:lnSpc>
                <a:spcPts val="5320"/>
              </a:lnSpc>
              <a:buFont typeface="Arial"/>
              <a:buChar char="•"/>
            </a:pPr>
            <a:r>
              <a:rPr lang="en-US" b="true" sz="3800" spc="76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Le </a:t>
            </a:r>
            <a:r>
              <a:rPr lang="en-US" b="true" sz="3800" spc="76">
                <a:solidFill>
                  <a:srgbClr val="F9665E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millilitre : mL</a:t>
            </a:r>
            <a:r>
              <a:rPr lang="en-US" b="true" sz="3800" spc="76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: 1 mL = 0, 001 L</a:t>
            </a:r>
          </a:p>
          <a:p>
            <a:pPr algn="l">
              <a:lnSpc>
                <a:spcPts val="5320"/>
              </a:lnSpc>
            </a:pPr>
          </a:p>
        </p:txBody>
      </p:sp>
      <p:sp>
        <p:nvSpPr>
          <p:cNvPr name="Freeform 15" id="15"/>
          <p:cNvSpPr/>
          <p:nvPr/>
        </p:nvSpPr>
        <p:spPr>
          <a:xfrm flipH="false" flipV="false" rot="-589898">
            <a:off x="13567782" y="5387706"/>
            <a:ext cx="3490132" cy="2600148"/>
          </a:xfrm>
          <a:custGeom>
            <a:avLst/>
            <a:gdLst/>
            <a:ahLst/>
            <a:cxnLst/>
            <a:rect r="r" b="b" t="t" l="l"/>
            <a:pathLst>
              <a:path h="2600148" w="3490132">
                <a:moveTo>
                  <a:pt x="0" y="0"/>
                </a:moveTo>
                <a:lnTo>
                  <a:pt x="3490132" y="0"/>
                </a:lnTo>
                <a:lnTo>
                  <a:pt x="3490132" y="2600149"/>
                </a:lnTo>
                <a:lnTo>
                  <a:pt x="0" y="2600149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5" id="5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325274" y="195413"/>
            <a:ext cx="1708701" cy="1732523"/>
          </a:xfrm>
          <a:custGeom>
            <a:avLst/>
            <a:gdLst/>
            <a:ahLst/>
            <a:cxnLst/>
            <a:rect r="r" b="b" t="t" l="l"/>
            <a:pathLst>
              <a:path h="1732523" w="1708701">
                <a:moveTo>
                  <a:pt x="0" y="0"/>
                </a:moveTo>
                <a:lnTo>
                  <a:pt x="1708701" y="0"/>
                </a:lnTo>
                <a:lnTo>
                  <a:pt x="1708701" y="1732523"/>
                </a:lnTo>
                <a:lnTo>
                  <a:pt x="0" y="173252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606585" y="1927936"/>
            <a:ext cx="17095347" cy="7831986"/>
            <a:chOff x="0" y="0"/>
            <a:chExt cx="4502478" cy="2062745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4502478" cy="2062745"/>
            </a:xfrm>
            <a:custGeom>
              <a:avLst/>
              <a:gdLst/>
              <a:ahLst/>
              <a:cxnLst/>
              <a:rect r="r" b="b" t="t" l="l"/>
              <a:pathLst>
                <a:path h="2062745" w="4502478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15B5B0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</p:sp>
        <p:sp>
          <p:nvSpPr>
            <p:cNvPr name="TextBox 9" id="9"/>
            <p:cNvSpPr txBox="true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sp>
        <p:nvSpPr>
          <p:cNvPr name="Freeform 10" id="10"/>
          <p:cNvSpPr/>
          <p:nvPr/>
        </p:nvSpPr>
        <p:spPr>
          <a:xfrm flipH="false" flipV="false" rot="0">
            <a:off x="15969187" y="6880398"/>
            <a:ext cx="1732746" cy="1440345"/>
          </a:xfrm>
          <a:custGeom>
            <a:avLst/>
            <a:gdLst/>
            <a:ahLst/>
            <a:cxnLst/>
            <a:rect r="r" b="b" t="t" l="l"/>
            <a:pathLst>
              <a:path h="1440345" w="1732746">
                <a:moveTo>
                  <a:pt x="0" y="0"/>
                </a:moveTo>
                <a:lnTo>
                  <a:pt x="1732745" y="0"/>
                </a:lnTo>
                <a:lnTo>
                  <a:pt x="1732745" y="1440345"/>
                </a:lnTo>
                <a:lnTo>
                  <a:pt x="0" y="1440345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4945484" y="3156266"/>
            <a:ext cx="10572668" cy="4005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20"/>
              </a:lnSpc>
            </a:pPr>
          </a:p>
        </p:txBody>
      </p:sp>
      <p:sp>
        <p:nvSpPr>
          <p:cNvPr name="TextBox 12" id="12"/>
          <p:cNvSpPr txBox="true"/>
          <p:nvPr/>
        </p:nvSpPr>
        <p:spPr>
          <a:xfrm rot="0">
            <a:off x="3599700" y="422113"/>
            <a:ext cx="13912426" cy="10620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MINI TEST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325274" y="2180120"/>
            <a:ext cx="14889959" cy="136747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540"/>
              </a:lnSpc>
            </a:pPr>
            <a:r>
              <a:rPr lang="en-US" sz="3957" spc="79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Quelle est la principale unité de mesure de contenance ?</a:t>
            </a:r>
          </a:p>
          <a:p>
            <a:pPr algn="l">
              <a:lnSpc>
                <a:spcPts val="5540"/>
              </a:lnSpc>
            </a:pPr>
          </a:p>
        </p:txBody>
      </p:sp>
      <p:sp>
        <p:nvSpPr>
          <p:cNvPr name="TextBox 14" id="14"/>
          <p:cNvSpPr txBox="true"/>
          <p:nvPr/>
        </p:nvSpPr>
        <p:spPr>
          <a:xfrm rot="0">
            <a:off x="1325274" y="3108641"/>
            <a:ext cx="15934026" cy="758774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540"/>
              </a:lnSpc>
            </a:pPr>
            <a:r>
              <a:rPr lang="en-US" sz="3957" spc="79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Quelle est la principale unité de mesure de longueur ?</a:t>
            </a:r>
          </a:p>
          <a:p>
            <a:pPr algn="l">
              <a:lnSpc>
                <a:spcPts val="5540"/>
              </a:lnSpc>
            </a:pPr>
          </a:p>
          <a:p>
            <a:pPr algn="l">
              <a:lnSpc>
                <a:spcPts val="5540"/>
              </a:lnSpc>
            </a:pPr>
            <a:r>
              <a:rPr lang="en-US" sz="3957" spc="79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Quelle est la principale unité de mesure de masse ?</a:t>
            </a:r>
          </a:p>
          <a:p>
            <a:pPr algn="l">
              <a:lnSpc>
                <a:spcPts val="5540"/>
              </a:lnSpc>
            </a:pPr>
          </a:p>
          <a:p>
            <a:pPr algn="l">
              <a:lnSpc>
                <a:spcPts val="5540"/>
              </a:lnSpc>
            </a:pPr>
            <a:r>
              <a:rPr lang="en-US" sz="3957" spc="79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Quelle unité est 10 fois plus grande que le litre ?</a:t>
            </a:r>
          </a:p>
          <a:p>
            <a:pPr algn="l">
              <a:lnSpc>
                <a:spcPts val="5540"/>
              </a:lnSpc>
            </a:pPr>
          </a:p>
          <a:p>
            <a:pPr algn="l">
              <a:lnSpc>
                <a:spcPts val="5540"/>
              </a:lnSpc>
            </a:pPr>
            <a:r>
              <a:rPr lang="en-US" sz="3957" spc="79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Quelle unité est 100 fois plus petite que gramme?</a:t>
            </a:r>
          </a:p>
          <a:p>
            <a:pPr algn="l">
              <a:lnSpc>
                <a:spcPts val="5540"/>
              </a:lnSpc>
            </a:pPr>
          </a:p>
          <a:p>
            <a:pPr algn="l">
              <a:lnSpc>
                <a:spcPts val="5540"/>
              </a:lnSpc>
            </a:pPr>
            <a:r>
              <a:rPr lang="en-US" sz="3957" spc="79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Quelle unité est 1000 fois plus grande que le mètre ?</a:t>
            </a:r>
          </a:p>
          <a:p>
            <a:pPr algn="l">
              <a:lnSpc>
                <a:spcPts val="5540"/>
              </a:lnSpc>
            </a:pPr>
          </a:p>
          <a:p>
            <a:pPr algn="l">
              <a:lnSpc>
                <a:spcPts val="5540"/>
              </a:lnSpc>
            </a:pP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606585" y="1969004"/>
            <a:ext cx="17095347" cy="7831986"/>
            <a:chOff x="0" y="0"/>
            <a:chExt cx="4502478" cy="206274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502478" cy="2062745"/>
            </a:xfrm>
            <a:custGeom>
              <a:avLst/>
              <a:gdLst/>
              <a:ahLst/>
              <a:cxnLst/>
              <a:rect r="r" b="b" t="t" l="l"/>
              <a:pathLst>
                <a:path h="2062745" w="4502478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8DD1FE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8" id="8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349798" y="0"/>
            <a:ext cx="1659653" cy="1659653"/>
          </a:xfrm>
          <a:custGeom>
            <a:avLst/>
            <a:gdLst/>
            <a:ahLst/>
            <a:cxnLst/>
            <a:rect r="r" b="b" t="t" l="l"/>
            <a:pathLst>
              <a:path h="1659653" w="1659653">
                <a:moveTo>
                  <a:pt x="0" y="0"/>
                </a:moveTo>
                <a:lnTo>
                  <a:pt x="1659653" y="0"/>
                </a:lnTo>
                <a:lnTo>
                  <a:pt x="1659653" y="1659653"/>
                </a:lnTo>
                <a:lnTo>
                  <a:pt x="0" y="16596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8618845" y="5092311"/>
            <a:ext cx="1050309" cy="1585373"/>
          </a:xfrm>
          <a:custGeom>
            <a:avLst/>
            <a:gdLst/>
            <a:ahLst/>
            <a:cxnLst/>
            <a:rect r="r" b="b" t="t" l="l"/>
            <a:pathLst>
              <a:path h="1585373" w="1050309">
                <a:moveTo>
                  <a:pt x="0" y="0"/>
                </a:moveTo>
                <a:lnTo>
                  <a:pt x="1050310" y="0"/>
                </a:lnTo>
                <a:lnTo>
                  <a:pt x="1050310" y="1585373"/>
                </a:lnTo>
                <a:lnTo>
                  <a:pt x="0" y="158537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1028700" y="2237583"/>
            <a:ext cx="16230600" cy="33135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Lorsque l’on mesure une longueur,une masse ou une contenance, il est important de </a:t>
            </a:r>
            <a:r>
              <a:rPr lang="en-US" sz="3796" spc="75" b="true">
                <a:solidFill>
                  <a:srgbClr val="F9665E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choisir l’unité app</a:t>
            </a:r>
            <a:r>
              <a:rPr lang="en-US" sz="3796" spc="75" b="true">
                <a:solidFill>
                  <a:srgbClr val="F9665E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ropriée</a:t>
            </a:r>
            <a:r>
              <a:rPr lang="en-US" sz="3796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.</a:t>
            </a:r>
            <a:r>
              <a:rPr lang="en-US" sz="3796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</a:t>
            </a:r>
          </a:p>
          <a:p>
            <a:pPr algn="l">
              <a:lnSpc>
                <a:spcPts val="5315"/>
              </a:lnSpc>
            </a:pPr>
            <a:r>
              <a:rPr lang="en-US" sz="3796" spc="75" b="true">
                <a:solidFill>
                  <a:srgbClr val="F2626B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Faible </a:t>
            </a:r>
            <a:r>
              <a:rPr lang="en-US" sz="3796" spc="75" b="true">
                <a:solidFill>
                  <a:srgbClr val="00000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mesure</a:t>
            </a:r>
            <a:r>
              <a:rPr lang="en-US" sz="3796" spc="75" b="true">
                <a:solidFill>
                  <a:srgbClr val="F2626B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</a:t>
            </a:r>
            <a:r>
              <a:rPr lang="en-US" sz="3796" spc="75" b="true">
                <a:solidFill>
                  <a:srgbClr val="00000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=&gt;</a:t>
            </a:r>
            <a:r>
              <a:rPr lang="en-US" sz="3796" spc="75" b="true">
                <a:solidFill>
                  <a:srgbClr val="F2626B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petites unités (cm, g, mL..)</a:t>
            </a:r>
            <a:r>
              <a:rPr lang="en-US" sz="3796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. </a:t>
            </a:r>
          </a:p>
          <a:p>
            <a:pPr algn="l">
              <a:lnSpc>
                <a:spcPts val="5315"/>
              </a:lnSpc>
            </a:pPr>
            <a:r>
              <a:rPr lang="en-US" sz="3796" spc="75" b="true">
                <a:solidFill>
                  <a:srgbClr val="F2626B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Forte </a:t>
            </a:r>
            <a:r>
              <a:rPr lang="en-US" sz="3796" spc="75" b="true">
                <a:solidFill>
                  <a:srgbClr val="00000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mesure =&gt;</a:t>
            </a:r>
            <a:r>
              <a:rPr lang="en-US" sz="3796" spc="75" b="true">
                <a:solidFill>
                  <a:srgbClr val="F2626B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grandes unités (km, t, m3...)</a:t>
            </a:r>
            <a:r>
              <a:rPr lang="en-US" sz="3796" spc="75" b="true">
                <a:solidFill>
                  <a:srgbClr val="00000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.</a:t>
            </a:r>
          </a:p>
          <a:p>
            <a:pPr algn="l">
              <a:lnSpc>
                <a:spcPts val="5315"/>
              </a:lnSpc>
            </a:pPr>
          </a:p>
        </p:txBody>
      </p:sp>
      <p:sp>
        <p:nvSpPr>
          <p:cNvPr name="TextBox 12" id="12"/>
          <p:cNvSpPr txBox="true"/>
          <p:nvPr/>
        </p:nvSpPr>
        <p:spPr>
          <a:xfrm rot="0">
            <a:off x="3599700" y="422113"/>
            <a:ext cx="13912426" cy="10620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LES UNITÉS DE MESURE 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028700" y="5474893"/>
            <a:ext cx="7326298" cy="131921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i="true" spc="75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Le contenu d’un verre d’eau =&gt; cL</a:t>
            </a:r>
          </a:p>
          <a:p>
            <a:pPr algn="l">
              <a:lnSpc>
                <a:spcPts val="5315"/>
              </a:lnSpc>
            </a:pPr>
          </a:p>
        </p:txBody>
      </p:sp>
      <p:sp>
        <p:nvSpPr>
          <p:cNvPr name="Freeform 14" id="14"/>
          <p:cNvSpPr/>
          <p:nvPr/>
        </p:nvSpPr>
        <p:spPr>
          <a:xfrm flipH="false" flipV="false" rot="0">
            <a:off x="8213313" y="7622780"/>
            <a:ext cx="2085178" cy="1881874"/>
          </a:xfrm>
          <a:custGeom>
            <a:avLst/>
            <a:gdLst/>
            <a:ahLst/>
            <a:cxnLst/>
            <a:rect r="r" b="b" t="t" l="l"/>
            <a:pathLst>
              <a:path h="1881874" w="2085178">
                <a:moveTo>
                  <a:pt x="0" y="0"/>
                </a:moveTo>
                <a:lnTo>
                  <a:pt x="2085179" y="0"/>
                </a:lnTo>
                <a:lnTo>
                  <a:pt x="2085179" y="1881874"/>
                </a:lnTo>
                <a:lnTo>
                  <a:pt x="0" y="1881874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  <p:sp>
        <p:nvSpPr>
          <p:cNvPr name="TextBox 15" id="15"/>
          <p:cNvSpPr txBox="true"/>
          <p:nvPr/>
        </p:nvSpPr>
        <p:spPr>
          <a:xfrm rot="0">
            <a:off x="1028700" y="7939088"/>
            <a:ext cx="6930246" cy="131921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i="true" spc="75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Le « poids » d’un éléphant =&gt; t</a:t>
            </a:r>
          </a:p>
          <a:p>
            <a:pPr algn="l">
              <a:lnSpc>
                <a:spcPts val="5315"/>
              </a:lnSpc>
            </a:pPr>
          </a:p>
        </p:txBody>
      </p:sp>
      <p:sp>
        <p:nvSpPr>
          <p:cNvPr name="Freeform 16" id="16"/>
          <p:cNvSpPr/>
          <p:nvPr/>
        </p:nvSpPr>
        <p:spPr>
          <a:xfrm flipH="false" flipV="false" rot="0">
            <a:off x="7038545" y="6208318"/>
            <a:ext cx="1566408" cy="1276623"/>
          </a:xfrm>
          <a:custGeom>
            <a:avLst/>
            <a:gdLst/>
            <a:ahLst/>
            <a:cxnLst/>
            <a:rect r="r" b="b" t="t" l="l"/>
            <a:pathLst>
              <a:path h="1276623" w="1566408">
                <a:moveTo>
                  <a:pt x="0" y="0"/>
                </a:moveTo>
                <a:lnTo>
                  <a:pt x="1566408" y="0"/>
                </a:lnTo>
                <a:lnTo>
                  <a:pt x="1566408" y="1276622"/>
                </a:lnTo>
                <a:lnTo>
                  <a:pt x="0" y="1276622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0" t="0" r="0" b="0"/>
            </a:stretch>
          </a:blipFill>
        </p:spPr>
      </p:sp>
      <p:sp>
        <p:nvSpPr>
          <p:cNvPr name="TextBox 17" id="17"/>
          <p:cNvSpPr txBox="true"/>
          <p:nvPr/>
        </p:nvSpPr>
        <p:spPr>
          <a:xfrm rot="0">
            <a:off x="1028700" y="6770429"/>
            <a:ext cx="9956846" cy="64948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i="true" spc="75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Taille d’une fourmi =&gt; mm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5" id="5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325274" y="195413"/>
            <a:ext cx="1708701" cy="1732523"/>
          </a:xfrm>
          <a:custGeom>
            <a:avLst/>
            <a:gdLst/>
            <a:ahLst/>
            <a:cxnLst/>
            <a:rect r="r" b="b" t="t" l="l"/>
            <a:pathLst>
              <a:path h="1732523" w="1708701">
                <a:moveTo>
                  <a:pt x="0" y="0"/>
                </a:moveTo>
                <a:lnTo>
                  <a:pt x="1708701" y="0"/>
                </a:lnTo>
                <a:lnTo>
                  <a:pt x="1708701" y="1732523"/>
                </a:lnTo>
                <a:lnTo>
                  <a:pt x="0" y="173252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606585" y="1927936"/>
            <a:ext cx="17095347" cy="7831986"/>
            <a:chOff x="0" y="0"/>
            <a:chExt cx="4502478" cy="2062745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4502478" cy="2062745"/>
            </a:xfrm>
            <a:custGeom>
              <a:avLst/>
              <a:gdLst/>
              <a:ahLst/>
              <a:cxnLst/>
              <a:rect r="r" b="b" t="t" l="l"/>
              <a:pathLst>
                <a:path h="2062745" w="4502478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15B5B0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</p:sp>
        <p:sp>
          <p:nvSpPr>
            <p:cNvPr name="TextBox 9" id="9"/>
            <p:cNvSpPr txBox="true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sp>
        <p:nvSpPr>
          <p:cNvPr name="Freeform 10" id="10"/>
          <p:cNvSpPr/>
          <p:nvPr/>
        </p:nvSpPr>
        <p:spPr>
          <a:xfrm flipH="false" flipV="false" rot="0">
            <a:off x="12952851" y="3590388"/>
            <a:ext cx="861346" cy="1048823"/>
          </a:xfrm>
          <a:custGeom>
            <a:avLst/>
            <a:gdLst/>
            <a:ahLst/>
            <a:cxnLst/>
            <a:rect r="r" b="b" t="t" l="l"/>
            <a:pathLst>
              <a:path h="1048823" w="861346">
                <a:moveTo>
                  <a:pt x="0" y="0"/>
                </a:moveTo>
                <a:lnTo>
                  <a:pt x="861346" y="0"/>
                </a:lnTo>
                <a:lnTo>
                  <a:pt x="861346" y="1048824"/>
                </a:lnTo>
                <a:lnTo>
                  <a:pt x="0" y="1048824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4945484" y="3156266"/>
            <a:ext cx="10572668" cy="4005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20"/>
              </a:lnSpc>
            </a:pPr>
          </a:p>
        </p:txBody>
      </p:sp>
      <p:sp>
        <p:nvSpPr>
          <p:cNvPr name="TextBox 12" id="12"/>
          <p:cNvSpPr txBox="true"/>
          <p:nvPr/>
        </p:nvSpPr>
        <p:spPr>
          <a:xfrm rot="0">
            <a:off x="1325274" y="2495963"/>
            <a:ext cx="13383809" cy="59815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261"/>
              </a:lnSpc>
            </a:pPr>
            <a:r>
              <a:rPr lang="en-US" sz="3757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Choisis l’unité appropriée.</a:t>
            </a:r>
          </a:p>
          <a:p>
            <a:pPr algn="l">
              <a:lnSpc>
                <a:spcPts val="5261"/>
              </a:lnSpc>
            </a:pPr>
          </a:p>
          <a:p>
            <a:pPr algn="l">
              <a:lnSpc>
                <a:spcPts val="5261"/>
              </a:lnSpc>
            </a:pPr>
            <a:r>
              <a:rPr lang="en-US" sz="3757" spc="75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La contenance d’une canette: 33 L - 33 cL – 33 m3</a:t>
            </a:r>
          </a:p>
          <a:p>
            <a:pPr algn="l">
              <a:lnSpc>
                <a:spcPts val="5261"/>
              </a:lnSpc>
            </a:pPr>
          </a:p>
          <a:p>
            <a:pPr algn="l">
              <a:lnSpc>
                <a:spcPts val="5261"/>
              </a:lnSpc>
            </a:pPr>
            <a:r>
              <a:rPr lang="en-US" sz="3757" spc="75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Le poids d’un camion : 33 g - 33mg - 33t</a:t>
            </a:r>
          </a:p>
          <a:p>
            <a:pPr algn="l">
              <a:lnSpc>
                <a:spcPts val="5261"/>
              </a:lnSpc>
            </a:pPr>
          </a:p>
          <a:p>
            <a:pPr algn="l">
              <a:lnSpc>
                <a:spcPts val="5261"/>
              </a:lnSpc>
            </a:pPr>
            <a:r>
              <a:rPr lang="en-US" sz="3757" spc="75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La distance Paris-Lyon : 466 km - 466 m-  466 mm</a:t>
            </a:r>
          </a:p>
          <a:p>
            <a:pPr algn="l">
              <a:lnSpc>
                <a:spcPts val="5261"/>
              </a:lnSpc>
            </a:pPr>
          </a:p>
          <a:p>
            <a:pPr algn="l">
              <a:lnSpc>
                <a:spcPts val="5261"/>
              </a:lnSpc>
            </a:pPr>
            <a:r>
              <a:rPr lang="en-US" sz="3757" spc="75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La taille de ta règle : 20 mm - 20 cm - 20 m</a:t>
            </a:r>
          </a:p>
        </p:txBody>
      </p:sp>
      <p:sp>
        <p:nvSpPr>
          <p:cNvPr name="Freeform 13" id="13"/>
          <p:cNvSpPr/>
          <p:nvPr/>
        </p:nvSpPr>
        <p:spPr>
          <a:xfrm flipH="false" flipV="false" rot="0">
            <a:off x="10231818" y="4787346"/>
            <a:ext cx="2137584" cy="1474933"/>
          </a:xfrm>
          <a:custGeom>
            <a:avLst/>
            <a:gdLst/>
            <a:ahLst/>
            <a:cxnLst/>
            <a:rect r="r" b="b" t="t" l="l"/>
            <a:pathLst>
              <a:path h="1474933" w="2137584">
                <a:moveTo>
                  <a:pt x="0" y="0"/>
                </a:moveTo>
                <a:lnTo>
                  <a:pt x="2137584" y="0"/>
                </a:lnTo>
                <a:lnTo>
                  <a:pt x="2137584" y="1474934"/>
                </a:lnTo>
                <a:lnTo>
                  <a:pt x="0" y="1474934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12632979" y="6048912"/>
            <a:ext cx="1501091" cy="1654509"/>
          </a:xfrm>
          <a:custGeom>
            <a:avLst/>
            <a:gdLst/>
            <a:ahLst/>
            <a:cxnLst/>
            <a:rect r="r" b="b" t="t" l="l"/>
            <a:pathLst>
              <a:path h="1654509" w="1501091">
                <a:moveTo>
                  <a:pt x="0" y="0"/>
                </a:moveTo>
                <a:lnTo>
                  <a:pt x="1501091" y="0"/>
                </a:lnTo>
                <a:lnTo>
                  <a:pt x="1501091" y="1654509"/>
                </a:lnTo>
                <a:lnTo>
                  <a:pt x="0" y="1654509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10714962" y="7855821"/>
            <a:ext cx="2237889" cy="1395883"/>
          </a:xfrm>
          <a:custGeom>
            <a:avLst/>
            <a:gdLst/>
            <a:ahLst/>
            <a:cxnLst/>
            <a:rect r="r" b="b" t="t" l="l"/>
            <a:pathLst>
              <a:path h="1395883" w="2237889">
                <a:moveTo>
                  <a:pt x="0" y="0"/>
                </a:moveTo>
                <a:lnTo>
                  <a:pt x="2237889" y="0"/>
                </a:lnTo>
                <a:lnTo>
                  <a:pt x="2237889" y="1395883"/>
                </a:lnTo>
                <a:lnTo>
                  <a:pt x="0" y="139588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6" id="16"/>
          <p:cNvSpPr txBox="true"/>
          <p:nvPr/>
        </p:nvSpPr>
        <p:spPr>
          <a:xfrm rot="0">
            <a:off x="3599700" y="422113"/>
            <a:ext cx="13912426" cy="10620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MINI TEST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416779" y="2163061"/>
            <a:ext cx="17095347" cy="7831986"/>
            <a:chOff x="0" y="0"/>
            <a:chExt cx="4502478" cy="206274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502478" cy="2062745"/>
            </a:xfrm>
            <a:custGeom>
              <a:avLst/>
              <a:gdLst/>
              <a:ahLst/>
              <a:cxnLst/>
              <a:rect r="r" b="b" t="t" l="l"/>
              <a:pathLst>
                <a:path h="2062745" w="4502478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8DD1FE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8" id="8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349798" y="0"/>
            <a:ext cx="1659653" cy="1659653"/>
          </a:xfrm>
          <a:custGeom>
            <a:avLst/>
            <a:gdLst/>
            <a:ahLst/>
            <a:cxnLst/>
            <a:rect r="r" b="b" t="t" l="l"/>
            <a:pathLst>
              <a:path h="1659653" w="1659653">
                <a:moveTo>
                  <a:pt x="0" y="0"/>
                </a:moveTo>
                <a:lnTo>
                  <a:pt x="1659653" y="0"/>
                </a:lnTo>
                <a:lnTo>
                  <a:pt x="1659653" y="1659653"/>
                </a:lnTo>
                <a:lnTo>
                  <a:pt x="0" y="16596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5559004" y="6452764"/>
            <a:ext cx="1700296" cy="3542284"/>
          </a:xfrm>
          <a:custGeom>
            <a:avLst/>
            <a:gdLst/>
            <a:ahLst/>
            <a:cxnLst/>
            <a:rect r="r" b="b" t="t" l="l"/>
            <a:pathLst>
              <a:path h="3542284" w="1700296">
                <a:moveTo>
                  <a:pt x="0" y="0"/>
                </a:moveTo>
                <a:lnTo>
                  <a:pt x="1700296" y="0"/>
                </a:lnTo>
                <a:lnTo>
                  <a:pt x="1700296" y="3542284"/>
                </a:lnTo>
                <a:lnTo>
                  <a:pt x="0" y="3542284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1028700" y="2486945"/>
            <a:ext cx="16230600" cy="6465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On peut transformer (convertir) les contenances entre elles.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3599700" y="422113"/>
            <a:ext cx="13912426" cy="10620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LES UNITÉS DE MESURE 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028700" y="7749461"/>
            <a:ext cx="16230600" cy="25375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35"/>
              </a:lnSpc>
            </a:pPr>
            <a:r>
              <a:rPr lang="en-US" sz="3596" i="true" spc="71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600 cL= ? L</a:t>
            </a:r>
          </a:p>
          <a:p>
            <a:pPr algn="l">
              <a:lnSpc>
                <a:spcPts val="5035"/>
              </a:lnSpc>
            </a:pPr>
            <a:r>
              <a:rPr lang="en-US" sz="3596" i="true" spc="71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Je sais qu’un centilitre est 100 x plus petit qu’un litre donc </a:t>
            </a:r>
          </a:p>
          <a:p>
            <a:pPr algn="l">
              <a:lnSpc>
                <a:spcPts val="5035"/>
              </a:lnSpc>
            </a:pPr>
            <a:r>
              <a:rPr lang="en-US" b="true" sz="3596" i="true" spc="71">
                <a:solidFill>
                  <a:srgbClr val="004AAD"/>
                </a:solidFill>
                <a:latin typeface="Glacial Indifference Bold Italics"/>
                <a:ea typeface="Glacial Indifference Bold Italics"/>
                <a:cs typeface="Glacial Indifference Bold Italics"/>
                <a:sym typeface="Glacial Indifference Bold Italics"/>
              </a:rPr>
              <a:t>600 cL = 600 : 100 = 6 L</a:t>
            </a:r>
          </a:p>
          <a:p>
            <a:pPr algn="l">
              <a:lnSpc>
                <a:spcPts val="5035"/>
              </a:lnSpc>
            </a:pPr>
          </a:p>
        </p:txBody>
      </p:sp>
      <p:sp>
        <p:nvSpPr>
          <p:cNvPr name="TextBox 14" id="14"/>
          <p:cNvSpPr txBox="true"/>
          <p:nvPr/>
        </p:nvSpPr>
        <p:spPr>
          <a:xfrm rot="0">
            <a:off x="1028700" y="3244136"/>
            <a:ext cx="16230600" cy="189936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35"/>
              </a:lnSpc>
            </a:pPr>
            <a:r>
              <a:rPr lang="en-US" sz="3596" i="true" spc="71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12 km = ? m</a:t>
            </a:r>
          </a:p>
          <a:p>
            <a:pPr algn="l">
              <a:lnSpc>
                <a:spcPts val="5035"/>
              </a:lnSpc>
            </a:pPr>
            <a:r>
              <a:rPr lang="en-US" sz="3596" i="true" spc="71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Je sais qu’un kilomètre est 1000 x plus grand qu’un mètre donc </a:t>
            </a:r>
          </a:p>
          <a:p>
            <a:pPr algn="l">
              <a:lnSpc>
                <a:spcPts val="5035"/>
              </a:lnSpc>
            </a:pPr>
            <a:r>
              <a:rPr lang="en-US" b="true" sz="3596" i="true" spc="71">
                <a:solidFill>
                  <a:srgbClr val="004AAD"/>
                </a:solidFill>
                <a:latin typeface="Glacial Indifference Bold Italics"/>
                <a:ea typeface="Glacial Indifference Bold Italics"/>
                <a:cs typeface="Glacial Indifference Bold Italics"/>
                <a:sym typeface="Glacial Indifference Bold Italics"/>
              </a:rPr>
              <a:t>12 km = 12 x 1000 = 12 000 m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1028700" y="5464982"/>
            <a:ext cx="16230600" cy="189936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35"/>
              </a:lnSpc>
            </a:pPr>
            <a:r>
              <a:rPr lang="en-US" sz="3596" i="true" spc="71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8 t = ? kg</a:t>
            </a:r>
          </a:p>
          <a:p>
            <a:pPr algn="l">
              <a:lnSpc>
                <a:spcPts val="5035"/>
              </a:lnSpc>
            </a:pPr>
            <a:r>
              <a:rPr lang="en-US" sz="3596" i="true" spc="71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Je sais qu’une tonne est 1000 x plus grande qu’un kilogramme donc </a:t>
            </a:r>
          </a:p>
          <a:p>
            <a:pPr algn="l">
              <a:lnSpc>
                <a:spcPts val="5035"/>
              </a:lnSpc>
            </a:pPr>
            <a:r>
              <a:rPr lang="en-US" b="true" sz="3596" i="true" spc="71">
                <a:solidFill>
                  <a:srgbClr val="004AAD"/>
                </a:solidFill>
                <a:latin typeface="Glacial Indifference Bold Italics"/>
                <a:ea typeface="Glacial Indifference Bold Italics"/>
                <a:cs typeface="Glacial Indifference Bold Italics"/>
                <a:sym typeface="Glacial Indifference Bold Italics"/>
              </a:rPr>
              <a:t>8 t = 8 x 1000= 8000 kg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416779" y="2141499"/>
            <a:ext cx="17095347" cy="7831986"/>
            <a:chOff x="0" y="0"/>
            <a:chExt cx="4502478" cy="206274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502478" cy="2062745"/>
            </a:xfrm>
            <a:custGeom>
              <a:avLst/>
              <a:gdLst/>
              <a:ahLst/>
              <a:cxnLst/>
              <a:rect r="r" b="b" t="t" l="l"/>
              <a:pathLst>
                <a:path h="2062745" w="4502478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8DD1FE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8" id="8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349798" y="0"/>
            <a:ext cx="1659653" cy="1659653"/>
          </a:xfrm>
          <a:custGeom>
            <a:avLst/>
            <a:gdLst/>
            <a:ahLst/>
            <a:cxnLst/>
            <a:rect r="r" b="b" t="t" l="l"/>
            <a:pathLst>
              <a:path h="1659653" w="1659653">
                <a:moveTo>
                  <a:pt x="0" y="0"/>
                </a:moveTo>
                <a:lnTo>
                  <a:pt x="1659653" y="0"/>
                </a:lnTo>
                <a:lnTo>
                  <a:pt x="1659653" y="1659653"/>
                </a:lnTo>
                <a:lnTo>
                  <a:pt x="0" y="16596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true" flipV="false" rot="0">
            <a:off x="15622288" y="7352501"/>
            <a:ext cx="1637012" cy="2099856"/>
          </a:xfrm>
          <a:custGeom>
            <a:avLst/>
            <a:gdLst/>
            <a:ahLst/>
            <a:cxnLst/>
            <a:rect r="r" b="b" t="t" l="l"/>
            <a:pathLst>
              <a:path h="2099856" w="1637012">
                <a:moveTo>
                  <a:pt x="1637012" y="0"/>
                </a:moveTo>
                <a:lnTo>
                  <a:pt x="0" y="0"/>
                </a:lnTo>
                <a:lnTo>
                  <a:pt x="0" y="2099856"/>
                </a:lnTo>
                <a:lnTo>
                  <a:pt x="1637012" y="2099856"/>
                </a:lnTo>
                <a:lnTo>
                  <a:pt x="1637012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graphicFrame>
        <p:nvGraphicFramePr>
          <p:cNvPr name="Object 11" id="11"/>
          <p:cNvGraphicFramePr/>
          <p:nvPr/>
        </p:nvGraphicFramePr>
        <p:xfrm>
          <a:off x="1028700" y="4586811"/>
          <a:ext cx="16230600" cy="3462725"/>
        </p:xfrm>
        <a:graphic>
          <a:graphicData uri="http://schemas.openxmlformats.org/presentationml/2006/ole">
            <p:oleObj imgW="19469100" imgH="6705600" r:id="rId10" progId="Excel.Sheet.12" name="Worksheet">
              <p:embed/>
              <p:pic>
                <p:nvPicPr>
                  <p:cNvPr name="" id="0"/>
                  <p:cNvPicPr/>
                  <p:nvPr/>
                </p:nvPicPr>
                <p:blipFill>
                  <a:blip r:embed="rId9"/>
                  <a:stretch>
                    <a:fillRect/>
                  </a:stretch>
                </p:blipFill>
                <p:spPr>
                  <a:xfrm>
                    <a:off x="1270000" y="1270000"/>
                    <a:ext cx="1270000" cy="1270000"/>
                  </a:xfrm>
                  <a:prstGeom prst="rect"/>
                </p:spPr>
              </p:pic>
            </p:oleObj>
          </a:graphicData>
        </a:graphic>
      </p:graphicFrame>
      <p:sp>
        <p:nvSpPr>
          <p:cNvPr name="TextBox 12" id="12"/>
          <p:cNvSpPr txBox="true"/>
          <p:nvPr/>
        </p:nvSpPr>
        <p:spPr>
          <a:xfrm rot="0">
            <a:off x="1028700" y="2237305"/>
            <a:ext cx="16230600" cy="6465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On peut transformer (convertir) les contenances entre elles.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3599700" y="422113"/>
            <a:ext cx="13912426" cy="10620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LES UNITÉS DE MESURE 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028700" y="2807614"/>
            <a:ext cx="16230600" cy="19800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spc="75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7 m3= ? L</a:t>
            </a:r>
          </a:p>
          <a:p>
            <a:pPr algn="l">
              <a:lnSpc>
                <a:spcPts val="5315"/>
              </a:lnSpc>
            </a:pPr>
            <a:r>
              <a:rPr lang="en-US" sz="3796" spc="75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3g = ? dg</a:t>
            </a:r>
          </a:p>
          <a:p>
            <a:pPr algn="l">
              <a:lnSpc>
                <a:spcPts val="5315"/>
              </a:lnSpc>
            </a:pPr>
          </a:p>
        </p:txBody>
      </p:sp>
      <p:sp>
        <p:nvSpPr>
          <p:cNvPr name="TextBox 15" id="15"/>
          <p:cNvSpPr txBox="true"/>
          <p:nvPr/>
        </p:nvSpPr>
        <p:spPr>
          <a:xfrm rot="0">
            <a:off x="11834159" y="2807614"/>
            <a:ext cx="16230600" cy="19800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spc="75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7 m3 = 7000 L</a:t>
            </a:r>
          </a:p>
          <a:p>
            <a:pPr algn="l">
              <a:lnSpc>
                <a:spcPts val="5315"/>
              </a:lnSpc>
            </a:pPr>
            <a:r>
              <a:rPr lang="en-US" sz="3796" spc="75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3 g = 30 dg</a:t>
            </a:r>
          </a:p>
          <a:p>
            <a:pPr algn="l">
              <a:lnSpc>
                <a:spcPts val="5315"/>
              </a:lnSpc>
            </a:pP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416779" y="2141499"/>
            <a:ext cx="17095347" cy="7831986"/>
            <a:chOff x="0" y="0"/>
            <a:chExt cx="4502478" cy="206274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502478" cy="2062745"/>
            </a:xfrm>
            <a:custGeom>
              <a:avLst/>
              <a:gdLst/>
              <a:ahLst/>
              <a:cxnLst/>
              <a:rect r="r" b="b" t="t" l="l"/>
              <a:pathLst>
                <a:path h="2062745" w="4502478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8DD1FE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8" id="8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349798" y="0"/>
            <a:ext cx="1659653" cy="1659653"/>
          </a:xfrm>
          <a:custGeom>
            <a:avLst/>
            <a:gdLst/>
            <a:ahLst/>
            <a:cxnLst/>
            <a:rect r="r" b="b" t="t" l="l"/>
            <a:pathLst>
              <a:path h="1659653" w="1659653">
                <a:moveTo>
                  <a:pt x="0" y="0"/>
                </a:moveTo>
                <a:lnTo>
                  <a:pt x="1659653" y="0"/>
                </a:lnTo>
                <a:lnTo>
                  <a:pt x="1659653" y="1659653"/>
                </a:lnTo>
                <a:lnTo>
                  <a:pt x="0" y="16596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true" flipV="false" rot="0">
            <a:off x="15622288" y="7352501"/>
            <a:ext cx="1637012" cy="2099856"/>
          </a:xfrm>
          <a:custGeom>
            <a:avLst/>
            <a:gdLst/>
            <a:ahLst/>
            <a:cxnLst/>
            <a:rect r="r" b="b" t="t" l="l"/>
            <a:pathLst>
              <a:path h="2099856" w="1637012">
                <a:moveTo>
                  <a:pt x="1637012" y="0"/>
                </a:moveTo>
                <a:lnTo>
                  <a:pt x="0" y="0"/>
                </a:lnTo>
                <a:lnTo>
                  <a:pt x="0" y="2099856"/>
                </a:lnTo>
                <a:lnTo>
                  <a:pt x="1637012" y="2099856"/>
                </a:lnTo>
                <a:lnTo>
                  <a:pt x="1637012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graphicFrame>
        <p:nvGraphicFramePr>
          <p:cNvPr name="Object 11" id="11"/>
          <p:cNvGraphicFramePr/>
          <p:nvPr/>
        </p:nvGraphicFramePr>
        <p:xfrm>
          <a:off x="1028700" y="4586811"/>
          <a:ext cx="16230600" cy="3462725"/>
        </p:xfrm>
        <a:graphic>
          <a:graphicData uri="http://schemas.openxmlformats.org/presentationml/2006/ole">
            <p:oleObj imgW="19469100" imgH="6705600" r:id="rId10" progId="Excel.Sheet.12" name="Worksheet">
              <p:embed/>
              <p:pic>
                <p:nvPicPr>
                  <p:cNvPr name="" id="0"/>
                  <p:cNvPicPr/>
                  <p:nvPr/>
                </p:nvPicPr>
                <p:blipFill>
                  <a:blip r:embed="rId9"/>
                  <a:stretch>
                    <a:fillRect/>
                  </a:stretch>
                </p:blipFill>
                <p:spPr>
                  <a:xfrm>
                    <a:off x="1270000" y="1270000"/>
                    <a:ext cx="1270000" cy="1270000"/>
                  </a:xfrm>
                  <a:prstGeom prst="rect"/>
                </p:spPr>
              </p:pic>
            </p:oleObj>
          </a:graphicData>
        </a:graphic>
      </p:graphicFrame>
      <p:sp>
        <p:nvSpPr>
          <p:cNvPr name="TextBox 12" id="12"/>
          <p:cNvSpPr txBox="true"/>
          <p:nvPr/>
        </p:nvSpPr>
        <p:spPr>
          <a:xfrm rot="0">
            <a:off x="1028700" y="2237305"/>
            <a:ext cx="16230600" cy="6465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On peut transformer (convertir) les contenances entre elles.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3599700" y="422113"/>
            <a:ext cx="13912426" cy="10620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LES UNITÉS DE MESURE 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028700" y="2807614"/>
            <a:ext cx="9369612" cy="19800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spc="75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2000 mm= ? m</a:t>
            </a:r>
          </a:p>
          <a:p>
            <a:pPr algn="l">
              <a:lnSpc>
                <a:spcPts val="5315"/>
              </a:lnSpc>
            </a:pPr>
            <a:r>
              <a:rPr lang="en-US" sz="3796" spc="75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400 L = ? daL</a:t>
            </a:r>
          </a:p>
          <a:p>
            <a:pPr algn="l">
              <a:lnSpc>
                <a:spcPts val="5315"/>
              </a:lnSpc>
            </a:pPr>
          </a:p>
        </p:txBody>
      </p:sp>
      <p:sp>
        <p:nvSpPr>
          <p:cNvPr name="TextBox 15" id="15"/>
          <p:cNvSpPr txBox="true"/>
          <p:nvPr/>
        </p:nvSpPr>
        <p:spPr>
          <a:xfrm rot="0">
            <a:off x="11834159" y="2807614"/>
            <a:ext cx="16230600" cy="19800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spc="75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2000 mm = 2 m</a:t>
            </a:r>
          </a:p>
          <a:p>
            <a:pPr algn="l">
              <a:lnSpc>
                <a:spcPts val="5315"/>
              </a:lnSpc>
            </a:pPr>
            <a:r>
              <a:rPr lang="en-US" sz="3796" spc="75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400 L= 40 daL</a:t>
            </a:r>
          </a:p>
          <a:p>
            <a:pPr algn="l">
              <a:lnSpc>
                <a:spcPts val="5315"/>
              </a:lnSpc>
            </a:pP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5" id="5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325274" y="195413"/>
            <a:ext cx="1708701" cy="1732523"/>
          </a:xfrm>
          <a:custGeom>
            <a:avLst/>
            <a:gdLst/>
            <a:ahLst/>
            <a:cxnLst/>
            <a:rect r="r" b="b" t="t" l="l"/>
            <a:pathLst>
              <a:path h="1732523" w="1708701">
                <a:moveTo>
                  <a:pt x="0" y="0"/>
                </a:moveTo>
                <a:lnTo>
                  <a:pt x="1708701" y="0"/>
                </a:lnTo>
                <a:lnTo>
                  <a:pt x="1708701" y="1732523"/>
                </a:lnTo>
                <a:lnTo>
                  <a:pt x="0" y="173252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606585" y="1927936"/>
            <a:ext cx="17095347" cy="7831986"/>
            <a:chOff x="0" y="0"/>
            <a:chExt cx="4502478" cy="2062745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4502478" cy="2062745"/>
            </a:xfrm>
            <a:custGeom>
              <a:avLst/>
              <a:gdLst/>
              <a:ahLst/>
              <a:cxnLst/>
              <a:rect r="r" b="b" t="t" l="l"/>
              <a:pathLst>
                <a:path h="2062745" w="4502478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15B5B0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</p:sp>
        <p:sp>
          <p:nvSpPr>
            <p:cNvPr name="TextBox 9" id="9"/>
            <p:cNvSpPr txBox="true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sp>
        <p:nvSpPr>
          <p:cNvPr name="Freeform 10" id="10"/>
          <p:cNvSpPr/>
          <p:nvPr/>
        </p:nvSpPr>
        <p:spPr>
          <a:xfrm flipH="false" flipV="false" rot="0">
            <a:off x="15779380" y="8538128"/>
            <a:ext cx="1732746" cy="1440345"/>
          </a:xfrm>
          <a:custGeom>
            <a:avLst/>
            <a:gdLst/>
            <a:ahLst/>
            <a:cxnLst/>
            <a:rect r="r" b="b" t="t" l="l"/>
            <a:pathLst>
              <a:path h="1440345" w="1732746">
                <a:moveTo>
                  <a:pt x="0" y="0"/>
                </a:moveTo>
                <a:lnTo>
                  <a:pt x="1732746" y="0"/>
                </a:lnTo>
                <a:lnTo>
                  <a:pt x="1732746" y="1440344"/>
                </a:lnTo>
                <a:lnTo>
                  <a:pt x="0" y="1440344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4945484" y="3156266"/>
            <a:ext cx="10572668" cy="4005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20"/>
              </a:lnSpc>
            </a:pPr>
          </a:p>
        </p:txBody>
      </p:sp>
      <p:sp>
        <p:nvSpPr>
          <p:cNvPr name="TextBox 12" id="12"/>
          <p:cNvSpPr txBox="true"/>
          <p:nvPr/>
        </p:nvSpPr>
        <p:spPr>
          <a:xfrm rot="0">
            <a:off x="861359" y="3030814"/>
            <a:ext cx="16186852" cy="41571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540"/>
              </a:lnSpc>
            </a:pPr>
            <a:r>
              <a:rPr lang="en-US" sz="3957" spc="79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Convertis</a:t>
            </a:r>
          </a:p>
          <a:p>
            <a:pPr algn="l">
              <a:lnSpc>
                <a:spcPts val="5540"/>
              </a:lnSpc>
            </a:pPr>
            <a:r>
              <a:rPr lang="en-US" sz="3957" spc="79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82 m3 = .....L</a:t>
            </a:r>
          </a:p>
          <a:p>
            <a:pPr algn="l">
              <a:lnSpc>
                <a:spcPts val="5540"/>
              </a:lnSpc>
            </a:pPr>
            <a:r>
              <a:rPr lang="en-US" sz="3957" spc="79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500 cg = ..... g</a:t>
            </a:r>
          </a:p>
          <a:p>
            <a:pPr algn="l">
              <a:lnSpc>
                <a:spcPts val="5540"/>
              </a:lnSpc>
            </a:pPr>
            <a:r>
              <a:rPr lang="en-US" sz="3957" spc="79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32 m = ..... dm</a:t>
            </a:r>
          </a:p>
          <a:p>
            <a:pPr algn="l">
              <a:lnSpc>
                <a:spcPts val="5540"/>
              </a:lnSpc>
            </a:pPr>
            <a:r>
              <a:rPr lang="en-US" sz="3957" spc="79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67000 m = .... km</a:t>
            </a:r>
          </a:p>
          <a:p>
            <a:pPr algn="l">
              <a:lnSpc>
                <a:spcPts val="5540"/>
              </a:lnSpc>
            </a:pPr>
          </a:p>
        </p:txBody>
      </p:sp>
      <p:graphicFrame>
        <p:nvGraphicFramePr>
          <p:cNvPr name="Object 13" id="13"/>
          <p:cNvGraphicFramePr/>
          <p:nvPr/>
        </p:nvGraphicFramePr>
        <p:xfrm>
          <a:off x="4781924" y="2792205"/>
          <a:ext cx="16230600" cy="4461770"/>
        </p:xfrm>
        <a:graphic>
          <a:graphicData uri="http://schemas.openxmlformats.org/presentationml/2006/ole">
            <p:oleObj imgW="19469100" imgH="7696200" r:id="rId10" progId="Excel.Sheet.12" name="Worksheet">
              <p:embed/>
              <p:pic>
                <p:nvPicPr>
                  <p:cNvPr name="" id="0"/>
                  <p:cNvPicPr/>
                  <p:nvPr/>
                </p:nvPicPr>
                <p:blipFill>
                  <a:blip r:embed="rId9"/>
                  <a:stretch>
                    <a:fillRect/>
                  </a:stretch>
                </p:blipFill>
                <p:spPr>
                  <a:xfrm>
                    <a:off x="1270000" y="1270000"/>
                    <a:ext cx="1270000" cy="1270000"/>
                  </a:xfrm>
                  <a:prstGeom prst="rect"/>
                </p:spPr>
              </p:pic>
            </p:oleObj>
          </a:graphicData>
        </a:graphic>
      </p:graphicFrame>
      <p:sp>
        <p:nvSpPr>
          <p:cNvPr name="TextBox 14" id="14"/>
          <p:cNvSpPr txBox="true"/>
          <p:nvPr/>
        </p:nvSpPr>
        <p:spPr>
          <a:xfrm rot="0">
            <a:off x="3599700" y="422113"/>
            <a:ext cx="13912426" cy="10620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MINI TEST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2664791" y="1426287"/>
            <a:ext cx="13047897" cy="4005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19"/>
              </a:lnSpc>
            </a:pPr>
          </a:p>
        </p:txBody>
      </p:sp>
      <p:grpSp>
        <p:nvGrpSpPr>
          <p:cNvPr name="Group 3" id="3"/>
          <p:cNvGrpSpPr/>
          <p:nvPr/>
        </p:nvGrpSpPr>
        <p:grpSpPr>
          <a:xfrm rot="0">
            <a:off x="606585" y="2014233"/>
            <a:ext cx="16905541" cy="7491201"/>
            <a:chOff x="0" y="0"/>
            <a:chExt cx="4452488" cy="1972991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4452488" cy="1972991"/>
            </a:xfrm>
            <a:custGeom>
              <a:avLst/>
              <a:gdLst/>
              <a:ahLst/>
              <a:cxnLst/>
              <a:rect r="r" b="b" t="t" l="l"/>
              <a:pathLst>
                <a:path h="1972991" w="4452488">
                  <a:moveTo>
                    <a:pt x="26103" y="0"/>
                  </a:moveTo>
                  <a:lnTo>
                    <a:pt x="4426385" y="0"/>
                  </a:lnTo>
                  <a:cubicBezTo>
                    <a:pt x="4433308" y="0"/>
                    <a:pt x="4439948" y="2750"/>
                    <a:pt x="4444843" y="7645"/>
                  </a:cubicBezTo>
                  <a:cubicBezTo>
                    <a:pt x="4449738" y="12541"/>
                    <a:pt x="4452488" y="19180"/>
                    <a:pt x="4452488" y="26103"/>
                  </a:cubicBezTo>
                  <a:lnTo>
                    <a:pt x="4452488" y="1946888"/>
                  </a:lnTo>
                  <a:cubicBezTo>
                    <a:pt x="4452488" y="1961305"/>
                    <a:pt x="4440801" y="1972991"/>
                    <a:pt x="4426385" y="1972991"/>
                  </a:cubicBezTo>
                  <a:lnTo>
                    <a:pt x="26103" y="1972991"/>
                  </a:lnTo>
                  <a:cubicBezTo>
                    <a:pt x="11687" y="1972991"/>
                    <a:pt x="0" y="1961305"/>
                    <a:pt x="0" y="1946888"/>
                  </a:cubicBezTo>
                  <a:lnTo>
                    <a:pt x="0" y="26103"/>
                  </a:lnTo>
                  <a:cubicBezTo>
                    <a:pt x="0" y="11687"/>
                    <a:pt x="11687" y="0"/>
                    <a:pt x="26103" y="0"/>
                  </a:cubicBezTo>
                  <a:close/>
                </a:path>
              </a:pathLst>
            </a:custGeom>
            <a:solidFill>
              <a:srgbClr val="DC3C4D">
                <a:alpha val="7843"/>
              </a:srgbClr>
            </a:solidFill>
            <a:ln w="66675" cap="rnd">
              <a:solidFill>
                <a:srgbClr val="000000">
                  <a:alpha val="7843"/>
                </a:srgbClr>
              </a:solidFill>
              <a:prstDash val="sysDot"/>
              <a:round/>
            </a:ln>
          </p:spPr>
        </p:sp>
        <p:sp>
          <p:nvSpPr>
            <p:cNvPr name="TextBox 5" id="5"/>
            <p:cNvSpPr txBox="true"/>
            <p:nvPr/>
          </p:nvSpPr>
          <p:spPr>
            <a:xfrm>
              <a:off x="0" y="-38100"/>
              <a:ext cx="4452488" cy="201109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grpSp>
        <p:nvGrpSpPr>
          <p:cNvPr name="Group 6" id="6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9" id="9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321607" y="187419"/>
            <a:ext cx="1730906" cy="1826814"/>
          </a:xfrm>
          <a:custGeom>
            <a:avLst/>
            <a:gdLst/>
            <a:ahLst/>
            <a:cxnLst/>
            <a:rect r="r" b="b" t="t" l="l"/>
            <a:pathLst>
              <a:path h="1826814" w="1730906">
                <a:moveTo>
                  <a:pt x="0" y="0"/>
                </a:moveTo>
                <a:lnTo>
                  <a:pt x="1730905" y="0"/>
                </a:lnTo>
                <a:lnTo>
                  <a:pt x="1730905" y="1826814"/>
                </a:lnTo>
                <a:lnTo>
                  <a:pt x="0" y="182681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15265510" y="7637934"/>
            <a:ext cx="2246616" cy="1867500"/>
          </a:xfrm>
          <a:custGeom>
            <a:avLst/>
            <a:gdLst/>
            <a:ahLst/>
            <a:cxnLst/>
            <a:rect r="r" b="b" t="t" l="l"/>
            <a:pathLst>
              <a:path h="1867500" w="2246616">
                <a:moveTo>
                  <a:pt x="0" y="0"/>
                </a:moveTo>
                <a:lnTo>
                  <a:pt x="2246616" y="0"/>
                </a:lnTo>
                <a:lnTo>
                  <a:pt x="2246616" y="1867500"/>
                </a:lnTo>
                <a:lnTo>
                  <a:pt x="0" y="186750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3599700" y="422113"/>
            <a:ext cx="13912426" cy="10620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L’ESSENTIEL À RETENIR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4945484" y="3156266"/>
            <a:ext cx="10572668" cy="4005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20"/>
              </a:lnSpc>
            </a:p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DAGxJwWmdIM</dc:identifier>
  <dcterms:modified xsi:type="dcterms:W3CDTF">2011-08-01T06:04:30Z</dcterms:modified>
  <cp:revision>1</cp:revision>
  <dc:title>Nombres et calculs</dc:title>
</cp:coreProperties>
</file>