
<file path=[Content_Types].xml><?xml version="1.0" encoding="utf-8"?>
<Types xmlns="http://schemas.openxmlformats.org/package/2006/content-types">
  <Default ContentType="application/vnd.openxmlformats-officedocument.oleObject" Extension="bin"/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Handy Casual" charset="1" panose="00000500000000000000"/>
      <p:regular r:id="rId19"/>
    </p:embeddedFont>
    <p:embeddedFont>
      <p:font typeface="Glacial Indifference Bold" charset="1" panose="00000800000000000000"/>
      <p:regular r:id="rId20"/>
    </p:embeddedFont>
    <p:embeddedFont>
      <p:font typeface="Sondos Bold" charset="1" panose="00000800000000000000"/>
      <p:regular r:id="rId21"/>
    </p:embeddedFont>
    <p:embeddedFont>
      <p:font typeface="Glacial Indifference" charset="1" panose="00000000000000000000"/>
      <p:regular r:id="rId22"/>
    </p:embeddedFont>
    <p:embeddedFont>
      <p:font typeface="Glacial Indifference Italics" charset="1" panose="00000000000000000000"/>
      <p:regular r:id="rId23"/>
    </p:embeddedFont>
    <p:embeddedFont>
      <p:font typeface="Glacial Indifference Bold Italics" charset="1" panose="0000080000000000000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2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2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svg" Type="http://schemas.openxmlformats.org/officeDocument/2006/relationships/image"/><Relationship Id="rId4" Target="../media/image31.png" Type="http://schemas.openxmlformats.org/officeDocument/2006/relationships/image"/><Relationship Id="rId5" Target="../media/image32.svg" Type="http://schemas.openxmlformats.org/officeDocument/2006/relationships/image"/><Relationship Id="rId6" Target="../media/image33.png" Type="http://schemas.openxmlformats.org/officeDocument/2006/relationships/image"/><Relationship Id="rId7" Target="../media/image34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7.svg" Type="http://schemas.openxmlformats.org/officeDocument/2006/relationships/image"/><Relationship Id="rId11" Target="../media/image38.png" Type="http://schemas.openxmlformats.org/officeDocument/2006/relationships/image"/><Relationship Id="rId12" Target="../media/image39.svg" Type="http://schemas.openxmlformats.org/officeDocument/2006/relationships/image"/><Relationship Id="rId13" Target="../media/image40.pn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35.png" Type="http://schemas.openxmlformats.org/officeDocument/2006/relationships/image"/><Relationship Id="rId9" Target="../media/image3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png" Type="http://schemas.openxmlformats.org/officeDocument/2006/relationships/image"/><Relationship Id="rId11" Target="../media/image44.svg" Type="http://schemas.openxmlformats.org/officeDocument/2006/relationships/image"/><Relationship Id="rId12" Target="../media/image45.png" Type="http://schemas.openxmlformats.org/officeDocument/2006/relationships/image"/><Relationship Id="rId13" Target="../media/image46.svg" Type="http://schemas.openxmlformats.org/officeDocument/2006/relationships/image"/><Relationship Id="rId2" Target="../media/image29.png" Type="http://schemas.openxmlformats.org/officeDocument/2006/relationships/image"/><Relationship Id="rId3" Target="../media/image30.svg" Type="http://schemas.openxmlformats.org/officeDocument/2006/relationships/image"/><Relationship Id="rId4" Target="../media/image31.png" Type="http://schemas.openxmlformats.org/officeDocument/2006/relationships/image"/><Relationship Id="rId5" Target="../media/image32.svg" Type="http://schemas.openxmlformats.org/officeDocument/2006/relationships/image"/><Relationship Id="rId6" Target="../media/image33.png" Type="http://schemas.openxmlformats.org/officeDocument/2006/relationships/image"/><Relationship Id="rId7" Target="../media/image34.svg" Type="http://schemas.openxmlformats.org/officeDocument/2006/relationships/image"/><Relationship Id="rId8" Target="../media/image41.png" Type="http://schemas.openxmlformats.org/officeDocument/2006/relationships/image"/><Relationship Id="rId9" Target="../media/image4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embeddings/oleObject1.bin" Type="http://schemas.openxmlformats.org/officeDocument/2006/relationships/oleObject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35.png" Type="http://schemas.openxmlformats.org/officeDocument/2006/relationships/image"/><Relationship Id="rId9" Target="../media/image4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5.pn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50.png" Type="http://schemas.openxmlformats.org/officeDocument/2006/relationships/image"/><Relationship Id="rId9" Target="../embeddings/oleObject2.bin" Type="http://schemas.openxmlformats.org/officeDocument/2006/relationships/oleObject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embeddings/oleObject3.bin" Type="http://schemas.openxmlformats.org/officeDocument/2006/relationships/oleObject"/><Relationship Id="rId2" Target="../media/image29.png" Type="http://schemas.openxmlformats.org/officeDocument/2006/relationships/image"/><Relationship Id="rId3" Target="../media/image30.svg" Type="http://schemas.openxmlformats.org/officeDocument/2006/relationships/image"/><Relationship Id="rId4" Target="../media/image31.png" Type="http://schemas.openxmlformats.org/officeDocument/2006/relationships/image"/><Relationship Id="rId5" Target="../media/image32.svg" Type="http://schemas.openxmlformats.org/officeDocument/2006/relationships/image"/><Relationship Id="rId6" Target="../media/image33.png" Type="http://schemas.openxmlformats.org/officeDocument/2006/relationships/image"/><Relationship Id="rId7" Target="../media/image34.svg" Type="http://schemas.openxmlformats.org/officeDocument/2006/relationships/image"/><Relationship Id="rId8" Target="../media/image11.png" Type="http://schemas.openxmlformats.org/officeDocument/2006/relationships/image"/><Relationship Id="rId9" Target="../media/image51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2.png" Type="http://schemas.openxmlformats.org/officeDocument/2006/relationships/image"/><Relationship Id="rId3" Target="../media/image53.svg" Type="http://schemas.openxmlformats.org/officeDocument/2006/relationships/image"/><Relationship Id="rId4" Target="../media/image54.png" Type="http://schemas.openxmlformats.org/officeDocument/2006/relationships/image"/><Relationship Id="rId5" Target="../media/image55.svg" Type="http://schemas.openxmlformats.org/officeDocument/2006/relationships/image"/><Relationship Id="rId6" Target="../media/image56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true" flipV="false" rot="0">
            <a:off x="14454424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753960" y="0"/>
                </a:moveTo>
                <a:lnTo>
                  <a:pt x="0" y="0"/>
                </a:lnTo>
                <a:lnTo>
                  <a:pt x="0" y="774285"/>
                </a:lnTo>
                <a:lnTo>
                  <a:pt x="753960" y="774285"/>
                </a:lnTo>
                <a:lnTo>
                  <a:pt x="7539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504827" y="2129414"/>
            <a:ext cx="15645394" cy="4323320"/>
            <a:chOff x="0" y="0"/>
            <a:chExt cx="20860525" cy="5764426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161925"/>
              <a:ext cx="20860525" cy="45948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Connaitre les unités de mesure de masse</a:t>
              </a:r>
            </a:p>
            <a:p>
              <a:pPr algn="ctr">
                <a:lnSpc>
                  <a:spcPts val="8832"/>
                </a:lnSpc>
              </a:pP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688623" y="4971837"/>
              <a:ext cx="15483279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969101"/>
            <a:ext cx="12511528" cy="39804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GRANDEURS ET MESURES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les unités de masse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Choisir l’unité appropriée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les relations entre les unités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35795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4007" y="3361746"/>
            <a:ext cx="3688758" cy="1779826"/>
          </a:xfrm>
          <a:custGeom>
            <a:avLst/>
            <a:gdLst/>
            <a:ahLst/>
            <a:cxnLst/>
            <a:rect r="r" b="b" t="t" l="l"/>
            <a:pathLst>
              <a:path h="1779826" w="3688758">
                <a:moveTo>
                  <a:pt x="0" y="0"/>
                </a:moveTo>
                <a:lnTo>
                  <a:pt x="3688758" y="0"/>
                </a:lnTo>
                <a:lnTo>
                  <a:pt x="3688758" y="1779826"/>
                </a:lnTo>
                <a:lnTo>
                  <a:pt x="0" y="177982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974030" y="3061198"/>
            <a:ext cx="3438155" cy="2380922"/>
          </a:xfrm>
          <a:custGeom>
            <a:avLst/>
            <a:gdLst/>
            <a:ahLst/>
            <a:cxnLst/>
            <a:rect r="r" b="b" t="t" l="l"/>
            <a:pathLst>
              <a:path h="2380922" w="3438155">
                <a:moveTo>
                  <a:pt x="0" y="0"/>
                </a:moveTo>
                <a:lnTo>
                  <a:pt x="3438155" y="0"/>
                </a:lnTo>
                <a:lnTo>
                  <a:pt x="3438155" y="2380922"/>
                </a:lnTo>
                <a:lnTo>
                  <a:pt x="0" y="238092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801630" y="3061198"/>
            <a:ext cx="2525132" cy="2474629"/>
          </a:xfrm>
          <a:custGeom>
            <a:avLst/>
            <a:gdLst/>
            <a:ahLst/>
            <a:cxnLst/>
            <a:rect r="r" b="b" t="t" l="l"/>
            <a:pathLst>
              <a:path h="2474629" w="2525132">
                <a:moveTo>
                  <a:pt x="0" y="0"/>
                </a:moveTo>
                <a:lnTo>
                  <a:pt x="2525132" y="0"/>
                </a:lnTo>
                <a:lnTo>
                  <a:pt x="2525132" y="2474629"/>
                </a:lnTo>
                <a:lnTo>
                  <a:pt x="0" y="247462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260360" y="6641296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Quelles sont les unités de longueur déjà connues 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260360" y="2236375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Quels instruments pour mesurer une masse ?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84007" y="7206963"/>
            <a:ext cx="14371064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kilogramme - gramme - tonne ...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763934" y="7777429"/>
            <a:ext cx="14371064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kg                     g                 t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2433928"/>
            <a:ext cx="16230600" cy="664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L’unité principale de mesure de longueur est le </a:t>
            </a:r>
            <a:r>
              <a:rPr lang="en-US" sz="3800" spc="76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gramme (g)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</a:t>
            </a:r>
          </a:p>
          <a:p>
            <a:pPr algn="l">
              <a:lnSpc>
                <a:spcPts val="5320"/>
              </a:lnSpc>
            </a:pPr>
          </a:p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Il existe des multiples du gramme c’est-à-dire des unités plus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grandes que le gramme: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décagramme : dag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: 1 dag = 10 g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L’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hectogramme : hg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hg = 100 g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kilogramme : kg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kg = 1 000 g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quintal : q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q= 100 kg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La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tonne : t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t = 1 000 kg</a:t>
            </a:r>
          </a:p>
          <a:p>
            <a:pPr algn="l">
              <a:lnSpc>
                <a:spcPts val="5320"/>
              </a:lnSpc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4796358" y="5795618"/>
            <a:ext cx="2715768" cy="4114800"/>
          </a:xfrm>
          <a:custGeom>
            <a:avLst/>
            <a:gdLst/>
            <a:ahLst/>
            <a:cxnLst/>
            <a:rect r="r" b="b" t="t" l="l"/>
            <a:pathLst>
              <a:path h="4114800" w="2715768">
                <a:moveTo>
                  <a:pt x="0" y="0"/>
                </a:moveTo>
                <a:lnTo>
                  <a:pt x="2715768" y="0"/>
                </a:lnTo>
                <a:lnTo>
                  <a:pt x="27157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UNITÉS DE MESURE DE LONGUEUR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38959" y="2467106"/>
            <a:ext cx="16230600" cy="3980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Il existe des sous-multiples du gramme c’est-à-dire des unités plus petites que le gramme:</a:t>
            </a:r>
          </a:p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-Le </a:t>
            </a:r>
            <a:r>
              <a:rPr lang="en-US" sz="3800" spc="76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décigramme : dg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dg = 0,1 g</a:t>
            </a:r>
          </a:p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-Le </a:t>
            </a:r>
            <a:r>
              <a:rPr lang="en-US" sz="3800" spc="76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centigramme : cg 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: 1 cg = 0, 01 g</a:t>
            </a:r>
          </a:p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-Le </a:t>
            </a:r>
            <a:r>
              <a:rPr lang="en-US" sz="3800" spc="76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milligramme : mg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mg = 0, 001 g</a:t>
            </a:r>
          </a:p>
          <a:p>
            <a:pPr algn="l">
              <a:lnSpc>
                <a:spcPts val="53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UNITÉS DE MESURE DE LONGUEUR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4796358" y="5795618"/>
            <a:ext cx="2715768" cy="4114800"/>
          </a:xfrm>
          <a:custGeom>
            <a:avLst/>
            <a:gdLst/>
            <a:ahLst/>
            <a:cxnLst/>
            <a:rect r="r" b="b" t="t" l="l"/>
            <a:pathLst>
              <a:path h="4114800" w="2715768">
                <a:moveTo>
                  <a:pt x="0" y="0"/>
                </a:moveTo>
                <a:lnTo>
                  <a:pt x="2715768" y="0"/>
                </a:lnTo>
                <a:lnTo>
                  <a:pt x="27157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969187" y="6880398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5" y="0"/>
                </a:lnTo>
                <a:lnTo>
                  <a:pt x="1732745" y="1440345"/>
                </a:lnTo>
                <a:lnTo>
                  <a:pt x="0" y="14403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25274" y="2180120"/>
            <a:ext cx="14889959" cy="13674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 est la principale unité de mesure de masse ?</a:t>
            </a:r>
          </a:p>
          <a:p>
            <a:pPr algn="l">
              <a:lnSpc>
                <a:spcPts val="554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3610385"/>
            <a:ext cx="15934026" cy="6205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 unité de longueur est 1000 fois plus grande que le gramme ?</a:t>
            </a:r>
          </a:p>
          <a:p>
            <a:pPr algn="l">
              <a:lnSpc>
                <a:spcPts val="5540"/>
              </a:lnSpc>
            </a:pP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 unité de longueur est 100 fois plus petite que le gramme ?</a:t>
            </a:r>
          </a:p>
          <a:p>
            <a:pPr algn="l">
              <a:lnSpc>
                <a:spcPts val="5540"/>
              </a:lnSpc>
            </a:pP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 unité est 1000 fois plus grande que le kilogramme ?</a:t>
            </a:r>
          </a:p>
          <a:p>
            <a:pPr algn="l">
              <a:lnSpc>
                <a:spcPts val="5540"/>
              </a:lnSpc>
            </a:pP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 unité est 100 fois plus grande que le kilogramme ?</a:t>
            </a:r>
          </a:p>
          <a:p>
            <a:pPr algn="l">
              <a:lnSpc>
                <a:spcPts val="5540"/>
              </a:lnSpc>
            </a:pPr>
          </a:p>
          <a:p>
            <a:pPr algn="l">
              <a:lnSpc>
                <a:spcPts val="5540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69004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704579" y="4980582"/>
            <a:ext cx="508734" cy="1808832"/>
          </a:xfrm>
          <a:custGeom>
            <a:avLst/>
            <a:gdLst/>
            <a:ahLst/>
            <a:cxnLst/>
            <a:rect r="r" b="b" t="t" l="l"/>
            <a:pathLst>
              <a:path h="1808832" w="508734">
                <a:moveTo>
                  <a:pt x="0" y="0"/>
                </a:moveTo>
                <a:lnTo>
                  <a:pt x="508734" y="0"/>
                </a:lnTo>
                <a:lnTo>
                  <a:pt x="508734" y="1808831"/>
                </a:lnTo>
                <a:lnTo>
                  <a:pt x="0" y="180883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827368" y="6526125"/>
            <a:ext cx="1759498" cy="1264639"/>
          </a:xfrm>
          <a:custGeom>
            <a:avLst/>
            <a:gdLst/>
            <a:ahLst/>
            <a:cxnLst/>
            <a:rect r="r" b="b" t="t" l="l"/>
            <a:pathLst>
              <a:path h="1264639" w="1759498">
                <a:moveTo>
                  <a:pt x="0" y="0"/>
                </a:moveTo>
                <a:lnTo>
                  <a:pt x="1759498" y="0"/>
                </a:lnTo>
                <a:lnTo>
                  <a:pt x="1759498" y="1264639"/>
                </a:lnTo>
                <a:lnTo>
                  <a:pt x="0" y="126463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213313" y="7622780"/>
            <a:ext cx="2085178" cy="1881874"/>
          </a:xfrm>
          <a:custGeom>
            <a:avLst/>
            <a:gdLst/>
            <a:ahLst/>
            <a:cxnLst/>
            <a:rect r="r" b="b" t="t" l="l"/>
            <a:pathLst>
              <a:path h="1881874" w="2085178">
                <a:moveTo>
                  <a:pt x="0" y="0"/>
                </a:moveTo>
                <a:lnTo>
                  <a:pt x="2085179" y="0"/>
                </a:lnTo>
                <a:lnTo>
                  <a:pt x="2085179" y="1881874"/>
                </a:lnTo>
                <a:lnTo>
                  <a:pt x="0" y="188187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28700" y="2237583"/>
            <a:ext cx="16230600" cy="3313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Lorsque l’on mesure une longueur, il est important de </a:t>
            </a:r>
            <a:r>
              <a:rPr lang="en-US" sz="3796" spc="75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choisir l’unité app</a:t>
            </a:r>
            <a:r>
              <a:rPr lang="en-US" sz="3796" spc="75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ropriée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F2626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Faible </a:t>
            </a:r>
            <a:r>
              <a:rPr lang="en-US" sz="3796" spc="75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masse</a:t>
            </a:r>
            <a:r>
              <a:rPr lang="en-US" sz="3796" spc="75" b="true">
                <a:solidFill>
                  <a:srgbClr val="F2626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spc="75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=&gt;</a:t>
            </a:r>
            <a:r>
              <a:rPr lang="en-US" sz="3796" spc="75" b="true">
                <a:solidFill>
                  <a:srgbClr val="F2626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unités inférieures au gramme (cg, mg..)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F2626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Forte </a:t>
            </a:r>
            <a:r>
              <a:rPr lang="en-US" sz="3796" spc="75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masse =&gt;</a:t>
            </a:r>
            <a:r>
              <a:rPr lang="en-US" sz="3796" spc="75" b="true">
                <a:solidFill>
                  <a:srgbClr val="F2626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multiples du gramme (kg, t, q...)</a:t>
            </a:r>
            <a:r>
              <a:rPr lang="en-US" sz="3796" spc="75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UNITÉS DE MESURE DE LONGUEUR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5474893"/>
            <a:ext cx="7326298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Le « poids » d’un adulte =&gt; kg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6717905"/>
            <a:ext cx="12458022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La quantité de principe actif d’un médicament. =&gt;mg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7939088"/>
            <a:ext cx="6930246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Le « poids » d’un éléphant =&gt; t</a:t>
            </a:r>
          </a:p>
          <a:p>
            <a:pPr algn="l">
              <a:lnSpc>
                <a:spcPts val="5315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4261576" y="2385738"/>
            <a:ext cx="1185334" cy="1979682"/>
          </a:xfrm>
          <a:custGeom>
            <a:avLst/>
            <a:gdLst/>
            <a:ahLst/>
            <a:cxnLst/>
            <a:rect r="r" b="b" t="t" l="l"/>
            <a:pathLst>
              <a:path h="1979682" w="1185334">
                <a:moveTo>
                  <a:pt x="0" y="0"/>
                </a:moveTo>
                <a:lnTo>
                  <a:pt x="1185335" y="0"/>
                </a:lnTo>
                <a:lnTo>
                  <a:pt x="1185335" y="1979681"/>
                </a:lnTo>
                <a:lnTo>
                  <a:pt x="0" y="197968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724142" y="4652519"/>
            <a:ext cx="2523829" cy="1041079"/>
          </a:xfrm>
          <a:custGeom>
            <a:avLst/>
            <a:gdLst/>
            <a:ahLst/>
            <a:cxnLst/>
            <a:rect r="r" b="b" t="t" l="l"/>
            <a:pathLst>
              <a:path h="1041079" w="2523829">
                <a:moveTo>
                  <a:pt x="0" y="0"/>
                </a:moveTo>
                <a:lnTo>
                  <a:pt x="2523829" y="0"/>
                </a:lnTo>
                <a:lnTo>
                  <a:pt x="2523829" y="1041079"/>
                </a:lnTo>
                <a:lnTo>
                  <a:pt x="0" y="104107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877767" y="2204181"/>
            <a:ext cx="13383809" cy="598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61"/>
              </a:lnSpc>
            </a:pPr>
            <a:r>
              <a:rPr lang="en-US" sz="3757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Choisis l’unité appropriée.</a:t>
            </a:r>
          </a:p>
          <a:p>
            <a:pPr algn="l">
              <a:lnSpc>
                <a:spcPts val="5261"/>
              </a:lnSpc>
            </a:pPr>
          </a:p>
          <a:p>
            <a:pPr algn="l">
              <a:lnSpc>
                <a:spcPts val="5261"/>
              </a:lnSpc>
            </a:pPr>
            <a:r>
              <a:rPr lang="en-US" sz="3757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 poids d’un enfant de CM1 : gramme - quintal – kilogramme</a:t>
            </a:r>
          </a:p>
          <a:p>
            <a:pPr algn="l">
              <a:lnSpc>
                <a:spcPts val="5261"/>
              </a:lnSpc>
            </a:pPr>
          </a:p>
          <a:p>
            <a:pPr algn="l">
              <a:lnSpc>
                <a:spcPts val="5261"/>
              </a:lnSpc>
            </a:pPr>
            <a:r>
              <a:rPr lang="en-US" sz="3757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 poids d’un camion : gramme - milligramme - tonne</a:t>
            </a:r>
          </a:p>
          <a:p>
            <a:pPr algn="l">
              <a:lnSpc>
                <a:spcPts val="5261"/>
              </a:lnSpc>
            </a:pPr>
          </a:p>
          <a:p>
            <a:pPr algn="l">
              <a:lnSpc>
                <a:spcPts val="5261"/>
              </a:lnSpc>
            </a:pPr>
            <a:r>
              <a:rPr lang="en-US" sz="3757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 poids d’un cahier : gramme - milligramme - hectogramme</a:t>
            </a:r>
          </a:p>
          <a:p>
            <a:pPr algn="l">
              <a:lnSpc>
                <a:spcPts val="5261"/>
              </a:lnSpc>
            </a:pPr>
          </a:p>
          <a:p>
            <a:pPr algn="l">
              <a:lnSpc>
                <a:spcPts val="5261"/>
              </a:lnSpc>
            </a:pPr>
            <a:r>
              <a:rPr lang="en-US" sz="3757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 poids d’une fourmi: - milligramme - gramme - quintal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926273">
            <a:off x="14451297" y="6125870"/>
            <a:ext cx="1318289" cy="1604113"/>
          </a:xfrm>
          <a:custGeom>
            <a:avLst/>
            <a:gdLst/>
            <a:ahLst/>
            <a:cxnLst/>
            <a:rect r="r" b="b" t="t" l="l"/>
            <a:pathLst>
              <a:path h="1604113" w="1318289">
                <a:moveTo>
                  <a:pt x="0" y="0"/>
                </a:moveTo>
                <a:lnTo>
                  <a:pt x="1318289" y="0"/>
                </a:lnTo>
                <a:lnTo>
                  <a:pt x="1318289" y="1604113"/>
                </a:lnTo>
                <a:lnTo>
                  <a:pt x="0" y="160411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016244" y="7894244"/>
            <a:ext cx="1666850" cy="977191"/>
          </a:xfrm>
          <a:custGeom>
            <a:avLst/>
            <a:gdLst/>
            <a:ahLst/>
            <a:cxnLst/>
            <a:rect r="r" b="b" t="t" l="l"/>
            <a:pathLst>
              <a:path h="977191" w="1666850">
                <a:moveTo>
                  <a:pt x="0" y="0"/>
                </a:moveTo>
                <a:lnTo>
                  <a:pt x="1666851" y="0"/>
                </a:lnTo>
                <a:lnTo>
                  <a:pt x="1666851" y="977192"/>
                </a:lnTo>
                <a:lnTo>
                  <a:pt x="0" y="97719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559004" y="6452764"/>
            <a:ext cx="1700296" cy="3542284"/>
          </a:xfrm>
          <a:custGeom>
            <a:avLst/>
            <a:gdLst/>
            <a:ahLst/>
            <a:cxnLst/>
            <a:rect r="r" b="b" t="t" l="l"/>
            <a:pathLst>
              <a:path h="3542284" w="1700296">
                <a:moveTo>
                  <a:pt x="0" y="0"/>
                </a:moveTo>
                <a:lnTo>
                  <a:pt x="1700296" y="0"/>
                </a:lnTo>
                <a:lnTo>
                  <a:pt x="1700296" y="3542284"/>
                </a:lnTo>
                <a:lnTo>
                  <a:pt x="0" y="35422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486945"/>
            <a:ext cx="1623060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transformer (convertir) les masses entre elles.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UNITÉS DE MESURE DE LONGUEUR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3244136"/>
            <a:ext cx="16230600" cy="1899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5"/>
              </a:lnSpc>
            </a:pPr>
            <a:r>
              <a:rPr lang="en-US" sz="3596" i="true" spc="7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12 kg = ? g</a:t>
            </a:r>
          </a:p>
          <a:p>
            <a:pPr algn="l">
              <a:lnSpc>
                <a:spcPts val="5035"/>
              </a:lnSpc>
            </a:pPr>
            <a:r>
              <a:rPr lang="en-US" sz="3596" i="true" spc="7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sais qu’un kilogramme est 1000 x plus grand qu’un gramme donc </a:t>
            </a:r>
          </a:p>
          <a:p>
            <a:pPr algn="l">
              <a:lnSpc>
                <a:spcPts val="5035"/>
              </a:lnSpc>
            </a:pPr>
            <a:r>
              <a:rPr lang="en-US" b="true" sz="3596" i="true" spc="71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12 kg = 12 x 1000 = 12 000 g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5464982"/>
            <a:ext cx="16230600" cy="1899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5"/>
              </a:lnSpc>
            </a:pPr>
            <a:r>
              <a:rPr lang="en-US" sz="3596" i="true" spc="7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8 t = ? kg</a:t>
            </a:r>
          </a:p>
          <a:p>
            <a:pPr algn="l">
              <a:lnSpc>
                <a:spcPts val="5035"/>
              </a:lnSpc>
            </a:pPr>
            <a:r>
              <a:rPr lang="en-US" sz="3596" i="true" spc="7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sais qu’une tonne est 1000 x plus grande qu’un kilogramme donc </a:t>
            </a:r>
          </a:p>
          <a:p>
            <a:pPr algn="l">
              <a:lnSpc>
                <a:spcPts val="5035"/>
              </a:lnSpc>
            </a:pPr>
            <a:r>
              <a:rPr lang="en-US" b="true" sz="3596" i="true" spc="71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8 t = 8 x 1000= 8000 kg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49152" y="7749461"/>
            <a:ext cx="16230600" cy="2537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5"/>
              </a:lnSpc>
            </a:pPr>
            <a:r>
              <a:rPr lang="en-US" sz="3596" i="true" spc="7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6000 g= ? kg</a:t>
            </a:r>
          </a:p>
          <a:p>
            <a:pPr algn="l">
              <a:lnSpc>
                <a:spcPts val="5035"/>
              </a:lnSpc>
            </a:pPr>
            <a:r>
              <a:rPr lang="en-US" sz="3596" i="true" spc="7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sais qu’un gramme est 1000 x plus petit qu’un kilogramme donc </a:t>
            </a:r>
          </a:p>
          <a:p>
            <a:pPr algn="l">
              <a:lnSpc>
                <a:spcPts val="5035"/>
              </a:lnSpc>
            </a:pPr>
            <a:r>
              <a:rPr lang="en-US" b="true" sz="3596" i="true" spc="71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6000 g = 6000 x 1000 = 6 kg</a:t>
            </a:r>
          </a:p>
          <a:p>
            <a:pPr algn="l">
              <a:lnSpc>
                <a:spcPts val="5035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4149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622288" y="7352501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aphicFrame>
        <p:nvGraphicFramePr>
          <p:cNvPr name="Object 11" id="11"/>
          <p:cNvGraphicFramePr/>
          <p:nvPr/>
        </p:nvGraphicFramePr>
        <p:xfrm>
          <a:off x="849152" y="4454249"/>
          <a:ext cx="16230600" cy="1948533"/>
        </p:xfrm>
        <a:graphic>
          <a:graphicData uri="http://schemas.openxmlformats.org/presentationml/2006/ole">
            <p:oleObj imgW="19469100" imgH="5181600" r:id="rId10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TextBox 12" id="12"/>
          <p:cNvSpPr txBox="true"/>
          <p:nvPr/>
        </p:nvSpPr>
        <p:spPr>
          <a:xfrm rot="0">
            <a:off x="1028700" y="2237305"/>
            <a:ext cx="1623060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transformer (convertir) les longueurs entre elles.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UNITÉS DE MESURE DE LONGUEUR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2936986"/>
            <a:ext cx="16230600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7 kg = ? g</a:t>
            </a:r>
          </a:p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3t = ? kg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7974124"/>
            <a:ext cx="16230600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7 kg = 7000 g</a:t>
            </a:r>
          </a:p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 t = 3000 kg</a:t>
            </a:r>
          </a:p>
          <a:p>
            <a:pPr algn="l">
              <a:lnSpc>
                <a:spcPts val="5315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4149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aphicFrame>
        <p:nvGraphicFramePr>
          <p:cNvPr name="Object 10" id="10"/>
          <p:cNvGraphicFramePr/>
          <p:nvPr/>
        </p:nvGraphicFramePr>
        <p:xfrm>
          <a:off x="849152" y="4644749"/>
          <a:ext cx="16230600" cy="3462725"/>
        </p:xfrm>
        <a:graphic>
          <a:graphicData uri="http://schemas.openxmlformats.org/presentationml/2006/ole">
            <p:oleObj imgW="19469100" imgH="6705600" r:id="rId9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TextBox 11" id="11"/>
          <p:cNvSpPr txBox="true"/>
          <p:nvPr/>
        </p:nvSpPr>
        <p:spPr>
          <a:xfrm rot="0">
            <a:off x="1028700" y="2237625"/>
            <a:ext cx="1623060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transformer (convertir) les masses entre elles.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UNITÉS DE MESURE DE LONGUEUR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3069712"/>
            <a:ext cx="16230600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7000 g= ? kg</a:t>
            </a:r>
          </a:p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500 kg = ? q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8288449"/>
            <a:ext cx="16230600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7000 g = 7 kg</a:t>
            </a:r>
          </a:p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500 kg = 5 q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Freeform 15" id="15"/>
          <p:cNvSpPr/>
          <p:nvPr/>
        </p:nvSpPr>
        <p:spPr>
          <a:xfrm flipH="true" flipV="false" rot="0">
            <a:off x="15622288" y="810747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779380" y="8538128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6" y="0"/>
                </a:lnTo>
                <a:lnTo>
                  <a:pt x="1732746" y="1440344"/>
                </a:lnTo>
                <a:lnTo>
                  <a:pt x="0" y="14403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2287929"/>
            <a:ext cx="16186852" cy="4157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Convertis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82 kg = .....g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500 cg = ..... g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32 t = ..... kg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67000 g = .... kg</a:t>
            </a:r>
          </a:p>
          <a:p>
            <a:pPr algn="l">
              <a:lnSpc>
                <a:spcPts val="5540"/>
              </a:lnSpc>
            </a:pPr>
          </a:p>
        </p:txBody>
      </p:sp>
      <p:graphicFrame>
        <p:nvGraphicFramePr>
          <p:cNvPr name="Object 13" id="13"/>
          <p:cNvGraphicFramePr/>
          <p:nvPr/>
        </p:nvGraphicFramePr>
        <p:xfrm>
          <a:off x="1038959" y="6150827"/>
          <a:ext cx="16230600" cy="3462725"/>
        </p:xfrm>
        <a:graphic>
          <a:graphicData uri="http://schemas.openxmlformats.org/presentationml/2006/ole">
            <p:oleObj imgW="19469100" imgH="6705600" r:id="rId10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