
<file path=[Content_Types].xml><?xml version="1.0" encoding="utf-8"?>
<Types xmlns="http://schemas.openxmlformats.org/package/2006/content-types">
  <Default ContentType="application/vnd.openxmlformats-officedocument.oleObject" Extension="bin"/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8288000" cy="10287000"/>
  <p:notesSz cx="6858000" cy="9144000"/>
  <p:embeddedFontLst>
    <p:embeddedFont>
      <p:font typeface="Handy Casual" charset="1" panose="00000500000000000000"/>
      <p:regular r:id="rId19"/>
    </p:embeddedFont>
    <p:embeddedFont>
      <p:font typeface="Glacial Indifference Bold" charset="1" panose="00000800000000000000"/>
      <p:regular r:id="rId20"/>
    </p:embeddedFont>
    <p:embeddedFont>
      <p:font typeface="Sondos Bold" charset="1" panose="00000800000000000000"/>
      <p:regular r:id="rId21"/>
    </p:embeddedFont>
    <p:embeddedFont>
      <p:font typeface="Glacial Indifference" charset="1" panose="00000000000000000000"/>
      <p:regular r:id="rId22"/>
    </p:embeddedFont>
    <p:embeddedFont>
      <p:font typeface="Glacial Indifference Italics" charset="1" panose="00000000000000000000"/>
      <p:regular r:id="rId23"/>
    </p:embeddedFont>
    <p:embeddedFont>
      <p:font typeface="Glacial Indifference Bold Italics" charset="1" panose="0000080000000000000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svg" Type="http://schemas.openxmlformats.org/officeDocument/2006/relationships/image"/><Relationship Id="rId11" Target="../media/image21.png" Type="http://schemas.openxmlformats.org/officeDocument/2006/relationships/image"/><Relationship Id="rId12" Target="../media/image22.sv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png" Type="http://schemas.openxmlformats.org/officeDocument/2006/relationships/image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27.png" Type="http://schemas.openxmlformats.org/officeDocument/2006/relationships/image"/><Relationship Id="rId7" Target="../media/image28.svg" Type="http://schemas.openxmlformats.org/officeDocument/2006/relationships/image"/><Relationship Id="rId8" Target="../media/image29.png" Type="http://schemas.openxmlformats.org/officeDocument/2006/relationships/image"/><Relationship Id="rId9" Target="../media/image30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27.png" Type="http://schemas.openxmlformats.org/officeDocument/2006/relationships/image"/><Relationship Id="rId7" Target="../media/image28.svg" Type="http://schemas.openxmlformats.org/officeDocument/2006/relationships/image"/><Relationship Id="rId8" Target="../media/image3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png" Type="http://schemas.openxmlformats.org/officeDocument/2006/relationships/image"/><Relationship Id="rId3" Target="../media/image33.svg" Type="http://schemas.openxmlformats.org/officeDocument/2006/relationships/image"/><Relationship Id="rId4" Target="../media/image34.png" Type="http://schemas.openxmlformats.org/officeDocument/2006/relationships/image"/><Relationship Id="rId5" Target="../media/image35.svg" Type="http://schemas.openxmlformats.org/officeDocument/2006/relationships/image"/><Relationship Id="rId6" Target="../media/image36.png" Type="http://schemas.openxmlformats.org/officeDocument/2006/relationships/image"/><Relationship Id="rId7" Target="../media/image37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0.svg" Type="http://schemas.openxmlformats.org/officeDocument/2006/relationships/image"/><Relationship Id="rId11" Target="../media/image41.png" Type="http://schemas.openxmlformats.org/officeDocument/2006/relationships/image"/><Relationship Id="rId12" Target="../media/image42.svg" Type="http://schemas.openxmlformats.org/officeDocument/2006/relationships/image"/><Relationship Id="rId13" Target="../media/image43.png" Type="http://schemas.openxmlformats.org/officeDocument/2006/relationships/image"/><Relationship Id="rId14" Target="../media/image44.svg" Type="http://schemas.openxmlformats.org/officeDocument/2006/relationships/image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27.png" Type="http://schemas.openxmlformats.org/officeDocument/2006/relationships/image"/><Relationship Id="rId7" Target="../media/image28.svg" Type="http://schemas.openxmlformats.org/officeDocument/2006/relationships/image"/><Relationship Id="rId8" Target="../media/image38.png" Type="http://schemas.openxmlformats.org/officeDocument/2006/relationships/image"/><Relationship Id="rId9" Target="../media/image39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7.svg" Type="http://schemas.openxmlformats.org/officeDocument/2006/relationships/image"/><Relationship Id="rId11" Target="../media/image48.png" Type="http://schemas.openxmlformats.org/officeDocument/2006/relationships/image"/><Relationship Id="rId12" Target="../media/image49.png" Type="http://schemas.openxmlformats.org/officeDocument/2006/relationships/image"/><Relationship Id="rId13" Target="../media/image50.svg" Type="http://schemas.openxmlformats.org/officeDocument/2006/relationships/image"/><Relationship Id="rId2" Target="../media/image32.png" Type="http://schemas.openxmlformats.org/officeDocument/2006/relationships/image"/><Relationship Id="rId3" Target="../media/image33.svg" Type="http://schemas.openxmlformats.org/officeDocument/2006/relationships/image"/><Relationship Id="rId4" Target="../media/image34.png" Type="http://schemas.openxmlformats.org/officeDocument/2006/relationships/image"/><Relationship Id="rId5" Target="../media/image35.svg" Type="http://schemas.openxmlformats.org/officeDocument/2006/relationships/image"/><Relationship Id="rId6" Target="../media/image36.png" Type="http://schemas.openxmlformats.org/officeDocument/2006/relationships/image"/><Relationship Id="rId7" Target="../media/image37.svg" Type="http://schemas.openxmlformats.org/officeDocument/2006/relationships/image"/><Relationship Id="rId8" Target="../media/image45.png" Type="http://schemas.openxmlformats.org/officeDocument/2006/relationships/image"/><Relationship Id="rId9" Target="../media/image46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27.png" Type="http://schemas.openxmlformats.org/officeDocument/2006/relationships/image"/><Relationship Id="rId7" Target="../media/image28.svg" Type="http://schemas.openxmlformats.org/officeDocument/2006/relationships/image"/><Relationship Id="rId8" Target="../media/image51.png" Type="http://schemas.openxmlformats.org/officeDocument/2006/relationships/image"/><Relationship Id="rId9" Target="../media/image52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embeddings/oleObject1.bin" Type="http://schemas.openxmlformats.org/officeDocument/2006/relationships/oleObject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27.png" Type="http://schemas.openxmlformats.org/officeDocument/2006/relationships/image"/><Relationship Id="rId7" Target="../media/image28.svg" Type="http://schemas.openxmlformats.org/officeDocument/2006/relationships/image"/><Relationship Id="rId8" Target="../media/image38.png" Type="http://schemas.openxmlformats.org/officeDocument/2006/relationships/image"/><Relationship Id="rId9" Target="../media/image53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embeddings/oleObject2.bin" Type="http://schemas.openxmlformats.org/officeDocument/2006/relationships/oleObject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27.png" Type="http://schemas.openxmlformats.org/officeDocument/2006/relationships/image"/><Relationship Id="rId7" Target="../media/image28.svg" Type="http://schemas.openxmlformats.org/officeDocument/2006/relationships/image"/><Relationship Id="rId8" Target="../media/image38.png" Type="http://schemas.openxmlformats.org/officeDocument/2006/relationships/image"/><Relationship Id="rId9" Target="../media/image54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embeddings/oleObject3.bin" Type="http://schemas.openxmlformats.org/officeDocument/2006/relationships/oleObject"/><Relationship Id="rId2" Target="../media/image32.png" Type="http://schemas.openxmlformats.org/officeDocument/2006/relationships/image"/><Relationship Id="rId3" Target="../media/image33.svg" Type="http://schemas.openxmlformats.org/officeDocument/2006/relationships/image"/><Relationship Id="rId4" Target="../media/image34.png" Type="http://schemas.openxmlformats.org/officeDocument/2006/relationships/image"/><Relationship Id="rId5" Target="../media/image35.svg" Type="http://schemas.openxmlformats.org/officeDocument/2006/relationships/image"/><Relationship Id="rId6" Target="../media/image36.png" Type="http://schemas.openxmlformats.org/officeDocument/2006/relationships/image"/><Relationship Id="rId7" Target="../media/image37.svg" Type="http://schemas.openxmlformats.org/officeDocument/2006/relationships/image"/><Relationship Id="rId8" Target="../media/image11.png" Type="http://schemas.openxmlformats.org/officeDocument/2006/relationships/image"/><Relationship Id="rId9" Target="../media/image55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6.png" Type="http://schemas.openxmlformats.org/officeDocument/2006/relationships/image"/><Relationship Id="rId3" Target="../media/image57.svg" Type="http://schemas.openxmlformats.org/officeDocument/2006/relationships/image"/><Relationship Id="rId4" Target="../media/image58.png" Type="http://schemas.openxmlformats.org/officeDocument/2006/relationships/image"/><Relationship Id="rId5" Target="../media/image59.svg" Type="http://schemas.openxmlformats.org/officeDocument/2006/relationships/image"/><Relationship Id="rId6" Target="../media/image60.png" Type="http://schemas.openxmlformats.org/officeDocument/2006/relationships/image"/><Relationship Id="rId7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4982374"/>
            <a:ext cx="18288000" cy="14794421"/>
          </a:xfrm>
          <a:custGeom>
            <a:avLst/>
            <a:gdLst/>
            <a:ahLst/>
            <a:cxnLst/>
            <a:rect r="r" b="b" t="t" l="l"/>
            <a:pathLst>
              <a:path h="14794421" w="18288000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t="0" r="-339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57635" y="5567924"/>
            <a:ext cx="5772730" cy="4719076"/>
          </a:xfrm>
          <a:custGeom>
            <a:avLst/>
            <a:gdLst/>
            <a:ahLst/>
            <a:cxnLst/>
            <a:rect r="r" b="b" t="t" l="l"/>
            <a:pathLst>
              <a:path h="4719076" w="5772730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581" b="-18886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name="Group 8" id="8"/>
            <p:cNvGrpSpPr/>
            <p:nvPr/>
          </p:nvGrpSpPr>
          <p:grpSpPr>
            <a:xfrm rot="0"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545361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5361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true" flipV="false" rot="0">
            <a:off x="14454424" y="797917"/>
            <a:ext cx="753960" cy="774285"/>
          </a:xfrm>
          <a:custGeom>
            <a:avLst/>
            <a:gdLst/>
            <a:ahLst/>
            <a:cxnLst/>
            <a:rect r="r" b="b" t="t" l="l"/>
            <a:pathLst>
              <a:path h="774285" w="753960">
                <a:moveTo>
                  <a:pt x="753960" y="0"/>
                </a:moveTo>
                <a:lnTo>
                  <a:pt x="0" y="0"/>
                </a:lnTo>
                <a:lnTo>
                  <a:pt x="0" y="774285"/>
                </a:lnTo>
                <a:lnTo>
                  <a:pt x="753960" y="774285"/>
                </a:lnTo>
                <a:lnTo>
                  <a:pt x="75396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1504827" y="2129414"/>
            <a:ext cx="15645394" cy="4323320"/>
            <a:chOff x="0" y="0"/>
            <a:chExt cx="20860525" cy="5764426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161925"/>
              <a:ext cx="20860525" cy="45948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true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Connaitre les unités de mesure de contenance</a:t>
              </a:r>
            </a:p>
            <a:p>
              <a:pPr algn="ctr">
                <a:lnSpc>
                  <a:spcPts val="8832"/>
                </a:lnSpc>
              </a:pP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2688623" y="4971837"/>
              <a:ext cx="15483279" cy="7925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65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13450" y="151797"/>
            <a:ext cx="1332349" cy="1332349"/>
          </a:xfrm>
          <a:custGeom>
            <a:avLst/>
            <a:gdLst/>
            <a:ahLst/>
            <a:cxnLst/>
            <a:rect r="r" b="b" t="t" l="l"/>
            <a:pathLst>
              <a:path h="1332349" w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302933" y="2969101"/>
            <a:ext cx="12511528" cy="39804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GRANDEURS ET MESURES</a:t>
            </a:r>
          </a:p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Connaitre les unités de contenance</a:t>
            </a:r>
          </a:p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Choisir l’unité appropriée</a:t>
            </a:r>
          </a:p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Connaitre les relations entre les unités</a:t>
            </a:r>
          </a:p>
          <a:p>
            <a:pPr algn="l">
              <a:lnSpc>
                <a:spcPts val="5306"/>
              </a:lnSpc>
            </a:pPr>
          </a:p>
          <a:p>
            <a:pPr algn="l">
              <a:lnSpc>
                <a:spcPts val="5306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4070710" y="1365462"/>
            <a:ext cx="2927073" cy="208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b="true" sz="1252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name="Freeform 13" id="13"/>
          <p:cNvSpPr/>
          <p:nvPr/>
        </p:nvSpPr>
        <p:spPr>
          <a:xfrm flipH="true" flipV="false" rot="0">
            <a:off x="1056316" y="285124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035795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94A4C8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84007" y="92726"/>
            <a:ext cx="1272036" cy="1430715"/>
          </a:xfrm>
          <a:custGeom>
            <a:avLst/>
            <a:gdLst/>
            <a:ahLst/>
            <a:cxnLst/>
            <a:rect r="r" b="b" t="t" l="l"/>
            <a:pathLst>
              <a:path h="1430715" w="1272036">
                <a:moveTo>
                  <a:pt x="0" y="0"/>
                </a:moveTo>
                <a:lnTo>
                  <a:pt x="1272036" y="0"/>
                </a:lnTo>
                <a:lnTo>
                  <a:pt x="1272036" y="1430715"/>
                </a:lnTo>
                <a:lnTo>
                  <a:pt x="0" y="1430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09035" y="3248049"/>
            <a:ext cx="3557551" cy="2703739"/>
          </a:xfrm>
          <a:custGeom>
            <a:avLst/>
            <a:gdLst/>
            <a:ahLst/>
            <a:cxnLst/>
            <a:rect r="r" b="b" t="t" l="l"/>
            <a:pathLst>
              <a:path h="2703739" w="3557551">
                <a:moveTo>
                  <a:pt x="0" y="0"/>
                </a:moveTo>
                <a:lnTo>
                  <a:pt x="3557552" y="0"/>
                </a:lnTo>
                <a:lnTo>
                  <a:pt x="3557552" y="2703739"/>
                </a:lnTo>
                <a:lnTo>
                  <a:pt x="0" y="270373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914508" y="3061198"/>
            <a:ext cx="1939201" cy="3214676"/>
          </a:xfrm>
          <a:custGeom>
            <a:avLst/>
            <a:gdLst/>
            <a:ahLst/>
            <a:cxnLst/>
            <a:rect r="r" b="b" t="t" l="l"/>
            <a:pathLst>
              <a:path h="3214676" w="1939201">
                <a:moveTo>
                  <a:pt x="0" y="0"/>
                </a:moveTo>
                <a:lnTo>
                  <a:pt x="1939201" y="0"/>
                </a:lnTo>
                <a:lnTo>
                  <a:pt x="1939201" y="3214676"/>
                </a:lnTo>
                <a:lnTo>
                  <a:pt x="0" y="321467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555913" y="2595408"/>
            <a:ext cx="3312414" cy="4114800"/>
          </a:xfrm>
          <a:custGeom>
            <a:avLst/>
            <a:gdLst/>
            <a:ahLst/>
            <a:cxnLst/>
            <a:rect r="r" b="b" t="t" l="l"/>
            <a:pathLst>
              <a:path h="4114800" w="3312414">
                <a:moveTo>
                  <a:pt x="0" y="0"/>
                </a:moveTo>
                <a:lnTo>
                  <a:pt x="3312414" y="0"/>
                </a:lnTo>
                <a:lnTo>
                  <a:pt x="331241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260360" y="6641296"/>
            <a:ext cx="14371064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Quelles sont les unités de longueur déjà connues ?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888236" y="363426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1260360" y="2236375"/>
            <a:ext cx="14371064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Quels instruments pour mesurer une contenance ?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84007" y="7206963"/>
            <a:ext cx="14371064" cy="646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litre              centilitre      millilitre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763934" y="7777429"/>
            <a:ext cx="14371064" cy="646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                    cL                   mL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16306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28700" y="2767303"/>
            <a:ext cx="16230600" cy="5980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20"/>
              </a:lnSpc>
            </a:pP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L’unité principale de mesure de contenance est le </a:t>
            </a:r>
            <a:r>
              <a:rPr lang="en-US" sz="3800" spc="76" b="true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litre (L)</a:t>
            </a: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 </a:t>
            </a:r>
          </a:p>
          <a:p>
            <a:pPr algn="l">
              <a:lnSpc>
                <a:spcPts val="5320"/>
              </a:lnSpc>
            </a:pPr>
          </a:p>
          <a:p>
            <a:pPr algn="l">
              <a:lnSpc>
                <a:spcPts val="5320"/>
              </a:lnSpc>
            </a:pP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Il existe des multiples du litre c’est-à-dire des unités plus</a:t>
            </a: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grandes que le litre:</a:t>
            </a:r>
          </a:p>
          <a:p>
            <a:pPr algn="l" marL="820421" indent="-410210" lvl="1">
              <a:lnSpc>
                <a:spcPts val="5320"/>
              </a:lnSpc>
              <a:buFont typeface="Arial"/>
              <a:buChar char="•"/>
            </a:pP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 </a:t>
            </a:r>
            <a:r>
              <a:rPr lang="en-US" b="true" sz="3800" spc="76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décalitre : daL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: 1 daL = 10 L</a:t>
            </a:r>
          </a:p>
          <a:p>
            <a:pPr algn="l" marL="820421" indent="-410210" lvl="1">
              <a:lnSpc>
                <a:spcPts val="5320"/>
              </a:lnSpc>
              <a:buFont typeface="Arial"/>
              <a:buChar char="•"/>
            </a:pP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L’</a:t>
            </a:r>
            <a:r>
              <a:rPr lang="en-US" b="true" sz="3800" spc="76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hectolitre : hL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: 1 hL = 100 L</a:t>
            </a:r>
          </a:p>
          <a:p>
            <a:pPr algn="just" marL="820421" indent="-410210" lvl="1">
              <a:lnSpc>
                <a:spcPts val="5320"/>
              </a:lnSpc>
              <a:buFont typeface="Arial"/>
              <a:buChar char="•"/>
            </a:pP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 </a:t>
            </a:r>
            <a:r>
              <a:rPr lang="en-US" b="true" sz="3800" spc="76">
                <a:solidFill>
                  <a:srgbClr val="F8675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mètre cube</a:t>
            </a:r>
            <a:r>
              <a:rPr lang="en-US" b="true" sz="3800" spc="76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:     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:        = 1 000 L</a:t>
            </a:r>
          </a:p>
          <a:p>
            <a:pPr algn="l">
              <a:lnSpc>
                <a:spcPts val="5320"/>
              </a:lnSpc>
            </a:pPr>
          </a:p>
          <a:p>
            <a:pPr algn="l">
              <a:lnSpc>
                <a:spcPts val="5320"/>
              </a:lnSpc>
            </a:pPr>
          </a:p>
        </p:txBody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5448607" y="6746958"/>
            <a:ext cx="809886" cy="617056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6329989" y="6721247"/>
            <a:ext cx="1118414" cy="668477"/>
          </a:xfrm>
          <a:prstGeom prst="rect">
            <a:avLst/>
          </a:prstGeom>
        </p:spPr>
      </p:pic>
      <p:sp>
        <p:nvSpPr>
          <p:cNvPr name="Freeform 13" id="13"/>
          <p:cNvSpPr/>
          <p:nvPr/>
        </p:nvSpPr>
        <p:spPr>
          <a:xfrm flipH="false" flipV="false" rot="0">
            <a:off x="14021994" y="6941589"/>
            <a:ext cx="3490132" cy="2600148"/>
          </a:xfrm>
          <a:custGeom>
            <a:avLst/>
            <a:gdLst/>
            <a:ahLst/>
            <a:cxnLst/>
            <a:rect r="r" b="b" t="t" l="l"/>
            <a:pathLst>
              <a:path h="2600148" w="3490132">
                <a:moveTo>
                  <a:pt x="0" y="0"/>
                </a:moveTo>
                <a:lnTo>
                  <a:pt x="3490132" y="0"/>
                </a:lnTo>
                <a:lnTo>
                  <a:pt x="3490132" y="2600148"/>
                </a:lnTo>
                <a:lnTo>
                  <a:pt x="0" y="260014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LES UNITÉS DE MESURE DE CONTENANCE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16306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38959" y="2467106"/>
            <a:ext cx="16230600" cy="3980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20"/>
              </a:lnSpc>
            </a:pP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Il existe des sous-multiples du litre c’est-à-dire des unités plus petites que le litre:</a:t>
            </a:r>
          </a:p>
          <a:p>
            <a:pPr algn="l">
              <a:lnSpc>
                <a:spcPts val="5320"/>
              </a:lnSpc>
            </a:pP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-Le </a:t>
            </a:r>
            <a:r>
              <a:rPr lang="en-US" sz="3800" spc="76" b="true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décilitre : dL</a:t>
            </a: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: 1 dL = 0,1 L</a:t>
            </a:r>
          </a:p>
          <a:p>
            <a:pPr algn="l">
              <a:lnSpc>
                <a:spcPts val="5320"/>
              </a:lnSpc>
            </a:pP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-Le </a:t>
            </a:r>
            <a:r>
              <a:rPr lang="en-US" sz="3800" spc="76" b="true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centilitre : cL </a:t>
            </a: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: 1 cL = 0, 01 L</a:t>
            </a:r>
          </a:p>
          <a:p>
            <a:pPr algn="l">
              <a:lnSpc>
                <a:spcPts val="5320"/>
              </a:lnSpc>
            </a:pP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-Le </a:t>
            </a:r>
            <a:r>
              <a:rPr lang="en-US" sz="3800" spc="76" b="true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millilitre : mL</a:t>
            </a: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: 1 mL = 0, 001 L</a:t>
            </a:r>
          </a:p>
          <a:p>
            <a:pPr algn="l">
              <a:lnSpc>
                <a:spcPts val="5320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LES UNITÉS DE MESURE DE CONTENANCE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4021994" y="6941589"/>
            <a:ext cx="3490132" cy="2600148"/>
          </a:xfrm>
          <a:custGeom>
            <a:avLst/>
            <a:gdLst/>
            <a:ahLst/>
            <a:cxnLst/>
            <a:rect r="r" b="b" t="t" l="l"/>
            <a:pathLst>
              <a:path h="2600148" w="3490132">
                <a:moveTo>
                  <a:pt x="0" y="0"/>
                </a:moveTo>
                <a:lnTo>
                  <a:pt x="3490132" y="0"/>
                </a:lnTo>
                <a:lnTo>
                  <a:pt x="3490132" y="2600148"/>
                </a:lnTo>
                <a:lnTo>
                  <a:pt x="0" y="260014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969187" y="6880398"/>
            <a:ext cx="1732746" cy="1440345"/>
          </a:xfrm>
          <a:custGeom>
            <a:avLst/>
            <a:gdLst/>
            <a:ahLst/>
            <a:cxnLst/>
            <a:rect r="r" b="b" t="t" l="l"/>
            <a:pathLst>
              <a:path h="1440345" w="1732746">
                <a:moveTo>
                  <a:pt x="0" y="0"/>
                </a:moveTo>
                <a:lnTo>
                  <a:pt x="1732745" y="0"/>
                </a:lnTo>
                <a:lnTo>
                  <a:pt x="1732745" y="1440345"/>
                </a:lnTo>
                <a:lnTo>
                  <a:pt x="0" y="14403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25274" y="2180120"/>
            <a:ext cx="14889959" cy="13674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Quelle est la principale unité de mesure de contenance ?</a:t>
            </a:r>
          </a:p>
          <a:p>
            <a:pPr algn="l">
              <a:lnSpc>
                <a:spcPts val="5540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1325274" y="3610385"/>
            <a:ext cx="15934026" cy="62054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Quelle unité de contenance est 1000 fois plus grande que le litre ?</a:t>
            </a:r>
          </a:p>
          <a:p>
            <a:pPr algn="l">
              <a:lnSpc>
                <a:spcPts val="5540"/>
              </a:lnSpc>
            </a:pP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Quelle unité de contenance est 100 fois plus petite que le litre ?</a:t>
            </a:r>
          </a:p>
          <a:p>
            <a:pPr algn="l">
              <a:lnSpc>
                <a:spcPts val="5540"/>
              </a:lnSpc>
            </a:pP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Quelle unité est 10 fois plus grande que le litre ?</a:t>
            </a:r>
          </a:p>
          <a:p>
            <a:pPr algn="l">
              <a:lnSpc>
                <a:spcPts val="5540"/>
              </a:lnSpc>
            </a:pP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Quelle unité est 100 fois plus petite que le litre ?</a:t>
            </a:r>
          </a:p>
          <a:p>
            <a:pPr algn="l">
              <a:lnSpc>
                <a:spcPts val="5540"/>
              </a:lnSpc>
            </a:pPr>
          </a:p>
          <a:p>
            <a:pPr algn="l">
              <a:lnSpc>
                <a:spcPts val="5540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69004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618845" y="5092311"/>
            <a:ext cx="1050309" cy="1585373"/>
          </a:xfrm>
          <a:custGeom>
            <a:avLst/>
            <a:gdLst/>
            <a:ahLst/>
            <a:cxnLst/>
            <a:rect r="r" b="b" t="t" l="l"/>
            <a:pathLst>
              <a:path h="1585373" w="1050309">
                <a:moveTo>
                  <a:pt x="0" y="0"/>
                </a:moveTo>
                <a:lnTo>
                  <a:pt x="1050310" y="0"/>
                </a:lnTo>
                <a:lnTo>
                  <a:pt x="1050310" y="1585373"/>
                </a:lnTo>
                <a:lnTo>
                  <a:pt x="0" y="158537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320581" y="5884998"/>
            <a:ext cx="1940320" cy="1940320"/>
          </a:xfrm>
          <a:custGeom>
            <a:avLst/>
            <a:gdLst/>
            <a:ahLst/>
            <a:cxnLst/>
            <a:rect r="r" b="b" t="t" l="l"/>
            <a:pathLst>
              <a:path h="1940320" w="1940320">
                <a:moveTo>
                  <a:pt x="0" y="0"/>
                </a:moveTo>
                <a:lnTo>
                  <a:pt x="1940320" y="0"/>
                </a:lnTo>
                <a:lnTo>
                  <a:pt x="1940320" y="1940320"/>
                </a:lnTo>
                <a:lnTo>
                  <a:pt x="0" y="194032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632769" y="8037118"/>
            <a:ext cx="3315945" cy="1662117"/>
          </a:xfrm>
          <a:custGeom>
            <a:avLst/>
            <a:gdLst/>
            <a:ahLst/>
            <a:cxnLst/>
            <a:rect r="r" b="b" t="t" l="l"/>
            <a:pathLst>
              <a:path h="1662117" w="3315945">
                <a:moveTo>
                  <a:pt x="0" y="0"/>
                </a:moveTo>
                <a:lnTo>
                  <a:pt x="3315945" y="0"/>
                </a:lnTo>
                <a:lnTo>
                  <a:pt x="3315945" y="1662117"/>
                </a:lnTo>
                <a:lnTo>
                  <a:pt x="0" y="166211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028700" y="2237583"/>
            <a:ext cx="16230600" cy="3313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Lorsque l’on mesure une contenance, il est important de </a:t>
            </a:r>
            <a:r>
              <a:rPr lang="en-US" sz="3796" spc="75" b="true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choisir l’unité app</a:t>
            </a:r>
            <a:r>
              <a:rPr lang="en-US" sz="3796" spc="75" b="true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ropriée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</a:p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F2626B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Faible </a:t>
            </a:r>
            <a:r>
              <a:rPr lang="en-US" sz="3796" spc="75" b="true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contenance</a:t>
            </a:r>
            <a:r>
              <a:rPr lang="en-US" sz="3796" spc="75" b="true">
                <a:solidFill>
                  <a:srgbClr val="F2626B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spc="75" b="true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=&gt;</a:t>
            </a:r>
            <a:r>
              <a:rPr lang="en-US" sz="3796" spc="75" b="true">
                <a:solidFill>
                  <a:srgbClr val="F2626B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unités inférieures ou égales au litre (cL, mL..)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 </a:t>
            </a:r>
          </a:p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F2626B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Forte </a:t>
            </a:r>
            <a:r>
              <a:rPr lang="en-US" sz="3796" spc="75" b="true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contenance =&gt;</a:t>
            </a:r>
            <a:r>
              <a:rPr lang="en-US" sz="3796" spc="75" b="true">
                <a:solidFill>
                  <a:srgbClr val="F2626B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multiples du litre (daL, hL...)</a:t>
            </a:r>
            <a:r>
              <a:rPr lang="en-US" sz="3796" spc="75" b="true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LES UNITÉS DE MESURE DE CONTENANCE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5474893"/>
            <a:ext cx="7326298" cy="1319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Le contenu d’un verre d’eau =&gt; cL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1028700" y="6717905"/>
            <a:ext cx="12458022" cy="1319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La quantité de liquide dans un vaccin. =&gt;mL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1028700" y="8273951"/>
            <a:ext cx="9918481" cy="649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La quantité d’eau dans une piscine =&gt; m3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2952851" y="3590388"/>
            <a:ext cx="861346" cy="1048823"/>
          </a:xfrm>
          <a:custGeom>
            <a:avLst/>
            <a:gdLst/>
            <a:ahLst/>
            <a:cxnLst/>
            <a:rect r="r" b="b" t="t" l="l"/>
            <a:pathLst>
              <a:path h="1048823" w="861346">
                <a:moveTo>
                  <a:pt x="0" y="0"/>
                </a:moveTo>
                <a:lnTo>
                  <a:pt x="861346" y="0"/>
                </a:lnTo>
                <a:lnTo>
                  <a:pt x="861346" y="1048824"/>
                </a:lnTo>
                <a:lnTo>
                  <a:pt x="0" y="104882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4741484" y="4114800"/>
            <a:ext cx="776668" cy="2057400"/>
          </a:xfrm>
          <a:custGeom>
            <a:avLst/>
            <a:gdLst/>
            <a:ahLst/>
            <a:cxnLst/>
            <a:rect r="r" b="b" t="t" l="l"/>
            <a:pathLst>
              <a:path h="2057400" w="776668">
                <a:moveTo>
                  <a:pt x="0" y="0"/>
                </a:moveTo>
                <a:lnTo>
                  <a:pt x="776668" y="0"/>
                </a:lnTo>
                <a:lnTo>
                  <a:pt x="776668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639453" y="6048912"/>
            <a:ext cx="1488141" cy="1488141"/>
          </a:xfrm>
          <a:custGeom>
            <a:avLst/>
            <a:gdLst/>
            <a:ahLst/>
            <a:cxnLst/>
            <a:rect r="r" b="b" t="t" l="l"/>
            <a:pathLst>
              <a:path h="1488141" w="1488141">
                <a:moveTo>
                  <a:pt x="0" y="0"/>
                </a:moveTo>
                <a:lnTo>
                  <a:pt x="1488142" y="0"/>
                </a:lnTo>
                <a:lnTo>
                  <a:pt x="1488142" y="1488141"/>
                </a:lnTo>
                <a:lnTo>
                  <a:pt x="0" y="14881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2495963"/>
            <a:ext cx="13383809" cy="598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61"/>
              </a:lnSpc>
            </a:pPr>
            <a:r>
              <a:rPr lang="en-US" sz="3757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Choisis l’unité appropriée.</a:t>
            </a:r>
          </a:p>
          <a:p>
            <a:pPr algn="l">
              <a:lnSpc>
                <a:spcPts val="5261"/>
              </a:lnSpc>
            </a:pPr>
          </a:p>
          <a:p>
            <a:pPr algn="l">
              <a:lnSpc>
                <a:spcPts val="5261"/>
              </a:lnSpc>
            </a:pPr>
            <a:r>
              <a:rPr lang="en-US" sz="3757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La contenance d’une canette: 33 L - 33 cL – 33 m3</a:t>
            </a:r>
          </a:p>
          <a:p>
            <a:pPr algn="l">
              <a:lnSpc>
                <a:spcPts val="5261"/>
              </a:lnSpc>
            </a:pPr>
          </a:p>
          <a:p>
            <a:pPr algn="l">
              <a:lnSpc>
                <a:spcPts val="5261"/>
              </a:lnSpc>
            </a:pPr>
            <a:r>
              <a:rPr lang="en-US" sz="3757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La contenance d’une bouteille d’eau : 1,5 daL - 1,5 mL - 1,5 L</a:t>
            </a:r>
          </a:p>
          <a:p>
            <a:pPr algn="l">
              <a:lnSpc>
                <a:spcPts val="5261"/>
              </a:lnSpc>
            </a:pPr>
          </a:p>
          <a:p>
            <a:pPr algn="l">
              <a:lnSpc>
                <a:spcPts val="5261"/>
              </a:lnSpc>
            </a:pPr>
            <a:r>
              <a:rPr lang="en-US" sz="3757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La contenance d’une piscine : 40 L - 40m3 - 40daL</a:t>
            </a:r>
          </a:p>
          <a:p>
            <a:pPr algn="l">
              <a:lnSpc>
                <a:spcPts val="5261"/>
              </a:lnSpc>
            </a:pPr>
          </a:p>
          <a:p>
            <a:pPr algn="l">
              <a:lnSpc>
                <a:spcPts val="5261"/>
              </a:lnSpc>
            </a:pPr>
            <a:r>
              <a:rPr lang="en-US" sz="3757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La contenance d’une cuillère à café : 5 mL - 5m3 - 5 L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13053840" y="7901329"/>
            <a:ext cx="1358670" cy="1356971"/>
          </a:xfrm>
          <a:custGeom>
            <a:avLst/>
            <a:gdLst/>
            <a:ahLst/>
            <a:cxnLst/>
            <a:rect r="r" b="b" t="t" l="l"/>
            <a:pathLst>
              <a:path h="1356971" w="1358670">
                <a:moveTo>
                  <a:pt x="0" y="0"/>
                </a:moveTo>
                <a:lnTo>
                  <a:pt x="1358669" y="0"/>
                </a:lnTo>
                <a:lnTo>
                  <a:pt x="1358669" y="1356971"/>
                </a:lnTo>
                <a:lnTo>
                  <a:pt x="0" y="135697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6779" y="216306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559004" y="6452764"/>
            <a:ext cx="1700296" cy="3542284"/>
          </a:xfrm>
          <a:custGeom>
            <a:avLst/>
            <a:gdLst/>
            <a:ahLst/>
            <a:cxnLst/>
            <a:rect r="r" b="b" t="t" l="l"/>
            <a:pathLst>
              <a:path h="3542284" w="1700296">
                <a:moveTo>
                  <a:pt x="0" y="0"/>
                </a:moveTo>
                <a:lnTo>
                  <a:pt x="1700296" y="0"/>
                </a:lnTo>
                <a:lnTo>
                  <a:pt x="1700296" y="3542284"/>
                </a:lnTo>
                <a:lnTo>
                  <a:pt x="0" y="354228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2486945"/>
            <a:ext cx="16230600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peut transformer (convertir) les contenances entre elles.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LES UNITÉS DE MESURE DE CONTENANCE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3244136"/>
            <a:ext cx="16230600" cy="1899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35"/>
              </a:lnSpc>
            </a:pPr>
            <a:r>
              <a:rPr lang="en-US" sz="3596" i="true" spc="7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12 m3 = ? L</a:t>
            </a:r>
          </a:p>
          <a:p>
            <a:pPr algn="l">
              <a:lnSpc>
                <a:spcPts val="5035"/>
              </a:lnSpc>
            </a:pPr>
            <a:r>
              <a:rPr lang="en-US" sz="3596" i="true" spc="7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Je sais qu’un mètre cube est 1000 x plus grand qu’un litre donc </a:t>
            </a:r>
          </a:p>
          <a:p>
            <a:pPr algn="l">
              <a:lnSpc>
                <a:spcPts val="5035"/>
              </a:lnSpc>
            </a:pPr>
            <a:r>
              <a:rPr lang="en-US" b="true" sz="3596" i="true" spc="71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12 m3 = 12 x 1000 = 12 000 L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5464982"/>
            <a:ext cx="16230600" cy="1899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35"/>
              </a:lnSpc>
            </a:pPr>
            <a:r>
              <a:rPr lang="en-US" sz="3596" i="true" spc="7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8 L = ? mL</a:t>
            </a:r>
          </a:p>
          <a:p>
            <a:pPr algn="l">
              <a:lnSpc>
                <a:spcPts val="5035"/>
              </a:lnSpc>
            </a:pPr>
            <a:r>
              <a:rPr lang="en-US" sz="3596" i="true" spc="7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Je sais qu’un litre est 1000 x plus grand qu’un millilitre donc </a:t>
            </a:r>
          </a:p>
          <a:p>
            <a:pPr algn="l">
              <a:lnSpc>
                <a:spcPts val="5035"/>
              </a:lnSpc>
            </a:pPr>
            <a:r>
              <a:rPr lang="en-US" b="true" sz="3596" i="true" spc="71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8 L = 8 x 1000= 8000 mL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49152" y="7749461"/>
            <a:ext cx="16230600" cy="2537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35"/>
              </a:lnSpc>
            </a:pPr>
            <a:r>
              <a:rPr lang="en-US" sz="3596" i="true" spc="7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600 cL= ? L</a:t>
            </a:r>
          </a:p>
          <a:p>
            <a:pPr algn="l">
              <a:lnSpc>
                <a:spcPts val="5035"/>
              </a:lnSpc>
            </a:pPr>
            <a:r>
              <a:rPr lang="en-US" sz="3596" i="true" spc="7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Je sais qu’un centilitre est 100 x plus petit qu’un litre donc </a:t>
            </a:r>
          </a:p>
          <a:p>
            <a:pPr algn="l">
              <a:lnSpc>
                <a:spcPts val="5035"/>
              </a:lnSpc>
            </a:pPr>
            <a:r>
              <a:rPr lang="en-US" b="true" sz="3596" i="true" spc="71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600 cL = 600 : 100 = 6 L</a:t>
            </a:r>
          </a:p>
          <a:p>
            <a:pPr algn="l">
              <a:lnSpc>
                <a:spcPts val="5035"/>
              </a:lnSpc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6779" y="214149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622288" y="7352501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aphicFrame>
        <p:nvGraphicFramePr>
          <p:cNvPr name="Object 11" id="11"/>
          <p:cNvGraphicFramePr/>
          <p:nvPr/>
        </p:nvGraphicFramePr>
        <p:xfrm>
          <a:off x="3009451" y="4045309"/>
          <a:ext cx="16230600" cy="1948533"/>
        </p:xfrm>
        <a:graphic>
          <a:graphicData uri="http://schemas.openxmlformats.org/presentationml/2006/ole">
            <p:oleObj imgW="19469100" imgH="5181600" r:id="rId10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  <p:sp>
        <p:nvSpPr>
          <p:cNvPr name="TextBox 12" id="12"/>
          <p:cNvSpPr txBox="true"/>
          <p:nvPr/>
        </p:nvSpPr>
        <p:spPr>
          <a:xfrm rot="0">
            <a:off x="1028700" y="2237305"/>
            <a:ext cx="16230600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peut transformer (convertir) les contenances entre elles.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LES UNITÉS DE MESURE DE CONTENANCE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2807614"/>
            <a:ext cx="16230600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7 m3= ? L</a:t>
            </a:r>
          </a:p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3L = ? dL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1028700" y="7974124"/>
            <a:ext cx="16230600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7 m3 = 7000 L</a:t>
            </a:r>
          </a:p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3 L = 30 dL</a:t>
            </a:r>
          </a:p>
          <a:p>
            <a:pPr algn="l">
              <a:lnSpc>
                <a:spcPts val="5315"/>
              </a:lnSpc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6779" y="214149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28700" y="8288449"/>
            <a:ext cx="16230600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700 L = 7 hL</a:t>
            </a:r>
          </a:p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300 cL = 3 L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Freeform 11" id="11"/>
          <p:cNvSpPr/>
          <p:nvPr/>
        </p:nvSpPr>
        <p:spPr>
          <a:xfrm flipH="true" flipV="false" rot="0">
            <a:off x="15622288" y="810747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aphicFrame>
        <p:nvGraphicFramePr>
          <p:cNvPr name="Object 12" id="12"/>
          <p:cNvGraphicFramePr/>
          <p:nvPr/>
        </p:nvGraphicFramePr>
        <p:xfrm>
          <a:off x="5020982" y="4038329"/>
          <a:ext cx="16230600" cy="4946751"/>
        </p:xfrm>
        <a:graphic>
          <a:graphicData uri="http://schemas.openxmlformats.org/presentationml/2006/ole">
            <p:oleObj imgW="19469100" imgH="8191500" r:id="rId10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  <p:sp>
        <p:nvSpPr>
          <p:cNvPr name="TextBox 13" id="13"/>
          <p:cNvSpPr txBox="true"/>
          <p:nvPr/>
        </p:nvSpPr>
        <p:spPr>
          <a:xfrm rot="0">
            <a:off x="1028700" y="2237625"/>
            <a:ext cx="16230600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peut transformer (convertir) les contenances entre elles.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LES UNITÉS DE MESURE DE CONTENANCE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28700" y="3069712"/>
            <a:ext cx="16230600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700 L= ? hL</a:t>
            </a:r>
          </a:p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300 cL = ? L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779380" y="8538128"/>
            <a:ext cx="1732746" cy="1440345"/>
          </a:xfrm>
          <a:custGeom>
            <a:avLst/>
            <a:gdLst/>
            <a:ahLst/>
            <a:cxnLst/>
            <a:rect r="r" b="b" t="t" l="l"/>
            <a:pathLst>
              <a:path h="1440345" w="1732746">
                <a:moveTo>
                  <a:pt x="0" y="0"/>
                </a:moveTo>
                <a:lnTo>
                  <a:pt x="1732746" y="0"/>
                </a:lnTo>
                <a:lnTo>
                  <a:pt x="1732746" y="1440344"/>
                </a:lnTo>
                <a:lnTo>
                  <a:pt x="0" y="144034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2287929"/>
            <a:ext cx="16186852" cy="4157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Convertis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82 m3 = .....L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500 cL = ..... L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32 L = ..... dL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67000 mL = .... L</a:t>
            </a:r>
          </a:p>
          <a:p>
            <a:pPr algn="l">
              <a:lnSpc>
                <a:spcPts val="5540"/>
              </a:lnSpc>
            </a:pPr>
          </a:p>
        </p:txBody>
      </p:sp>
      <p:graphicFrame>
        <p:nvGraphicFramePr>
          <p:cNvPr name="Object 13" id="13"/>
          <p:cNvGraphicFramePr/>
          <p:nvPr/>
        </p:nvGraphicFramePr>
        <p:xfrm>
          <a:off x="3262206" y="6445075"/>
          <a:ext cx="16230600" cy="3462725"/>
        </p:xfrm>
        <a:graphic>
          <a:graphicData uri="http://schemas.openxmlformats.org/presentationml/2006/ole">
            <p:oleObj imgW="19469100" imgH="6705600" r:id="rId10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  <p:sp>
        <p:nvSpPr>
          <p:cNvPr name="TextBox 14" id="14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4791" y="142628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606585" y="2014233"/>
            <a:ext cx="16905541" cy="7491201"/>
            <a:chOff x="0" y="0"/>
            <a:chExt cx="4452488" cy="19729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52488" cy="1972991"/>
            </a:xfrm>
            <a:custGeom>
              <a:avLst/>
              <a:gdLst/>
              <a:ahLst/>
              <a:cxnLst/>
              <a:rect r="r" b="b" t="t" l="l"/>
              <a:pathLst>
                <a:path h="1972991" w="4452488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21607" y="187419"/>
            <a:ext cx="1730906" cy="1826814"/>
          </a:xfrm>
          <a:custGeom>
            <a:avLst/>
            <a:gdLst/>
            <a:ahLst/>
            <a:cxnLst/>
            <a:rect r="r" b="b" t="t" l="l"/>
            <a:pathLst>
              <a:path h="1826814" w="1730906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265510" y="763793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DAGxJwWmdIM</dc:identifier>
  <dcterms:modified xsi:type="dcterms:W3CDTF">2011-08-01T06:04:30Z</dcterms:modified>
  <cp:revision>1</cp:revision>
  <dc:title>Nombres et calculs</dc:title>
</cp:coreProperties>
</file>