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Handy Casual" charset="1" panose="00000500000000000000"/>
      <p:regular r:id="rId22"/>
    </p:embeddedFont>
    <p:embeddedFont>
      <p:font typeface="Glacial Indifference Bold" charset="1" panose="00000800000000000000"/>
      <p:regular r:id="rId23"/>
    </p:embeddedFont>
    <p:embeddedFont>
      <p:font typeface="Sondos Bold" charset="1" panose="00000800000000000000"/>
      <p:regular r:id="rId24"/>
    </p:embeddedFont>
    <p:embeddedFont>
      <p:font typeface="Glacial Indifference" charset="1" panose="00000000000000000000"/>
      <p:regular r:id="rId25"/>
    </p:embeddedFont>
    <p:embeddedFont>
      <p:font typeface="Glacial Indifference Italics" charset="1" panose="00000000000000000000"/>
      <p:regular r:id="rId26"/>
    </p:embeddedFont>
    <p:embeddedFont>
      <p:font typeface="Glacial Indifference Bold Italics" charset="1" panose="000008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11" Target="../media/image39.png" Type="http://schemas.openxmlformats.org/officeDocument/2006/relationships/image"/><Relationship Id="rId12" Target="../media/image40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svg" Type="http://schemas.openxmlformats.org/officeDocument/2006/relationships/image"/><Relationship Id="rId11" Target="../media/image43.png" Type="http://schemas.openxmlformats.org/officeDocument/2006/relationships/image"/><Relationship Id="rId12" Target="../media/image44.png" Type="http://schemas.openxmlformats.org/officeDocument/2006/relationships/image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11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1.bin" Type="http://schemas.openxmlformats.org/officeDocument/2006/relationships/oleObjec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6.pn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2.bin" Type="http://schemas.openxmlformats.org/officeDocument/2006/relationships/oleObjec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6.pn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3.bin" Type="http://schemas.openxmlformats.org/officeDocument/2006/relationships/oleObjec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11.pn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6.pn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6.pn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11" Target="../media/image55.png" Type="http://schemas.openxmlformats.org/officeDocument/2006/relationships/image"/><Relationship Id="rId12" Target="../media/image56.png" Type="http://schemas.openxmlformats.org/officeDocument/2006/relationships/image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11.png" Type="http://schemas.openxmlformats.org/officeDocument/2006/relationships/image"/><Relationship Id="rId9" Target="../media/image5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Relationship Id="rId6" Target="../media/image61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true" flipV="false" rot="0">
            <a:off x="14454424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753960" y="0"/>
                </a:moveTo>
                <a:lnTo>
                  <a:pt x="0" y="0"/>
                </a:lnTo>
                <a:lnTo>
                  <a:pt x="0" y="774285"/>
                </a:lnTo>
                <a:lnTo>
                  <a:pt x="753960" y="774285"/>
                </a:lnTo>
                <a:lnTo>
                  <a:pt x="7539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504827" y="1572202"/>
            <a:ext cx="15645394" cy="5437745"/>
            <a:chOff x="0" y="0"/>
            <a:chExt cx="20860525" cy="725032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0860525" cy="60807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unités de mesure de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longueur et le périmètre</a:t>
              </a:r>
            </a:p>
            <a:p>
              <a:pPr algn="ctr">
                <a:lnSpc>
                  <a:spcPts val="8832"/>
                </a:lnSpc>
              </a:pP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688623" y="6457737"/>
              <a:ext cx="15483279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9101"/>
            <a:ext cx="12511528" cy="4647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GRANDEURS ET MESURES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unités de longueur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Choisir l’unité appropriée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relations entre les unités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Calculer un périmètre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3160080"/>
            <a:ext cx="1840197" cy="2337432"/>
          </a:xfrm>
          <a:custGeom>
            <a:avLst/>
            <a:gdLst/>
            <a:ahLst/>
            <a:cxnLst/>
            <a:rect r="r" b="b" t="t" l="l"/>
            <a:pathLst>
              <a:path h="2337432" w="1840197">
                <a:moveTo>
                  <a:pt x="0" y="0"/>
                </a:moveTo>
                <a:lnTo>
                  <a:pt x="1840197" y="0"/>
                </a:lnTo>
                <a:lnTo>
                  <a:pt x="1840197" y="2337433"/>
                </a:lnTo>
                <a:lnTo>
                  <a:pt x="0" y="23374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365524" y="3160080"/>
            <a:ext cx="2114584" cy="2655679"/>
          </a:xfrm>
          <a:custGeom>
            <a:avLst/>
            <a:gdLst/>
            <a:ahLst/>
            <a:cxnLst/>
            <a:rect r="r" b="b" t="t" l="l"/>
            <a:pathLst>
              <a:path h="2655679" w="2114584">
                <a:moveTo>
                  <a:pt x="0" y="0"/>
                </a:moveTo>
                <a:lnTo>
                  <a:pt x="2114585" y="0"/>
                </a:lnTo>
                <a:lnTo>
                  <a:pt x="2114585" y="2655679"/>
                </a:lnTo>
                <a:lnTo>
                  <a:pt x="0" y="2655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789437" y="3476444"/>
            <a:ext cx="4064024" cy="2098052"/>
          </a:xfrm>
          <a:custGeom>
            <a:avLst/>
            <a:gdLst/>
            <a:ahLst/>
            <a:cxnLst/>
            <a:rect r="r" b="b" t="t" l="l"/>
            <a:pathLst>
              <a:path h="2098052" w="4064024">
                <a:moveTo>
                  <a:pt x="0" y="0"/>
                </a:moveTo>
                <a:lnTo>
                  <a:pt x="4064025" y="0"/>
                </a:lnTo>
                <a:lnTo>
                  <a:pt x="4064025" y="2098052"/>
                </a:lnTo>
                <a:lnTo>
                  <a:pt x="0" y="20980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58387" y="3160080"/>
            <a:ext cx="1834438" cy="2495833"/>
          </a:xfrm>
          <a:custGeom>
            <a:avLst/>
            <a:gdLst/>
            <a:ahLst/>
            <a:cxnLst/>
            <a:rect r="r" b="b" t="t" l="l"/>
            <a:pathLst>
              <a:path h="2495833" w="1834438">
                <a:moveTo>
                  <a:pt x="0" y="0"/>
                </a:moveTo>
                <a:lnTo>
                  <a:pt x="1834437" y="0"/>
                </a:lnTo>
                <a:lnTo>
                  <a:pt x="1834437" y="2495834"/>
                </a:lnTo>
                <a:lnTo>
                  <a:pt x="0" y="24958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60360" y="664129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sont les unités de longueur déjà connues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Quels instruments pour mesurer une longueur 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84007" y="7206963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mètre - centimètre - kilomètre ...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63934" y="7777429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            cm                 km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2433928"/>
            <a:ext cx="16230600" cy="664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 principale de mesure de longueur est 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mètre (m)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existe des multiples du mètre c’est-à-dire des unités plus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grandes que le mètre: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décamètre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dam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dam = 10 m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-L’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hectomètre : hm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hm = 100 m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kilomètre : km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km = 1 000 m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375221" y="4674392"/>
            <a:ext cx="3884079" cy="5320656"/>
          </a:xfrm>
          <a:custGeom>
            <a:avLst/>
            <a:gdLst/>
            <a:ahLst/>
            <a:cxnLst/>
            <a:rect r="r" b="b" t="t" l="l"/>
            <a:pathLst>
              <a:path h="5320656" w="3884079">
                <a:moveTo>
                  <a:pt x="0" y="0"/>
                </a:moveTo>
                <a:lnTo>
                  <a:pt x="3884079" y="0"/>
                </a:lnTo>
                <a:lnTo>
                  <a:pt x="3884079" y="5320656"/>
                </a:lnTo>
                <a:lnTo>
                  <a:pt x="0" y="53206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38959" y="2467106"/>
            <a:ext cx="16230600" cy="3980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existe des sous-multiples du mètre c’est-à-dire des unités plus petites que le mètre: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décimètre : dm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dm = 0,1 m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centimètre : cm 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cm = 0, 01 m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millimètre : mm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mm = 0, 001 m</a:t>
            </a: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375221" y="4674392"/>
            <a:ext cx="3884079" cy="5320656"/>
          </a:xfrm>
          <a:custGeom>
            <a:avLst/>
            <a:gdLst/>
            <a:ahLst/>
            <a:cxnLst/>
            <a:rect r="r" b="b" t="t" l="l"/>
            <a:pathLst>
              <a:path h="5320656" w="3884079">
                <a:moveTo>
                  <a:pt x="0" y="0"/>
                </a:moveTo>
                <a:lnTo>
                  <a:pt x="3884079" y="0"/>
                </a:lnTo>
                <a:lnTo>
                  <a:pt x="3884079" y="5320656"/>
                </a:lnTo>
                <a:lnTo>
                  <a:pt x="0" y="53206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180120"/>
            <a:ext cx="14889959" cy="136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est la principale unité de mesure de longueur?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610385"/>
            <a:ext cx="14889959" cy="3440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de longueur est 1000 fois plus grande que le mètre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de longueur est 100 fois plus petite que le mètre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6900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237583"/>
            <a:ext cx="16230600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Lorsque l’on mesure une longueur, il est important de 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choisir l’unité app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ropriée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Petite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longueur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unités inférieures au mètre (cm, mm...)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Grande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longueur =&gt;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multiples du mètre (km, dam...)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8149073" y="5276848"/>
            <a:ext cx="1989855" cy="1216299"/>
          </a:xfrm>
          <a:custGeom>
            <a:avLst/>
            <a:gdLst/>
            <a:ahLst/>
            <a:cxnLst/>
            <a:rect r="r" b="b" t="t" l="l"/>
            <a:pathLst>
              <a:path h="1216299" w="1989855">
                <a:moveTo>
                  <a:pt x="0" y="0"/>
                </a:moveTo>
                <a:lnTo>
                  <a:pt x="1989854" y="0"/>
                </a:lnTo>
                <a:lnTo>
                  <a:pt x="1989854" y="1216299"/>
                </a:lnTo>
                <a:lnTo>
                  <a:pt x="0" y="12162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048804" y="6700809"/>
            <a:ext cx="1566408" cy="1276623"/>
          </a:xfrm>
          <a:custGeom>
            <a:avLst/>
            <a:gdLst/>
            <a:ahLst/>
            <a:cxnLst/>
            <a:rect r="r" b="b" t="t" l="l"/>
            <a:pathLst>
              <a:path h="1276623" w="1566408">
                <a:moveTo>
                  <a:pt x="0" y="0"/>
                </a:moveTo>
                <a:lnTo>
                  <a:pt x="1566408" y="0"/>
                </a:lnTo>
                <a:lnTo>
                  <a:pt x="1566408" y="1276622"/>
                </a:lnTo>
                <a:lnTo>
                  <a:pt x="0" y="12766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555913" y="7468338"/>
            <a:ext cx="1897807" cy="2082641"/>
          </a:xfrm>
          <a:custGeom>
            <a:avLst/>
            <a:gdLst/>
            <a:ahLst/>
            <a:cxnLst/>
            <a:rect r="r" b="b" t="t" l="l"/>
            <a:pathLst>
              <a:path h="2082641" w="1897807">
                <a:moveTo>
                  <a:pt x="0" y="0"/>
                </a:moveTo>
                <a:lnTo>
                  <a:pt x="1897807" y="0"/>
                </a:lnTo>
                <a:lnTo>
                  <a:pt x="1897807" y="2082641"/>
                </a:lnTo>
                <a:lnTo>
                  <a:pt x="0" y="208264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5651964"/>
            <a:ext cx="9956846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Distance entre 2 villes =&gt; km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38959" y="7262920"/>
            <a:ext cx="9956846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Taille d’une fourmi =&gt; mm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89892" y="8608814"/>
            <a:ext cx="9956846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Longueur d’une feuille de papier =&gt; cm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53812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4"/>
                </a:lnTo>
                <a:lnTo>
                  <a:pt x="0" y="14403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877767" y="2204181"/>
            <a:ext cx="16186852" cy="598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1"/>
              </a:lnSpc>
            </a:pPr>
            <a:r>
              <a:rPr lang="en-US" sz="3757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Choisis l’unité appropriée.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taille d’un bébé à la naissance : mètre ? centimètre ? kilomètre ?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longueur de la salle de classe : mètre? millimètre ? hectomètre ?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longueur d’un stylo : mètre ? décamètre ? centimètre ?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distance entre Lyon et Grenoble : mètre ? kilomètre ? décimètre ?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650922">
            <a:off x="15779380" y="3008131"/>
            <a:ext cx="1135872" cy="1799402"/>
          </a:xfrm>
          <a:custGeom>
            <a:avLst/>
            <a:gdLst/>
            <a:ahLst/>
            <a:cxnLst/>
            <a:rect r="r" b="b" t="t" l="l"/>
            <a:pathLst>
              <a:path h="1799402" w="1135872">
                <a:moveTo>
                  <a:pt x="0" y="0"/>
                </a:moveTo>
                <a:lnTo>
                  <a:pt x="1135873" y="0"/>
                </a:lnTo>
                <a:lnTo>
                  <a:pt x="1135873" y="1799402"/>
                </a:lnTo>
                <a:lnTo>
                  <a:pt x="0" y="17994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18152" y="5047979"/>
            <a:ext cx="1741148" cy="1286273"/>
          </a:xfrm>
          <a:custGeom>
            <a:avLst/>
            <a:gdLst/>
            <a:ahLst/>
            <a:cxnLst/>
            <a:rect r="r" b="b" t="t" l="l"/>
            <a:pathLst>
              <a:path h="1286273" w="1741148">
                <a:moveTo>
                  <a:pt x="0" y="0"/>
                </a:moveTo>
                <a:lnTo>
                  <a:pt x="1741148" y="0"/>
                </a:lnTo>
                <a:lnTo>
                  <a:pt x="1741148" y="1286273"/>
                </a:lnTo>
                <a:lnTo>
                  <a:pt x="0" y="128627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367877" y="6083858"/>
            <a:ext cx="1237143" cy="1190750"/>
          </a:xfrm>
          <a:custGeom>
            <a:avLst/>
            <a:gdLst/>
            <a:ahLst/>
            <a:cxnLst/>
            <a:rect r="r" b="b" t="t" l="l"/>
            <a:pathLst>
              <a:path h="1190750" w="1237143">
                <a:moveTo>
                  <a:pt x="0" y="0"/>
                </a:moveTo>
                <a:lnTo>
                  <a:pt x="1237143" y="0"/>
                </a:lnTo>
                <a:lnTo>
                  <a:pt x="1237143" y="1190750"/>
                </a:lnTo>
                <a:lnTo>
                  <a:pt x="0" y="11907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559004" y="6452764"/>
            <a:ext cx="1700296" cy="3542284"/>
          </a:xfrm>
          <a:custGeom>
            <a:avLst/>
            <a:gdLst/>
            <a:ahLst/>
            <a:cxnLst/>
            <a:rect r="r" b="b" t="t" l="l"/>
            <a:pathLst>
              <a:path h="3542284" w="1700296">
                <a:moveTo>
                  <a:pt x="0" y="0"/>
                </a:moveTo>
                <a:lnTo>
                  <a:pt x="1700296" y="0"/>
                </a:lnTo>
                <a:lnTo>
                  <a:pt x="1700296" y="3542284"/>
                </a:lnTo>
                <a:lnTo>
                  <a:pt x="0" y="35422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48694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longueurs entre elles.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3244136"/>
            <a:ext cx="16230600" cy="18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12 km = ? m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kilomètre est 1000 x plus grand qu’un mètre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12 km = 12 x 1000 = 12 000 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5469493"/>
            <a:ext cx="16230600" cy="18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8 m = ? cm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centimètre est 100 x plus petit qu’un mètre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 m = 8 x 100 = 800 cm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9152" y="7749461"/>
            <a:ext cx="16230600" cy="253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6000 m = ? km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mètre est 1000 x plus petit qu’un kilomètre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6000 m = 6000 x 1000 = 6 km</a:t>
            </a:r>
          </a:p>
          <a:p>
            <a:pPr algn="l">
              <a:lnSpc>
                <a:spcPts val="5035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352501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aphicFrame>
        <p:nvGraphicFramePr>
          <p:cNvPr name="Object 11" id="11"/>
          <p:cNvGraphicFramePr/>
          <p:nvPr/>
        </p:nvGraphicFramePr>
        <p:xfrm>
          <a:off x="3009451" y="4537984"/>
          <a:ext cx="16230600" cy="1948533"/>
        </p:xfrm>
        <a:graphic>
          <a:graphicData uri="http://schemas.openxmlformats.org/presentationml/2006/ole">
            <p:oleObj imgW="19469100" imgH="51816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2" id="12"/>
          <p:cNvSpPr txBox="true"/>
          <p:nvPr/>
        </p:nvSpPr>
        <p:spPr>
          <a:xfrm rot="0">
            <a:off x="1028700" y="248694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longueurs entre elles.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140989"/>
            <a:ext cx="1623060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km = ? m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6895113"/>
            <a:ext cx="1623060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km = 7000 m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aphicFrame>
        <p:nvGraphicFramePr>
          <p:cNvPr name="Object 11" id="11"/>
          <p:cNvGraphicFramePr/>
          <p:nvPr/>
        </p:nvGraphicFramePr>
        <p:xfrm>
          <a:off x="3009451" y="4537984"/>
          <a:ext cx="16230600" cy="1948533"/>
        </p:xfrm>
        <a:graphic>
          <a:graphicData uri="http://schemas.openxmlformats.org/presentationml/2006/ole">
            <p:oleObj imgW="19469100" imgH="51816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2" id="12"/>
          <p:cNvSpPr txBox="true"/>
          <p:nvPr/>
        </p:nvSpPr>
        <p:spPr>
          <a:xfrm rot="0">
            <a:off x="1028700" y="248694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longueurs entre elles.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140989"/>
            <a:ext cx="1623060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300 cm = ? m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7228488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300 cm = 3 m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53812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4"/>
                </a:lnTo>
                <a:lnTo>
                  <a:pt x="0" y="14403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287929"/>
            <a:ext cx="16186852" cy="4157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Convertis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82 km = .....m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500 cm = ..... m 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32 m = ..... cm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67000 m = .... km</a:t>
            </a:r>
          </a:p>
          <a:p>
            <a:pPr algn="l">
              <a:lnSpc>
                <a:spcPts val="5540"/>
              </a:lnSpc>
            </a:pPr>
          </a:p>
        </p:txBody>
      </p:sp>
      <p:graphicFrame>
        <p:nvGraphicFramePr>
          <p:cNvPr name="Object 13" id="13"/>
          <p:cNvGraphicFramePr/>
          <p:nvPr/>
        </p:nvGraphicFramePr>
        <p:xfrm>
          <a:off x="2042108" y="6445075"/>
          <a:ext cx="16230600" cy="2936018"/>
        </p:xfrm>
        <a:graphic>
          <a:graphicData uri="http://schemas.openxmlformats.org/presentationml/2006/ole">
            <p:oleObj imgW="19469100" imgH="61722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780432"/>
            <a:ext cx="5850860" cy="5477868"/>
          </a:xfrm>
          <a:custGeom>
            <a:avLst/>
            <a:gdLst/>
            <a:ahLst/>
            <a:cxnLst/>
            <a:rect r="r" b="b" t="t" l="l"/>
            <a:pathLst>
              <a:path h="5477868" w="5850860">
                <a:moveTo>
                  <a:pt x="0" y="0"/>
                </a:moveTo>
                <a:lnTo>
                  <a:pt x="5850861" y="0"/>
                </a:lnTo>
                <a:lnTo>
                  <a:pt x="5850861" y="5477868"/>
                </a:lnTo>
                <a:lnTo>
                  <a:pt x="0" y="54778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467173"/>
            <a:ext cx="1623060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périmètre est la 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longueur du contour d’une figure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PÉRIMÈTRE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641506" y="5067300"/>
            <a:ext cx="7390235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calculer le périmètre d’une figure on mesure et on ajoute la longueur de tous ses côtés.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74589" y="3780432"/>
            <a:ext cx="7889863" cy="5800717"/>
          </a:xfrm>
          <a:custGeom>
            <a:avLst/>
            <a:gdLst/>
            <a:ahLst/>
            <a:cxnLst/>
            <a:rect r="r" b="b" t="t" l="l"/>
            <a:pathLst>
              <a:path h="5800717" w="7889863">
                <a:moveTo>
                  <a:pt x="0" y="0"/>
                </a:moveTo>
                <a:lnTo>
                  <a:pt x="7889863" y="0"/>
                </a:lnTo>
                <a:lnTo>
                  <a:pt x="7889863" y="5800717"/>
                </a:lnTo>
                <a:lnTo>
                  <a:pt x="0" y="58007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467173"/>
            <a:ext cx="1623060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périmètre est la 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longueur du contour d’une figure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PÉRIMÈTRE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451963" y="5067300"/>
            <a:ext cx="8807337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périmètre de ce polygone est de :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10 + 5 + 7 + 3 + 2 = 27 cm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53812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4"/>
                </a:lnTo>
                <a:lnTo>
                  <a:pt x="0" y="14403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4359100"/>
            <a:ext cx="5747570" cy="2706147"/>
          </a:xfrm>
          <a:custGeom>
            <a:avLst/>
            <a:gdLst/>
            <a:ahLst/>
            <a:cxnLst/>
            <a:rect r="r" b="b" t="t" l="l"/>
            <a:pathLst>
              <a:path h="2706147" w="5747570">
                <a:moveTo>
                  <a:pt x="0" y="0"/>
                </a:moveTo>
                <a:lnTo>
                  <a:pt x="5747570" y="0"/>
                </a:lnTo>
                <a:lnTo>
                  <a:pt x="5747570" y="2706147"/>
                </a:lnTo>
                <a:lnTo>
                  <a:pt x="0" y="27061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289367" y="4359100"/>
            <a:ext cx="5319434" cy="2881360"/>
          </a:xfrm>
          <a:custGeom>
            <a:avLst/>
            <a:gdLst/>
            <a:ahLst/>
            <a:cxnLst/>
            <a:rect r="r" b="b" t="t" l="l"/>
            <a:pathLst>
              <a:path h="2881360" w="5319434">
                <a:moveTo>
                  <a:pt x="0" y="0"/>
                </a:moveTo>
                <a:lnTo>
                  <a:pt x="5319434" y="0"/>
                </a:lnTo>
                <a:lnTo>
                  <a:pt x="5319434" y="2881360"/>
                </a:lnTo>
                <a:lnTo>
                  <a:pt x="0" y="288136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554591" y="4426132"/>
            <a:ext cx="3091162" cy="2835593"/>
          </a:xfrm>
          <a:custGeom>
            <a:avLst/>
            <a:gdLst/>
            <a:ahLst/>
            <a:cxnLst/>
            <a:rect r="r" b="b" t="t" l="l"/>
            <a:pathLst>
              <a:path h="2835593" w="3091162">
                <a:moveTo>
                  <a:pt x="0" y="0"/>
                </a:moveTo>
                <a:lnTo>
                  <a:pt x="3091162" y="0"/>
                </a:lnTo>
                <a:lnTo>
                  <a:pt x="3091162" y="2835593"/>
                </a:lnTo>
                <a:lnTo>
                  <a:pt x="0" y="28355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249096" y="3923313"/>
            <a:ext cx="3790487" cy="1005639"/>
          </a:xfrm>
          <a:custGeom>
            <a:avLst/>
            <a:gdLst/>
            <a:ahLst/>
            <a:cxnLst/>
            <a:rect r="r" b="b" t="t" l="l"/>
            <a:pathLst>
              <a:path h="1005639" w="3790487">
                <a:moveTo>
                  <a:pt x="0" y="0"/>
                </a:moveTo>
                <a:lnTo>
                  <a:pt x="3790487" y="0"/>
                </a:lnTo>
                <a:lnTo>
                  <a:pt x="3790487" y="1005639"/>
                </a:lnTo>
                <a:lnTo>
                  <a:pt x="0" y="10056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287929"/>
            <a:ext cx="16186852" cy="2071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Comment</a:t>
            </a: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calcule-t-on un périmètre ?</a:t>
            </a:r>
          </a:p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Calcule le périmètre de ces figures.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