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Handy Casual" charset="1" panose="00000500000000000000"/>
      <p:regular r:id="rId22"/>
    </p:embeddedFont>
    <p:embeddedFont>
      <p:font typeface="Glacial Indifference Bold" charset="1" panose="00000800000000000000"/>
      <p:regular r:id="rId23"/>
    </p:embeddedFont>
    <p:embeddedFont>
      <p:font typeface="Sondos Bold" charset="1" panose="00000800000000000000"/>
      <p:regular r:id="rId24"/>
    </p:embeddedFont>
    <p:embeddedFont>
      <p:font typeface="Glacial Indifference" charset="1" panose="00000000000000000000"/>
      <p:regular r:id="rId25"/>
    </p:embeddedFont>
    <p:embeddedFont>
      <p:font typeface="Sondos" charset="1" panose="00000500000000000000"/>
      <p:regular r:id="rId26"/>
    </p:embeddedFont>
    <p:embeddedFont>
      <p:font typeface="Glacial Indifference Bold Italics" charset="1" panose="000008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7.pn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3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png" Type="http://schemas.openxmlformats.org/officeDocument/2006/relationships/image"/><Relationship Id="rId11" Target="../media/image39.sv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36.png" Type="http://schemas.openxmlformats.org/officeDocument/2006/relationships/image"/><Relationship Id="rId9" Target="../media/image3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4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svg" Type="http://schemas.openxmlformats.org/officeDocument/2006/relationships/image"/><Relationship Id="rId12" Target="../media/image45.png" Type="http://schemas.openxmlformats.org/officeDocument/2006/relationships/image"/><Relationship Id="rId13" Target="../media/image46.sv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41.png" Type="http://schemas.openxmlformats.org/officeDocument/2006/relationships/image"/><Relationship Id="rId9" Target="../media/image4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36.png" Type="http://schemas.openxmlformats.org/officeDocument/2006/relationships/image"/><Relationship Id="rId9" Target="../media/image37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png" Type="http://schemas.openxmlformats.org/officeDocument/2006/relationships/image"/><Relationship Id="rId11" Target="../media/image52.svg" Type="http://schemas.openxmlformats.org/officeDocument/2006/relationships/image"/><Relationship Id="rId12" Target="../media/image53.png" Type="http://schemas.openxmlformats.org/officeDocument/2006/relationships/image"/><Relationship Id="rId13" Target="../media/image54.sv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49.png" Type="http://schemas.openxmlformats.org/officeDocument/2006/relationships/image"/><Relationship Id="rId9" Target="../media/image5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7.png" Type="http://schemas.openxmlformats.org/officeDocument/2006/relationships/image"/><Relationship Id="rId11" Target="../media/image58.sv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55.png" Type="http://schemas.openxmlformats.org/officeDocument/2006/relationships/image"/><Relationship Id="rId9" Target="../media/image56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5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60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6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png" Type="http://schemas.openxmlformats.org/officeDocument/2006/relationships/image"/><Relationship Id="rId3" Target="../media/image63.svg" Type="http://schemas.openxmlformats.org/officeDocument/2006/relationships/image"/><Relationship Id="rId4" Target="../media/image64.png" Type="http://schemas.openxmlformats.org/officeDocument/2006/relationships/image"/><Relationship Id="rId5" Target="../media/image65.svg" Type="http://schemas.openxmlformats.org/officeDocument/2006/relationships/image"/><Relationship Id="rId6" Target="../media/image66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7954283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2165268" y="2523014"/>
            <a:ext cx="14324513" cy="2651682"/>
            <a:chOff x="0" y="0"/>
            <a:chExt cx="19099351" cy="3535576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61925"/>
              <a:ext cx="19099351" cy="16230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les solides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5464176" y="2742987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967431"/>
            <a:ext cx="12511528" cy="3337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GEOMETRIE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 vocabulaire des solides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Identifier certains solides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Reconnaitre un patron de solide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6581" y="1935851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3"/>
                </a:lnTo>
                <a:lnTo>
                  <a:pt x="0" y="8103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48246" y="2487284"/>
            <a:ext cx="14982201" cy="78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spc="9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Identifie les figures planes suivantes.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84011" y="92726"/>
            <a:ext cx="1272035" cy="1430712"/>
          </a:xfrm>
          <a:custGeom>
            <a:avLst/>
            <a:gdLst/>
            <a:ahLst/>
            <a:cxnLst/>
            <a:rect r="r" b="b" t="t" l="l"/>
            <a:pathLst>
              <a:path h="1430712" w="1272035">
                <a:moveTo>
                  <a:pt x="0" y="0"/>
                </a:moveTo>
                <a:lnTo>
                  <a:pt x="1272035" y="0"/>
                </a:lnTo>
                <a:lnTo>
                  <a:pt x="1272035" y="1430712"/>
                </a:lnTo>
                <a:lnTo>
                  <a:pt x="0" y="14307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650" t="0" r="-65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599698" y="298285"/>
            <a:ext cx="13912425" cy="118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06581" y="2132056"/>
            <a:ext cx="1637014" cy="2099853"/>
            <a:chOff x="0" y="0"/>
            <a:chExt cx="2182686" cy="279980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82622" cy="2799842"/>
            </a:xfrm>
            <a:custGeom>
              <a:avLst/>
              <a:gdLst/>
              <a:ahLst/>
              <a:cxnLst/>
              <a:rect r="r" b="b" t="t" l="l"/>
              <a:pathLst>
                <a:path h="2799842" w="2182622">
                  <a:moveTo>
                    <a:pt x="0" y="0"/>
                  </a:moveTo>
                  <a:lnTo>
                    <a:pt x="2182622" y="0"/>
                  </a:lnTo>
                  <a:lnTo>
                    <a:pt x="2182622" y="2799842"/>
                  </a:lnTo>
                  <a:lnTo>
                    <a:pt x="0" y="279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6" t="0" r="-19" b="1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425088" y="4574809"/>
            <a:ext cx="3086100" cy="3086100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057900" y="3948132"/>
            <a:ext cx="3086100" cy="4078661"/>
            <a:chOff x="0" y="0"/>
            <a:chExt cx="812800" cy="107421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1074215"/>
            </a:xfrm>
            <a:custGeom>
              <a:avLst/>
              <a:gdLst/>
              <a:ahLst/>
              <a:cxnLst/>
              <a:rect r="r" b="b" t="t" l="l"/>
              <a:pathLst>
                <a:path h="1074215" w="812800">
                  <a:moveTo>
                    <a:pt x="406400" y="0"/>
                  </a:moveTo>
                  <a:lnTo>
                    <a:pt x="812800" y="1074215"/>
                  </a:lnTo>
                  <a:lnTo>
                    <a:pt x="0" y="107421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DEA827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27000" y="460643"/>
              <a:ext cx="558800" cy="5368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-1536610">
            <a:off x="11922449" y="3533712"/>
            <a:ext cx="2724075" cy="4824816"/>
            <a:chOff x="0" y="0"/>
            <a:chExt cx="717452" cy="127073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17452" cy="1270734"/>
            </a:xfrm>
            <a:custGeom>
              <a:avLst/>
              <a:gdLst/>
              <a:ahLst/>
              <a:cxnLst/>
              <a:rect r="r" b="b" t="t" l="l"/>
              <a:pathLst>
                <a:path h="1270734" w="717452">
                  <a:moveTo>
                    <a:pt x="0" y="0"/>
                  </a:moveTo>
                  <a:lnTo>
                    <a:pt x="717452" y="0"/>
                  </a:lnTo>
                  <a:lnTo>
                    <a:pt x="717452" y="1270734"/>
                  </a:lnTo>
                  <a:lnTo>
                    <a:pt x="0" y="1270734"/>
                  </a:lnTo>
                  <a:close/>
                </a:path>
              </a:pathLst>
            </a:custGeom>
            <a:solidFill>
              <a:srgbClr val="FF9E83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717452" cy="13088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79509" y="5143500"/>
            <a:ext cx="3659885" cy="3507390"/>
          </a:xfrm>
          <a:custGeom>
            <a:avLst/>
            <a:gdLst/>
            <a:ahLst/>
            <a:cxnLst/>
            <a:rect r="r" b="b" t="t" l="l"/>
            <a:pathLst>
              <a:path h="3507390" w="3659885">
                <a:moveTo>
                  <a:pt x="0" y="0"/>
                </a:moveTo>
                <a:lnTo>
                  <a:pt x="3659884" y="0"/>
                </a:lnTo>
                <a:lnTo>
                  <a:pt x="3659884" y="3507390"/>
                </a:lnTo>
                <a:lnTo>
                  <a:pt x="0" y="350739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881542" y="5059868"/>
            <a:ext cx="3057639" cy="3562298"/>
          </a:xfrm>
          <a:custGeom>
            <a:avLst/>
            <a:gdLst/>
            <a:ahLst/>
            <a:cxnLst/>
            <a:rect r="r" b="b" t="t" l="l"/>
            <a:pathLst>
              <a:path h="3562298" w="3057639">
                <a:moveTo>
                  <a:pt x="0" y="0"/>
                </a:moveTo>
                <a:lnTo>
                  <a:pt x="3057639" y="0"/>
                </a:lnTo>
                <a:lnTo>
                  <a:pt x="3057639" y="3562298"/>
                </a:lnTo>
                <a:lnTo>
                  <a:pt x="0" y="35622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2187791"/>
            <a:ext cx="16426089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 solide est une figure géométrique en volume.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Il existe deux sortes de solides.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QU’EST-CE-QU’UN SOLIDE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179624" y="4175233"/>
            <a:ext cx="16426089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Polyèdre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870643" y="4091601"/>
            <a:ext cx="3068538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5"/>
              </a:lnSpc>
              <a:spcBef>
                <a:spcPct val="0"/>
              </a:spcBef>
            </a:pPr>
            <a:r>
              <a:rPr lang="en-US" b="true" sz="3796" spc="75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Non polyèdre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055054" y="5526593"/>
            <a:ext cx="16426089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solide délimité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uniquement par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des polygones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3591328" y="3249071"/>
            <a:ext cx="11105344" cy="6262699"/>
          </a:xfrm>
          <a:custGeom>
            <a:avLst/>
            <a:gdLst/>
            <a:ahLst/>
            <a:cxnLst/>
            <a:rect r="r" b="b" t="t" l="l"/>
            <a:pathLst>
              <a:path h="6262699" w="11105344">
                <a:moveTo>
                  <a:pt x="0" y="0"/>
                </a:moveTo>
                <a:lnTo>
                  <a:pt x="11105344" y="0"/>
                </a:lnTo>
                <a:lnTo>
                  <a:pt x="11105344" y="6262699"/>
                </a:lnTo>
                <a:lnTo>
                  <a:pt x="0" y="62626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542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2274729"/>
            <a:ext cx="1248380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Quelles figures sont des polyèdres 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8859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983905" y="3086100"/>
            <a:ext cx="5315604" cy="5176070"/>
          </a:xfrm>
          <a:custGeom>
            <a:avLst/>
            <a:gdLst/>
            <a:ahLst/>
            <a:cxnLst/>
            <a:rect r="r" b="b" t="t" l="l"/>
            <a:pathLst>
              <a:path h="5176070" w="5315604">
                <a:moveTo>
                  <a:pt x="0" y="0"/>
                </a:moveTo>
                <a:lnTo>
                  <a:pt x="5315605" y="0"/>
                </a:lnTo>
                <a:lnTo>
                  <a:pt x="5315605" y="5176070"/>
                </a:lnTo>
                <a:lnTo>
                  <a:pt x="0" y="51760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423436" y="5674135"/>
            <a:ext cx="3388423" cy="588738"/>
          </a:xfrm>
          <a:custGeom>
            <a:avLst/>
            <a:gdLst/>
            <a:ahLst/>
            <a:cxnLst/>
            <a:rect r="r" b="b" t="t" l="l"/>
            <a:pathLst>
              <a:path h="588738" w="3388423">
                <a:moveTo>
                  <a:pt x="0" y="0"/>
                </a:moveTo>
                <a:lnTo>
                  <a:pt x="3388423" y="0"/>
                </a:lnTo>
                <a:lnTo>
                  <a:pt x="3388423" y="588738"/>
                </a:lnTo>
                <a:lnTo>
                  <a:pt x="0" y="5887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2496741"/>
            <a:ext cx="16789472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 polyèdre comporte :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des faces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des arètes 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des sommets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LE VOCABULAIRE DES SOLIDES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785847" y="5588410"/>
            <a:ext cx="2231604" cy="754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81"/>
              </a:lnSpc>
            </a:pPr>
            <a:r>
              <a:rPr lang="en-US" b="true" sz="4415" i="true" spc="88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FACE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8432836" y="3237976"/>
            <a:ext cx="3388423" cy="588738"/>
          </a:xfrm>
          <a:custGeom>
            <a:avLst/>
            <a:gdLst/>
            <a:ahLst/>
            <a:cxnLst/>
            <a:rect r="r" b="b" t="t" l="l"/>
            <a:pathLst>
              <a:path h="588738" w="3388423">
                <a:moveTo>
                  <a:pt x="0" y="0"/>
                </a:moveTo>
                <a:lnTo>
                  <a:pt x="3388423" y="0"/>
                </a:lnTo>
                <a:lnTo>
                  <a:pt x="3388423" y="588739"/>
                </a:lnTo>
                <a:lnTo>
                  <a:pt x="0" y="5887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6795247" y="3152251"/>
            <a:ext cx="2231604" cy="754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81"/>
              </a:lnSpc>
            </a:pPr>
            <a:r>
              <a:rPr lang="en-US" b="true" sz="4415" i="true" spc="88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ARETE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7595483" y="7927723"/>
            <a:ext cx="3388423" cy="588738"/>
          </a:xfrm>
          <a:custGeom>
            <a:avLst/>
            <a:gdLst/>
            <a:ahLst/>
            <a:cxnLst/>
            <a:rect r="r" b="b" t="t" l="l"/>
            <a:pathLst>
              <a:path h="588738" w="3388423">
                <a:moveTo>
                  <a:pt x="0" y="0"/>
                </a:moveTo>
                <a:lnTo>
                  <a:pt x="3388422" y="0"/>
                </a:lnTo>
                <a:lnTo>
                  <a:pt x="3388422" y="588739"/>
                </a:lnTo>
                <a:lnTo>
                  <a:pt x="0" y="5887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5151070" y="7841998"/>
            <a:ext cx="3038427" cy="754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81"/>
              </a:lnSpc>
            </a:pPr>
            <a:r>
              <a:rPr lang="en-US" b="true" sz="4415" i="true" spc="88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SOMMET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4412376" y="1927936"/>
            <a:ext cx="8697510" cy="8026997"/>
          </a:xfrm>
          <a:custGeom>
            <a:avLst/>
            <a:gdLst/>
            <a:ahLst/>
            <a:cxnLst/>
            <a:rect r="r" b="b" t="t" l="l"/>
            <a:pathLst>
              <a:path h="8026997" w="8697510">
                <a:moveTo>
                  <a:pt x="0" y="0"/>
                </a:moveTo>
                <a:lnTo>
                  <a:pt x="8697510" y="0"/>
                </a:lnTo>
                <a:lnTo>
                  <a:pt x="8697510" y="8026997"/>
                </a:lnTo>
                <a:lnTo>
                  <a:pt x="0" y="80269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2274729"/>
            <a:ext cx="1248380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Complète.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95264" y="3086100"/>
            <a:ext cx="2057400" cy="4114800"/>
          </a:xfrm>
          <a:custGeom>
            <a:avLst/>
            <a:gdLst/>
            <a:ahLst/>
            <a:cxnLst/>
            <a:rect r="r" b="b" t="t" l="l"/>
            <a:pathLst>
              <a:path h="4114800" w="2057400">
                <a:moveTo>
                  <a:pt x="0" y="0"/>
                </a:moveTo>
                <a:lnTo>
                  <a:pt x="2057400" y="0"/>
                </a:lnTo>
                <a:lnTo>
                  <a:pt x="20574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986324" y="3086100"/>
            <a:ext cx="3569589" cy="4114800"/>
          </a:xfrm>
          <a:custGeom>
            <a:avLst/>
            <a:gdLst/>
            <a:ahLst/>
            <a:cxnLst/>
            <a:rect r="r" b="b" t="t" l="l"/>
            <a:pathLst>
              <a:path h="4114800" w="3569589">
                <a:moveTo>
                  <a:pt x="0" y="0"/>
                </a:moveTo>
                <a:lnTo>
                  <a:pt x="3569589" y="0"/>
                </a:lnTo>
                <a:lnTo>
                  <a:pt x="356958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961159" y="308610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349798" y="7721420"/>
            <a:ext cx="6299522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cylindre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QUELQUES NON POLYEDRES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986324" y="7721420"/>
            <a:ext cx="6299522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cone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248606" y="7721420"/>
            <a:ext cx="6299522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 sphère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671345" y="2636703"/>
            <a:ext cx="6710200" cy="6534057"/>
          </a:xfrm>
          <a:custGeom>
            <a:avLst/>
            <a:gdLst/>
            <a:ahLst/>
            <a:cxnLst/>
            <a:rect r="r" b="b" t="t" l="l"/>
            <a:pathLst>
              <a:path h="6534057" w="6710200">
                <a:moveTo>
                  <a:pt x="0" y="0"/>
                </a:moveTo>
                <a:lnTo>
                  <a:pt x="6710200" y="0"/>
                </a:lnTo>
                <a:lnTo>
                  <a:pt x="6710200" y="6534058"/>
                </a:lnTo>
                <a:lnTo>
                  <a:pt x="0" y="65340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498528" y="3912926"/>
            <a:ext cx="16789472" cy="3313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cube comporte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- 6 faces carrées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- 8 sommets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- 12 arêtes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LE CUBE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3778456"/>
            <a:ext cx="16789472" cy="3313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pavé comporte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- 6 faces rectangulaires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- 8 sommets 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- 12 arêtes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7429472" y="3049773"/>
            <a:ext cx="7973810" cy="5707919"/>
          </a:xfrm>
          <a:custGeom>
            <a:avLst/>
            <a:gdLst/>
            <a:ahLst/>
            <a:cxnLst/>
            <a:rect r="r" b="b" t="t" l="l"/>
            <a:pathLst>
              <a:path h="5707919" w="7973810">
                <a:moveTo>
                  <a:pt x="0" y="0"/>
                </a:moveTo>
                <a:lnTo>
                  <a:pt x="7973810" y="0"/>
                </a:lnTo>
                <a:lnTo>
                  <a:pt x="7973810" y="5707918"/>
                </a:lnTo>
                <a:lnTo>
                  <a:pt x="0" y="57079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LE PAVE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036847" y="2226766"/>
            <a:ext cx="3195828" cy="4114800"/>
          </a:xfrm>
          <a:custGeom>
            <a:avLst/>
            <a:gdLst/>
            <a:ahLst/>
            <a:cxnLst/>
            <a:rect r="r" b="b" t="t" l="l"/>
            <a:pathLst>
              <a:path h="4114800" w="3195828">
                <a:moveTo>
                  <a:pt x="0" y="0"/>
                </a:moveTo>
                <a:lnTo>
                  <a:pt x="3195828" y="0"/>
                </a:lnTo>
                <a:lnTo>
                  <a:pt x="31958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532872" y="6781231"/>
            <a:ext cx="5399605" cy="2477069"/>
          </a:xfrm>
          <a:custGeom>
            <a:avLst/>
            <a:gdLst/>
            <a:ahLst/>
            <a:cxnLst/>
            <a:rect r="r" b="b" t="t" l="l"/>
            <a:pathLst>
              <a:path h="2477069" w="5399605">
                <a:moveTo>
                  <a:pt x="0" y="0"/>
                </a:moveTo>
                <a:lnTo>
                  <a:pt x="5399605" y="0"/>
                </a:lnTo>
                <a:lnTo>
                  <a:pt x="5399605" y="2477069"/>
                </a:lnTo>
                <a:lnTo>
                  <a:pt x="0" y="24770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2778331"/>
            <a:ext cx="6401619" cy="5313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prisme comporte 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 faces opposées qui sont des polygones identiques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les autres faces rectangulaires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LE PRISME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7430319" y="5473311"/>
            <a:ext cx="2822067" cy="4114800"/>
          </a:xfrm>
          <a:custGeom>
            <a:avLst/>
            <a:gdLst/>
            <a:ahLst/>
            <a:cxnLst/>
            <a:rect r="r" b="b" t="t" l="l"/>
            <a:pathLst>
              <a:path h="4114800" w="2822067">
                <a:moveTo>
                  <a:pt x="0" y="0"/>
                </a:moveTo>
                <a:lnTo>
                  <a:pt x="2822067" y="0"/>
                </a:lnTo>
                <a:lnTo>
                  <a:pt x="28220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982651" y="3846332"/>
            <a:ext cx="3888486" cy="4114800"/>
          </a:xfrm>
          <a:custGeom>
            <a:avLst/>
            <a:gdLst/>
            <a:ahLst/>
            <a:cxnLst/>
            <a:rect r="r" b="b" t="t" l="l"/>
            <a:pathLst>
              <a:path h="4114800" w="3888486">
                <a:moveTo>
                  <a:pt x="0" y="0"/>
                </a:moveTo>
                <a:lnTo>
                  <a:pt x="3888486" y="0"/>
                </a:lnTo>
                <a:lnTo>
                  <a:pt x="38884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423587" y="3846332"/>
            <a:ext cx="3593592" cy="4114800"/>
          </a:xfrm>
          <a:custGeom>
            <a:avLst/>
            <a:gdLst/>
            <a:ahLst/>
            <a:cxnLst/>
            <a:rect r="r" b="b" t="t" l="l"/>
            <a:pathLst>
              <a:path h="4114800" w="3593592">
                <a:moveTo>
                  <a:pt x="0" y="0"/>
                </a:moveTo>
                <a:lnTo>
                  <a:pt x="3593592" y="0"/>
                </a:lnTo>
                <a:lnTo>
                  <a:pt x="35935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LA PYRAMIDE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2778331"/>
            <a:ext cx="6401619" cy="5313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 pyramide comporte 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toutes ses faces triangulaires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OU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toutes ses faces sauf une triangulaires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3295992" y="3373280"/>
            <a:ext cx="11696016" cy="5885020"/>
          </a:xfrm>
          <a:custGeom>
            <a:avLst/>
            <a:gdLst/>
            <a:ahLst/>
            <a:cxnLst/>
            <a:rect r="r" b="b" t="t" l="l"/>
            <a:pathLst>
              <a:path h="5885020" w="11696016">
                <a:moveTo>
                  <a:pt x="0" y="0"/>
                </a:moveTo>
                <a:lnTo>
                  <a:pt x="11696016" y="0"/>
                </a:lnTo>
                <a:lnTo>
                  <a:pt x="11696016" y="5885020"/>
                </a:lnTo>
                <a:lnTo>
                  <a:pt x="0" y="58850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2274729"/>
            <a:ext cx="1248380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Identifie les solides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581480" y="2343395"/>
            <a:ext cx="7700639" cy="7120674"/>
          </a:xfrm>
          <a:custGeom>
            <a:avLst/>
            <a:gdLst/>
            <a:ahLst/>
            <a:cxnLst/>
            <a:rect r="r" b="b" t="t" l="l"/>
            <a:pathLst>
              <a:path h="7120674" w="7700639">
                <a:moveTo>
                  <a:pt x="0" y="0"/>
                </a:moveTo>
                <a:lnTo>
                  <a:pt x="7700639" y="0"/>
                </a:lnTo>
                <a:lnTo>
                  <a:pt x="7700639" y="7120674"/>
                </a:lnTo>
                <a:lnTo>
                  <a:pt x="0" y="71206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923598"/>
            <a:ext cx="6215443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construire un solide on trace un patron qui reproduit l’ensemble des faces du solide.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PATRONS DE SOLIDE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325274" y="3556792"/>
            <a:ext cx="15710823" cy="5701508"/>
          </a:xfrm>
          <a:custGeom>
            <a:avLst/>
            <a:gdLst/>
            <a:ahLst/>
            <a:cxnLst/>
            <a:rect r="r" b="b" t="t" l="l"/>
            <a:pathLst>
              <a:path h="5701508" w="15710823">
                <a:moveTo>
                  <a:pt x="0" y="0"/>
                </a:moveTo>
                <a:lnTo>
                  <a:pt x="15710823" y="0"/>
                </a:lnTo>
                <a:lnTo>
                  <a:pt x="15710823" y="5701508"/>
                </a:lnTo>
                <a:lnTo>
                  <a:pt x="0" y="570150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5274" y="2364539"/>
            <a:ext cx="1248380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Associe chaque solide et son patron.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DAHG5iLvOkg</dc:identifier>
  <dcterms:modified xsi:type="dcterms:W3CDTF">2011-08-01T06:04:30Z</dcterms:modified>
  <cp:revision>1</cp:revision>
  <dc:title>Connaitre les nombres jusqu'à 999 999 partie 2.pptx</dc:title>
</cp:coreProperties>
</file>