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5" r:id="rId7"/>
    <p:sldId id="269" r:id="rId8"/>
    <p:sldId id="266" r:id="rId9"/>
    <p:sldId id="268" r:id="rId10"/>
    <p:sldId id="264" r:id="rId11"/>
  </p:sldIdLst>
  <p:sldSz cx="18288000" cy="10287000"/>
  <p:notesSz cx="6858000" cy="9144000"/>
  <p:embeddedFontLst>
    <p:embeddedFont>
      <p:font typeface="Comic Sans MS" panose="030F0902030302020204" pitchFamily="66" charset="0"/>
      <p:regular r:id="rId12"/>
    </p:embeddedFont>
    <p:embeddedFont>
      <p:font typeface="Glacial Indifference" pitchFamily="2" charset="0"/>
      <p:regular r:id="rId13"/>
    </p:embeddedFont>
    <p:embeddedFont>
      <p:font typeface="Glacial Indifference Bold" pitchFamily="2" charset="0"/>
      <p:regular r:id="rId14"/>
      <p:bold r:id="rId15"/>
    </p:embeddedFont>
    <p:embeddedFont>
      <p:font typeface="Glacial Indifference Italics" pitchFamily="2" charset="0"/>
      <p:regular r:id="rId16"/>
      <p:italic r:id="rId17"/>
    </p:embeddedFont>
    <p:embeddedFont>
      <p:font typeface="Handy Casual" pitchFamily="2" charset="77"/>
      <p:regular r:id="rId18"/>
    </p:embeddedFont>
    <p:embeddedFont>
      <p:font typeface="Nunito Sans Condensed" pitchFamily="2" charset="77"/>
      <p:regular r:id="rId19"/>
    </p:embeddedFont>
    <p:embeddedFont>
      <p:font typeface="Sondos Bold" pitchFamily="2" charset="-78"/>
      <p:regular r:id="rId20"/>
      <p:bold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5" autoAdjust="0"/>
    <p:restoredTop sz="94586" autoAdjust="0"/>
  </p:normalViewPr>
  <p:slideViewPr>
    <p:cSldViewPr>
      <p:cViewPr varScale="1">
        <p:scale>
          <a:sx n="59" d="100"/>
          <a:sy n="59" d="100"/>
        </p:scale>
        <p:origin x="208" y="6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7" Type="http://schemas.openxmlformats.org/officeDocument/2006/relationships/image" Target="../media/image1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4982374"/>
            <a:ext cx="18288000" cy="14794421"/>
          </a:xfrm>
          <a:custGeom>
            <a:avLst/>
            <a:gdLst/>
            <a:ahLst/>
            <a:cxnLst/>
            <a:rect l="l" t="t" r="r" b="b"/>
            <a:pathLst>
              <a:path w="18288000" h="14794421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r="-339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6257635" y="5567924"/>
            <a:ext cx="5772730" cy="4719076"/>
          </a:xfrm>
          <a:custGeom>
            <a:avLst/>
            <a:gdLst/>
            <a:ahLst/>
            <a:cxnLst/>
            <a:rect l="l" t="t" r="r" b="b"/>
            <a:pathLst>
              <a:path w="5772730" h="4719076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581" b="-18886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545361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5361" h="224882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3069685" y="797917"/>
            <a:ext cx="753960" cy="774285"/>
          </a:xfrm>
          <a:custGeom>
            <a:avLst/>
            <a:gdLst/>
            <a:ahLst/>
            <a:cxnLst/>
            <a:rect l="l" t="t" r="r" b="b"/>
            <a:pathLst>
              <a:path w="753960" h="774285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1" name="Group 21"/>
          <p:cNvGrpSpPr/>
          <p:nvPr/>
        </p:nvGrpSpPr>
        <p:grpSpPr>
          <a:xfrm>
            <a:off x="3446665" y="2193847"/>
            <a:ext cx="11739425" cy="3386568"/>
            <a:chOff x="0" y="257253"/>
            <a:chExt cx="15652567" cy="4515424"/>
          </a:xfrm>
        </p:grpSpPr>
        <p:sp>
          <p:nvSpPr>
            <p:cNvPr id="22" name="TextBox 22"/>
            <p:cNvSpPr txBox="1"/>
            <p:nvPr/>
          </p:nvSpPr>
          <p:spPr>
            <a:xfrm>
              <a:off x="0" y="257253"/>
              <a:ext cx="15652567" cy="45154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1" dirty="0" err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Connaitre</a:t>
              </a:r>
              <a:r>
                <a:rPr lang="en-US" sz="8832" b="1" dirty="0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 les </a:t>
              </a:r>
              <a:r>
                <a:rPr lang="en-US" sz="8832" b="1" dirty="0" err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nombres</a:t>
              </a:r>
              <a:r>
                <a:rPr lang="en-US" sz="8832" b="1" dirty="0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 </a:t>
              </a:r>
              <a:r>
                <a:rPr lang="en-US" sz="8832" b="1" dirty="0" err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jusqu’à</a:t>
              </a:r>
              <a:r>
                <a:rPr lang="en-US" sz="8832" b="1" dirty="0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 </a:t>
              </a:r>
            </a:p>
            <a:p>
              <a:pPr algn="ctr">
                <a:lnSpc>
                  <a:spcPts val="8832"/>
                </a:lnSpc>
              </a:pPr>
              <a:r>
                <a:rPr lang="en-US" sz="8832" b="1" dirty="0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999 999 999 – </a:t>
              </a:r>
              <a:r>
                <a:rPr lang="en-US" sz="8832" b="1" dirty="0" err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partie</a:t>
              </a:r>
              <a:r>
                <a:rPr lang="en-US" sz="8832" b="1" dirty="0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 2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017392" y="3581265"/>
              <a:ext cx="11617783" cy="7925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6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513450" y="151797"/>
            <a:ext cx="1332349" cy="1332349"/>
          </a:xfrm>
          <a:custGeom>
            <a:avLst/>
            <a:gdLst/>
            <a:ahLst/>
            <a:cxnLst/>
            <a:rect l="l" t="t" r="r" b="b"/>
            <a:pathLst>
              <a:path w="1332349" h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033351" y="2754865"/>
            <a:ext cx="12511528" cy="2670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Comparer les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Encadrer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les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Ranger les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5306"/>
              </a:lnSpc>
            </a:pP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4070710" y="1365462"/>
            <a:ext cx="2927073" cy="208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sz="1252" b="1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id="14" name="Freeform 14"/>
          <p:cNvSpPr/>
          <p:nvPr/>
        </p:nvSpPr>
        <p:spPr>
          <a:xfrm flipH="1">
            <a:off x="1056316" y="285124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888236" y="3634267"/>
            <a:ext cx="13047897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1600200" y="5987459"/>
            <a:ext cx="12342239" cy="2670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Lis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nombre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5306"/>
              </a:lnSpc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est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le chiffre des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centaines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mille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?</a:t>
            </a:r>
          </a:p>
          <a:p>
            <a:pPr algn="l">
              <a:lnSpc>
                <a:spcPts val="5306"/>
              </a:lnSpc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est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le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nombre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dizaines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 millions?</a:t>
            </a:r>
          </a:p>
          <a:p>
            <a:pPr algn="l">
              <a:lnSpc>
                <a:spcPts val="5306"/>
              </a:lnSpc>
            </a:pP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Décompose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nombre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9" name="Freeform 9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1384007" y="92726"/>
            <a:ext cx="1272036" cy="1430715"/>
          </a:xfrm>
          <a:custGeom>
            <a:avLst/>
            <a:gdLst/>
            <a:ahLst/>
            <a:cxnLst/>
            <a:rect l="l" t="t" r="r" b="b"/>
            <a:pathLst>
              <a:path w="1272036" h="1430715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id="14" name="Freeform 14"/>
          <p:cNvSpPr/>
          <p:nvPr/>
        </p:nvSpPr>
        <p:spPr>
          <a:xfrm>
            <a:off x="1384007" y="2984865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0" y="0"/>
                </a:moveTo>
                <a:lnTo>
                  <a:pt x="1637012" y="0"/>
                </a:lnTo>
                <a:lnTo>
                  <a:pt x="1637012" y="2099856"/>
                </a:lnTo>
                <a:lnTo>
                  <a:pt x="0" y="20998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aphicFrame>
        <p:nvGraphicFramePr>
          <p:cNvPr id="15" name="Table 16">
            <a:extLst>
              <a:ext uri="{FF2B5EF4-FFF2-40B4-BE49-F238E27FC236}">
                <a16:creationId xmlns:a16="http://schemas.microsoft.com/office/drawing/2014/main" id="{CF202328-A2FA-D6F0-443B-BE5874B723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053032"/>
              </p:ext>
            </p:extLst>
          </p:nvPr>
        </p:nvGraphicFramePr>
        <p:xfrm>
          <a:off x="3599700" y="2313650"/>
          <a:ext cx="11800062" cy="3301687"/>
        </p:xfrm>
        <a:graphic>
          <a:graphicData uri="http://schemas.openxmlformats.org/drawingml/2006/table">
            <a:tbl>
              <a:tblPr/>
              <a:tblGrid>
                <a:gridCol w="1311118">
                  <a:extLst>
                    <a:ext uri="{9D8B030D-6E8A-4147-A177-3AD203B41FA5}">
                      <a16:colId xmlns:a16="http://schemas.microsoft.com/office/drawing/2014/main" val="1999788891"/>
                    </a:ext>
                  </a:extLst>
                </a:gridCol>
                <a:gridCol w="1311118">
                  <a:extLst>
                    <a:ext uri="{9D8B030D-6E8A-4147-A177-3AD203B41FA5}">
                      <a16:colId xmlns:a16="http://schemas.microsoft.com/office/drawing/2014/main" val="2869860675"/>
                    </a:ext>
                  </a:extLst>
                </a:gridCol>
                <a:gridCol w="1311118">
                  <a:extLst>
                    <a:ext uri="{9D8B030D-6E8A-4147-A177-3AD203B41FA5}">
                      <a16:colId xmlns:a16="http://schemas.microsoft.com/office/drawing/2014/main" val="3580176346"/>
                    </a:ext>
                  </a:extLst>
                </a:gridCol>
                <a:gridCol w="13111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1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11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11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11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11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39981">
                <a:tc gridSpan="3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 kern="1200" dirty="0">
                          <a:solidFill>
                            <a:srgbClr val="000000"/>
                          </a:solidFill>
                          <a:latin typeface="Nunito Sans Condensed"/>
                        </a:rPr>
                        <a:t>Classe des millions</a:t>
                      </a:r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 dirty="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</a:t>
                      </a:r>
                      <a:r>
                        <a:rPr lang="en-US" sz="2936" dirty="0" err="1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mille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mille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mille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</a:t>
                      </a:r>
                      <a:r>
                        <a:rPr lang="en-US" sz="2936" dirty="0" err="1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unités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0853"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d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d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d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0853"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sym typeface="Nunito Sans Condensed"/>
                        </a:rPr>
                        <a:t>3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6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0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chemeClr val="bg1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7</a:t>
                      </a:r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chemeClr val="bg1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0</a:t>
                      </a:r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8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0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0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5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3599700" y="422113"/>
            <a:ext cx="13912426" cy="100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COMPARER LES NOMBRES</a:t>
            </a:r>
          </a:p>
        </p:txBody>
      </p:sp>
      <p:sp>
        <p:nvSpPr>
          <p:cNvPr id="11" name="Freeform 11"/>
          <p:cNvSpPr/>
          <p:nvPr/>
        </p:nvSpPr>
        <p:spPr>
          <a:xfrm flipH="1">
            <a:off x="16392872" y="7646292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12" name="TextBox 12"/>
          <p:cNvSpPr txBox="1"/>
          <p:nvPr/>
        </p:nvSpPr>
        <p:spPr>
          <a:xfrm>
            <a:off x="1084938" y="2198146"/>
            <a:ext cx="15897479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4000" dirty="0">
                <a:ea typeface="Comic Sans MS" charset="0"/>
                <a:cs typeface="Comic Sans MS" charset="0"/>
              </a:rPr>
              <a:t>1- </a:t>
            </a:r>
            <a:r>
              <a:rPr lang="fr-FR" altLang="x-none" sz="4000" b="1" dirty="0">
                <a:ea typeface="Comic Sans MS" charset="0"/>
                <a:cs typeface="Comic Sans MS" charset="0"/>
              </a:rPr>
              <a:t>Compter le nombre de chiffres du nombre. </a:t>
            </a:r>
            <a:r>
              <a:rPr lang="fr-FR" altLang="x-none" sz="4000" dirty="0">
                <a:ea typeface="Comic Sans MS" charset="0"/>
                <a:cs typeface="Comic Sans MS" charset="0"/>
              </a:rPr>
              <a:t>Le plus grand nombre est celui qui a le plus de chiffres.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8646" y="4746321"/>
            <a:ext cx="10038899" cy="11251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Le premier nombre est composé de 9 chiffres. Le second nombre est composé de 8 chiffres.</a:t>
            </a: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id="{70C11BC0-0830-F30C-310D-99A7AED31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3286" y="3624203"/>
            <a:ext cx="8476114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ea typeface="Comic Sans MS" charset="0"/>
                <a:cs typeface="Comic Sans MS" charset="0"/>
              </a:rPr>
              <a:t>354 765 801    ...   35 745 801</a:t>
            </a:r>
          </a:p>
        </p:txBody>
      </p:sp>
      <p:sp>
        <p:nvSpPr>
          <p:cNvPr id="18" name="Oval 4">
            <a:extLst>
              <a:ext uri="{FF2B5EF4-FFF2-40B4-BE49-F238E27FC236}">
                <a16:creationId xmlns:a16="http://schemas.microsoft.com/office/drawing/2014/main" id="{19A9524E-A577-1BFC-D35B-D15C4F551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6065" y="3566632"/>
            <a:ext cx="3341190" cy="936625"/>
          </a:xfrm>
          <a:prstGeom prst="ellipse">
            <a:avLst/>
          </a:prstGeom>
          <a:solidFill>
            <a:srgbClr val="000000">
              <a:alpha val="0"/>
            </a:srgbClr>
          </a:solidFill>
          <a:ln w="36000" cap="flat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4000" dirty="0"/>
          </a:p>
        </p:txBody>
      </p:sp>
      <p:sp>
        <p:nvSpPr>
          <p:cNvPr id="19" name="Oval 5">
            <a:extLst>
              <a:ext uri="{FF2B5EF4-FFF2-40B4-BE49-F238E27FC236}">
                <a16:creationId xmlns:a16="http://schemas.microsoft.com/office/drawing/2014/main" id="{4EC83967-F764-39CA-4DBA-21F2CDCFC5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11342" y="3480903"/>
            <a:ext cx="2790257" cy="936625"/>
          </a:xfrm>
          <a:prstGeom prst="ellipse">
            <a:avLst/>
          </a:prstGeom>
          <a:solidFill>
            <a:srgbClr val="000000">
              <a:alpha val="0"/>
            </a:srgbClr>
          </a:solidFill>
          <a:ln w="36000" cap="flat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0" name="Text Box 3">
            <a:extLst>
              <a:ext uri="{FF2B5EF4-FFF2-40B4-BE49-F238E27FC236}">
                <a16:creationId xmlns:a16="http://schemas.microsoft.com/office/drawing/2014/main" id="{2C56D808-8056-EA52-5185-3EF794BE5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7546" y="4897365"/>
            <a:ext cx="7000808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354 765 801   &gt;   35 745 801</a:t>
            </a:r>
          </a:p>
        </p:txBody>
      </p:sp>
      <p:sp>
        <p:nvSpPr>
          <p:cNvPr id="21" name="TextBox 12">
            <a:extLst>
              <a:ext uri="{FF2B5EF4-FFF2-40B4-BE49-F238E27FC236}">
                <a16:creationId xmlns:a16="http://schemas.microsoft.com/office/drawing/2014/main" id="{C8A6FFD8-AD1A-E637-C318-6045B5B4A29F}"/>
              </a:ext>
            </a:extLst>
          </p:cNvPr>
          <p:cNvSpPr txBox="1"/>
          <p:nvPr/>
        </p:nvSpPr>
        <p:spPr>
          <a:xfrm>
            <a:off x="1084938" y="6242196"/>
            <a:ext cx="15897479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4000" dirty="0">
                <a:ea typeface="Comic Sans MS" charset="0"/>
                <a:cs typeface="Comic Sans MS" charset="0"/>
              </a:rPr>
              <a:t>2-</a:t>
            </a:r>
            <a:r>
              <a:rPr lang="fr-FR" altLang="x-none" sz="4000" b="1" dirty="0">
                <a:ea typeface="Comic Sans MS" charset="0"/>
                <a:cs typeface="Comic Sans MS" charset="0"/>
              </a:rPr>
              <a:t> </a:t>
            </a:r>
            <a:r>
              <a:rPr lang="fr-FR" altLang="x-none" sz="4000" dirty="0">
                <a:ea typeface="Comic Sans MS" charset="0"/>
                <a:cs typeface="Comic Sans MS" charset="0"/>
              </a:rPr>
              <a:t>Si même nombre de chiffres. </a:t>
            </a:r>
            <a:r>
              <a:rPr lang="fr-FR" altLang="x-none" sz="4000" b="1" dirty="0">
                <a:ea typeface="Comic Sans MS" charset="0"/>
                <a:cs typeface="Comic Sans MS" charset="0"/>
              </a:rPr>
              <a:t>C</a:t>
            </a:r>
            <a:r>
              <a:rPr lang="fr-FR" altLang="x-none" sz="4000" b="1" dirty="0"/>
              <a:t>omparer chacun des chiffres du nombre en partant de la gauche.</a:t>
            </a:r>
            <a:endParaRPr lang="fr-FR" altLang="x-none" sz="4000" dirty="0">
              <a:ea typeface="Comic Sans MS" charset="0"/>
              <a:cs typeface="Comic Sans MS" charset="0"/>
            </a:endParaRPr>
          </a:p>
        </p:txBody>
      </p:sp>
      <p:sp>
        <p:nvSpPr>
          <p:cNvPr id="22" name="Text Box 3">
            <a:extLst>
              <a:ext uri="{FF2B5EF4-FFF2-40B4-BE49-F238E27FC236}">
                <a16:creationId xmlns:a16="http://schemas.microsoft.com/office/drawing/2014/main" id="{DA702997-3C25-5300-532C-07B62DA93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537" y="7879759"/>
            <a:ext cx="7772400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ea typeface="Comic Sans MS" charset="0"/>
                <a:cs typeface="Comic Sans MS" charset="0"/>
              </a:rPr>
              <a:t>35 174 765    ...   35 771 999</a:t>
            </a:r>
          </a:p>
        </p:txBody>
      </p:sp>
      <p:sp>
        <p:nvSpPr>
          <p:cNvPr id="23" name="Oval 4">
            <a:extLst>
              <a:ext uri="{FF2B5EF4-FFF2-40B4-BE49-F238E27FC236}">
                <a16:creationId xmlns:a16="http://schemas.microsoft.com/office/drawing/2014/main" id="{01CF9451-9183-8D4A-D16A-733EED1FC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1102" y="7820087"/>
            <a:ext cx="417763" cy="783502"/>
          </a:xfrm>
          <a:prstGeom prst="ellipse">
            <a:avLst/>
          </a:prstGeom>
          <a:solidFill>
            <a:srgbClr val="000000">
              <a:alpha val="0"/>
            </a:srgbClr>
          </a:solidFill>
          <a:ln w="36000" cap="flat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4" name="Oval 5">
            <a:extLst>
              <a:ext uri="{FF2B5EF4-FFF2-40B4-BE49-F238E27FC236}">
                <a16:creationId xmlns:a16="http://schemas.microsoft.com/office/drawing/2014/main" id="{3F76C213-FD27-F9B7-C70C-6611ACCA2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9686" y="7865713"/>
            <a:ext cx="416818" cy="814108"/>
          </a:xfrm>
          <a:prstGeom prst="ellipse">
            <a:avLst/>
          </a:prstGeom>
          <a:solidFill>
            <a:srgbClr val="000000">
              <a:alpha val="0"/>
            </a:srgbClr>
          </a:solidFill>
          <a:ln w="36000" cap="flat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id="{5382D080-395D-7D50-53C1-8B871DF49279}"/>
              </a:ext>
            </a:extLst>
          </p:cNvPr>
          <p:cNvSpPr txBox="1"/>
          <p:nvPr/>
        </p:nvSpPr>
        <p:spPr>
          <a:xfrm>
            <a:off x="7779455" y="7843997"/>
            <a:ext cx="1003889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4000" i="1" spc="73" dirty="0">
                <a:solidFill>
                  <a:srgbClr val="004AAD"/>
                </a:solidFill>
                <a:latin typeface="Glacial Indifference Italics"/>
              </a:rPr>
              <a:t>1 &lt; 7 donc</a:t>
            </a:r>
          </a:p>
        </p:txBody>
      </p:sp>
      <p:sp>
        <p:nvSpPr>
          <p:cNvPr id="26" name="Text Box 10">
            <a:extLst>
              <a:ext uri="{FF2B5EF4-FFF2-40B4-BE49-F238E27FC236}">
                <a16:creationId xmlns:a16="http://schemas.microsoft.com/office/drawing/2014/main" id="{E328BBFB-C8DE-8191-58EE-73E791A8A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1262" y="7792346"/>
            <a:ext cx="6645298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35 174 765 &lt;   35 771 999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8" grpId="0" animBg="1"/>
      <p:bldP spid="19" grpId="0" animBg="1"/>
      <p:bldP spid="21" grpId="0"/>
      <p:bldP spid="23" grpId="0" animBg="1"/>
      <p:bldP spid="24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TextBox 9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0" name="Freeform 10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2" name="Freeform 12"/>
          <p:cNvSpPr/>
          <p:nvPr/>
        </p:nvSpPr>
        <p:spPr>
          <a:xfrm>
            <a:off x="15012684" y="7880058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EEB228BD-47C5-BBC1-FF68-CBE18872BD5A}"/>
              </a:ext>
            </a:extLst>
          </p:cNvPr>
          <p:cNvSpPr txBox="1">
            <a:spLocks/>
          </p:cNvSpPr>
          <p:nvPr/>
        </p:nvSpPr>
        <p:spPr>
          <a:xfrm>
            <a:off x="1242772" y="4600694"/>
            <a:ext cx="13726894" cy="15083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1800" dirty="0"/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Compare les nombres suivants: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342 876 987 </a:t>
            </a:r>
            <a:r>
              <a:rPr lang="mr-IN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…</a:t>
            </a: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.. 65 879 789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45 786 987 </a:t>
            </a:r>
            <a:r>
              <a:rPr lang="mr-IN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…</a:t>
            </a: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 97 787 542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67 876 890 </a:t>
            </a:r>
            <a:r>
              <a:rPr lang="mr-IN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…</a:t>
            </a: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 54 876 321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654 789 987 </a:t>
            </a:r>
            <a:r>
              <a:rPr lang="mr-IN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…</a:t>
            </a: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. 654 999 765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7 649 898 </a:t>
            </a:r>
            <a:r>
              <a:rPr lang="mr-IN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…</a:t>
            </a: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. 7 650 001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3957" spc="79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</a:endParaRP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3957" spc="79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8B17A-838F-0805-B6CF-1F81FB1D1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78DF2D0-4158-DBA3-5C20-53C80E16CE63}"/>
              </a:ext>
            </a:extLst>
          </p:cNvPr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5CA2CC7-03BF-C565-A91A-579779204F42}"/>
                </a:ext>
              </a:extLst>
            </p:cNvPr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023D7DD-D670-2295-1640-8C21453CFB62}"/>
                </a:ext>
              </a:extLst>
            </p:cNvPr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1FDBEEE2-5781-D214-C1CF-80A6033487A4}"/>
              </a:ext>
            </a:extLst>
          </p:cNvPr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465720F-05FD-0085-DF6C-72215BFB0544}"/>
                </a:ext>
              </a:extLst>
            </p:cNvPr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FF25BB0-B985-67AB-3F09-80A36F5DF765}"/>
                </a:ext>
              </a:extLst>
            </p:cNvPr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3E55B56E-DC19-100B-3BAA-F67AEDA07A53}"/>
              </a:ext>
            </a:extLst>
          </p:cNvPr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03F771E9-A2BA-0CD1-69AE-6D61BFA2C187}"/>
              </a:ext>
            </a:extLst>
          </p:cNvPr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DA2CDB3-F243-5128-8532-732ABC88AE8F}"/>
              </a:ext>
            </a:extLst>
          </p:cNvPr>
          <p:cNvSpPr txBox="1"/>
          <p:nvPr/>
        </p:nvSpPr>
        <p:spPr>
          <a:xfrm>
            <a:off x="3599700" y="422113"/>
            <a:ext cx="13912426" cy="100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RANGER LES NOMBRES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80469C37-D139-96C0-0DEF-490EE597F6D5}"/>
              </a:ext>
            </a:extLst>
          </p:cNvPr>
          <p:cNvSpPr txBox="1"/>
          <p:nvPr/>
        </p:nvSpPr>
        <p:spPr>
          <a:xfrm>
            <a:off x="1084938" y="2198146"/>
            <a:ext cx="15897479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4000" b="1" dirty="0">
                <a:ea typeface="Comic Sans MS" charset="0"/>
                <a:cs typeface="Comic Sans MS" charset="0"/>
              </a:rPr>
              <a:t>Ordre croissant = du plus petit au plus grand. 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ABD4716B-BFF9-4125-91DB-DBCDC0159DB5}"/>
              </a:ext>
            </a:extLst>
          </p:cNvPr>
          <p:cNvSpPr txBox="1"/>
          <p:nvPr/>
        </p:nvSpPr>
        <p:spPr>
          <a:xfrm>
            <a:off x="1107749" y="4151185"/>
            <a:ext cx="10038899" cy="56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On cherche le plus petit nombre de la liste .</a:t>
            </a: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id="{5AFC4E48-5DA3-AEFD-CC77-44019C83CD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1452" y="2992567"/>
            <a:ext cx="13102747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ea typeface="Comic Sans MS" charset="0"/>
                <a:cs typeface="Comic Sans MS" charset="0"/>
              </a:rPr>
              <a:t>35 900 765 / 3 876 987 / 35 765 986 / 31 933 987</a:t>
            </a:r>
          </a:p>
        </p:txBody>
      </p:sp>
      <p:sp>
        <p:nvSpPr>
          <p:cNvPr id="19" name="Oval 5">
            <a:extLst>
              <a:ext uri="{FF2B5EF4-FFF2-40B4-BE49-F238E27FC236}">
                <a16:creationId xmlns:a16="http://schemas.microsoft.com/office/drawing/2014/main" id="{3D362B6C-BB5A-600F-6B3F-B51E6B8203BC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538822" y="3314810"/>
            <a:ext cx="2166778" cy="45719"/>
          </a:xfrm>
          <a:prstGeom prst="ellipse">
            <a:avLst/>
          </a:prstGeom>
          <a:solidFill>
            <a:srgbClr val="000000">
              <a:alpha val="0"/>
            </a:srgbClr>
          </a:solidFill>
          <a:ln w="76200" cap="flat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0" name="Text Box 3">
            <a:extLst>
              <a:ext uri="{FF2B5EF4-FFF2-40B4-BE49-F238E27FC236}">
                <a16:creationId xmlns:a16="http://schemas.microsoft.com/office/drawing/2014/main" id="{0F8B92EE-7D92-EA20-A463-1DA386DAF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986" y="6720936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3 876 987 &lt;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3A61B5-C5C4-A568-0E42-D3340180F4BC}"/>
              </a:ext>
            </a:extLst>
          </p:cNvPr>
          <p:cNvSpPr txBox="1"/>
          <p:nvPr/>
        </p:nvSpPr>
        <p:spPr>
          <a:xfrm>
            <a:off x="1132559" y="4753026"/>
            <a:ext cx="11973841" cy="56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On cherche le plus petit nombre parmi ceux  restants.</a:t>
            </a:r>
          </a:p>
        </p:txBody>
      </p:sp>
      <p:sp>
        <p:nvSpPr>
          <p:cNvPr id="15" name="Oval 5">
            <a:extLst>
              <a:ext uri="{FF2B5EF4-FFF2-40B4-BE49-F238E27FC236}">
                <a16:creationId xmlns:a16="http://schemas.microsoft.com/office/drawing/2014/main" id="{7F46A9BE-1A2B-1298-6938-865590B1BA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8687" y="3339692"/>
            <a:ext cx="2400513" cy="68514"/>
          </a:xfrm>
          <a:prstGeom prst="ellipse">
            <a:avLst/>
          </a:prstGeom>
          <a:solidFill>
            <a:srgbClr val="000000">
              <a:alpha val="0"/>
            </a:srgbClr>
          </a:solidFill>
          <a:ln w="76200" cap="flat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6" name="Text Box 3">
            <a:extLst>
              <a:ext uri="{FF2B5EF4-FFF2-40B4-BE49-F238E27FC236}">
                <a16:creationId xmlns:a16="http://schemas.microsoft.com/office/drawing/2014/main" id="{C5A255EF-1F52-8925-3F36-3374AC2F5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7785" y="6707668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31 933 987 &lt;</a:t>
            </a:r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id="{8A5D9217-519D-93E8-8F1D-DE7F9D130DF4}"/>
              </a:ext>
            </a:extLst>
          </p:cNvPr>
          <p:cNvSpPr txBox="1"/>
          <p:nvPr/>
        </p:nvSpPr>
        <p:spPr>
          <a:xfrm>
            <a:off x="1084938" y="5308282"/>
            <a:ext cx="11973841" cy="56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On continue.</a:t>
            </a:r>
          </a:p>
        </p:txBody>
      </p:sp>
      <p:sp>
        <p:nvSpPr>
          <p:cNvPr id="28" name="Oval 5">
            <a:extLst>
              <a:ext uri="{FF2B5EF4-FFF2-40B4-BE49-F238E27FC236}">
                <a16:creationId xmlns:a16="http://schemas.microsoft.com/office/drawing/2014/main" id="{725CCB9F-2F5B-5FE1-1314-D3E1256CCF03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120900" y="3299491"/>
            <a:ext cx="2672070" cy="45719"/>
          </a:xfrm>
          <a:prstGeom prst="ellipse">
            <a:avLst/>
          </a:prstGeom>
          <a:solidFill>
            <a:srgbClr val="000000">
              <a:alpha val="0"/>
            </a:srgbClr>
          </a:solidFill>
          <a:ln w="76200" cap="flat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" name="Text Box 3">
            <a:extLst>
              <a:ext uri="{FF2B5EF4-FFF2-40B4-BE49-F238E27FC236}">
                <a16:creationId xmlns:a16="http://schemas.microsoft.com/office/drawing/2014/main" id="{5B37E5AA-819E-29A7-4881-FA60B811F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425" y="6683211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35 765 986 &lt;</a:t>
            </a:r>
          </a:p>
        </p:txBody>
      </p:sp>
      <p:sp>
        <p:nvSpPr>
          <p:cNvPr id="30" name="TextBox 13">
            <a:extLst>
              <a:ext uri="{FF2B5EF4-FFF2-40B4-BE49-F238E27FC236}">
                <a16:creationId xmlns:a16="http://schemas.microsoft.com/office/drawing/2014/main" id="{01A0C707-000A-211E-D9F2-F1D48B32964A}"/>
              </a:ext>
            </a:extLst>
          </p:cNvPr>
          <p:cNvSpPr txBox="1"/>
          <p:nvPr/>
        </p:nvSpPr>
        <p:spPr>
          <a:xfrm>
            <a:off x="1084937" y="5815763"/>
            <a:ext cx="11973841" cy="56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On continue.</a:t>
            </a:r>
          </a:p>
        </p:txBody>
      </p:sp>
      <p:sp>
        <p:nvSpPr>
          <p:cNvPr id="31" name="Text Box 3">
            <a:extLst>
              <a:ext uri="{FF2B5EF4-FFF2-40B4-BE49-F238E27FC236}">
                <a16:creationId xmlns:a16="http://schemas.microsoft.com/office/drawing/2014/main" id="{AC51E251-73D1-5146-E248-37D74B2FBA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39350" y="6658754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35 900 765 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DE6B78A5-8551-6357-22E2-AE7BD4B451E6}"/>
              </a:ext>
            </a:extLst>
          </p:cNvPr>
          <p:cNvGrpSpPr/>
          <p:nvPr/>
        </p:nvGrpSpPr>
        <p:grpSpPr>
          <a:xfrm>
            <a:off x="13281768" y="5022940"/>
            <a:ext cx="3245191" cy="4836547"/>
            <a:chOff x="13281768" y="5022940"/>
            <a:chExt cx="3245191" cy="4836547"/>
          </a:xfrm>
        </p:grpSpPr>
        <p:grpSp>
          <p:nvGrpSpPr>
            <p:cNvPr id="32" name="Group 8">
              <a:extLst>
                <a:ext uri="{FF2B5EF4-FFF2-40B4-BE49-F238E27FC236}">
                  <a16:creationId xmlns:a16="http://schemas.microsoft.com/office/drawing/2014/main" id="{16A5B5E2-C2A6-98A2-672D-657B60BEE5DA}"/>
                </a:ext>
              </a:extLst>
            </p:cNvPr>
            <p:cNvGrpSpPr/>
            <p:nvPr/>
          </p:nvGrpSpPr>
          <p:grpSpPr>
            <a:xfrm rot="-5400000">
              <a:off x="12599831" y="5704877"/>
              <a:ext cx="4609066" cy="3245191"/>
              <a:chOff x="0" y="0"/>
              <a:chExt cx="8998337" cy="5845018"/>
            </a:xfrm>
          </p:grpSpPr>
          <p:sp>
            <p:nvSpPr>
              <p:cNvPr id="33" name="Freeform 9">
                <a:extLst>
                  <a:ext uri="{FF2B5EF4-FFF2-40B4-BE49-F238E27FC236}">
                    <a16:creationId xmlns:a16="http://schemas.microsoft.com/office/drawing/2014/main" id="{43953985-EB7E-3B98-0DA4-51805169810F}"/>
                  </a:ext>
                </a:extLst>
              </p:cNvPr>
              <p:cNvSpPr/>
              <p:nvPr/>
            </p:nvSpPr>
            <p:spPr>
              <a:xfrm>
                <a:off x="0" y="0"/>
                <a:ext cx="8998338" cy="5845018"/>
              </a:xfrm>
              <a:custGeom>
                <a:avLst/>
                <a:gdLst/>
                <a:ahLst/>
                <a:cxnLst/>
                <a:rect l="l" t="t" r="r" b="b"/>
                <a:pathLst>
                  <a:path w="8998338" h="5845018">
                    <a:moveTo>
                      <a:pt x="0" y="0"/>
                    </a:moveTo>
                    <a:lnTo>
                      <a:pt x="8998338" y="0"/>
                    </a:lnTo>
                    <a:lnTo>
                      <a:pt x="8998338" y="5845018"/>
                    </a:lnTo>
                    <a:lnTo>
                      <a:pt x="0" y="5845018"/>
                    </a:lnTo>
                    <a:close/>
                  </a:path>
                </a:pathLst>
              </a:custGeom>
              <a:solidFill>
                <a:srgbClr val="607096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4" name="TextBox 10">
              <a:extLst>
                <a:ext uri="{FF2B5EF4-FFF2-40B4-BE49-F238E27FC236}">
                  <a16:creationId xmlns:a16="http://schemas.microsoft.com/office/drawing/2014/main" id="{61BD9570-EDFA-073D-28EA-D4A2A4DB3529}"/>
                </a:ext>
              </a:extLst>
            </p:cNvPr>
            <p:cNvSpPr txBox="1"/>
            <p:nvPr/>
          </p:nvSpPr>
          <p:spPr>
            <a:xfrm>
              <a:off x="13371380" y="5279066"/>
              <a:ext cx="2920032" cy="45804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78"/>
                </a:lnSpc>
              </a:pPr>
              <a:r>
                <a:rPr lang="en-US" sz="2770" spc="55" dirty="0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Pour ranger dans </a:t>
              </a:r>
              <a:r>
                <a:rPr lang="en-US" sz="2770" spc="55" dirty="0" err="1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l’ordre</a:t>
              </a:r>
              <a:r>
                <a:rPr lang="en-US" sz="2770" spc="55" dirty="0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2770" spc="55" dirty="0" err="1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décroissant</a:t>
              </a:r>
              <a:r>
                <a:rPr lang="en-US" sz="2770" spc="55" dirty="0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, on </a:t>
              </a:r>
              <a:r>
                <a:rPr lang="en-US" sz="2770" spc="55" dirty="0" err="1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procède</a:t>
              </a:r>
              <a:r>
                <a:rPr lang="en-US" sz="2770" spc="55" dirty="0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de la </a:t>
              </a:r>
              <a:r>
                <a:rPr lang="en-US" sz="2770" spc="55" dirty="0" err="1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même</a:t>
              </a:r>
              <a:r>
                <a:rPr lang="en-US" sz="2770" spc="55" dirty="0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manière </a:t>
              </a:r>
              <a:r>
                <a:rPr lang="en-US" sz="2770" spc="55" dirty="0" err="1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mais</a:t>
              </a:r>
              <a:r>
                <a:rPr lang="en-US" sz="2770" spc="55" dirty="0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on </a:t>
              </a:r>
              <a:r>
                <a:rPr lang="en-US" sz="2770" spc="55" dirty="0" err="1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cherche</a:t>
              </a:r>
              <a:r>
                <a:rPr lang="en-US" sz="2770" spc="55" dirty="0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les plus grands </a:t>
              </a:r>
              <a:r>
                <a:rPr lang="en-US" sz="2770" spc="55" dirty="0" err="1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nombres</a:t>
              </a:r>
              <a:r>
                <a:rPr lang="en-US" sz="2770" spc="55" dirty="0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.</a:t>
              </a:r>
            </a:p>
            <a:p>
              <a:pPr algn="l">
                <a:lnSpc>
                  <a:spcPts val="5120"/>
                </a:lnSpc>
              </a:pPr>
              <a:endParaRPr lang="en-US" sz="2770" spc="55" dirty="0">
                <a:solidFill>
                  <a:srgbClr val="FEFEF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endParaRPr>
            </a:p>
          </p:txBody>
        </p:sp>
      </p:grpSp>
      <p:sp>
        <p:nvSpPr>
          <p:cNvPr id="35" name="TextBox 12">
            <a:extLst>
              <a:ext uri="{FF2B5EF4-FFF2-40B4-BE49-F238E27FC236}">
                <a16:creationId xmlns:a16="http://schemas.microsoft.com/office/drawing/2014/main" id="{5D356818-9514-9C4D-7F6F-868389C022A0}"/>
              </a:ext>
            </a:extLst>
          </p:cNvPr>
          <p:cNvSpPr txBox="1"/>
          <p:nvPr/>
        </p:nvSpPr>
        <p:spPr>
          <a:xfrm>
            <a:off x="1143794" y="8355546"/>
            <a:ext cx="15897479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4000" b="1" dirty="0">
                <a:ea typeface="Comic Sans MS" charset="0"/>
                <a:cs typeface="Comic Sans MS" charset="0"/>
              </a:rPr>
              <a:t>Ordre décroissant = du plus grand au plus petit. 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14C7BB8C-A8F5-83E6-236B-84E37A2C9B71}"/>
              </a:ext>
            </a:extLst>
          </p:cNvPr>
          <p:cNvSpPr/>
          <p:nvPr/>
        </p:nvSpPr>
        <p:spPr>
          <a:xfrm flipH="1">
            <a:off x="16163911" y="7429127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852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3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9" grpId="0" animBg="1"/>
      <p:bldP spid="14" grpId="0"/>
      <p:bldP spid="15" grpId="0" animBg="1"/>
      <p:bldP spid="27" grpId="0"/>
      <p:bldP spid="28" grpId="0" animBg="1"/>
      <p:bldP spid="30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35D6F-87DE-75A6-D1B7-7DF912CDD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D8270EC-A738-3EC7-40ED-378A96EC4BAF}"/>
              </a:ext>
            </a:extLst>
          </p:cNvPr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B35140F-8E95-1E9A-C711-28B9BAD962AF}"/>
                </a:ext>
              </a:extLst>
            </p:cNvPr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BD0952D-9DC0-01DA-0CD8-EE4B48C1E91E}"/>
                </a:ext>
              </a:extLst>
            </p:cNvPr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5FC2EA14-AB27-F375-E589-A12753E32D38}"/>
              </a:ext>
            </a:extLst>
          </p:cNvPr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62FBFAD-88DC-DC21-7286-F7DDB413317F}"/>
                </a:ext>
              </a:extLst>
            </p:cNvPr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145E561-ADDC-3BCA-AA12-99A6648DD1A9}"/>
                </a:ext>
              </a:extLst>
            </p:cNvPr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F9835D21-38F1-7C92-C1A9-082BA00DEBFC}"/>
              </a:ext>
            </a:extLst>
          </p:cNvPr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DB0A3A4-E2AB-B863-5A2C-3E4D2CE3BC7A}"/>
              </a:ext>
            </a:extLst>
          </p:cNvPr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C36A4052-A165-EF72-E370-67F0C6731BBC}"/>
              </a:ext>
            </a:extLst>
          </p:cNvPr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7FEE00F-7EE8-C0C0-18EB-5B519AED3EDE}"/>
              </a:ext>
            </a:extLst>
          </p:cNvPr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A2067BFE-0D6C-3EED-4DFE-0E1EDB221F2F}"/>
              </a:ext>
            </a:extLst>
          </p:cNvPr>
          <p:cNvSpPr/>
          <p:nvPr/>
        </p:nvSpPr>
        <p:spPr>
          <a:xfrm>
            <a:off x="15012684" y="7880058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542C64EC-FBB7-A277-EE11-2A6587754161}"/>
              </a:ext>
            </a:extLst>
          </p:cNvPr>
          <p:cNvSpPr txBox="1">
            <a:spLocks/>
          </p:cNvSpPr>
          <p:nvPr/>
        </p:nvSpPr>
        <p:spPr>
          <a:xfrm>
            <a:off x="1307561" y="3156266"/>
            <a:ext cx="13726894" cy="15083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3957" spc="79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</a:endParaRP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3957" spc="79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</a:endParaRP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Range dans l’ordre croissant :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787 987 654 </a:t>
            </a:r>
            <a:r>
              <a:rPr lang="mr-IN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–</a:t>
            </a: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 543 765 567 </a:t>
            </a:r>
            <a:r>
              <a:rPr lang="mr-IN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–</a:t>
            </a: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 67 876 890 </a:t>
            </a:r>
            <a:r>
              <a:rPr lang="mr-IN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–</a:t>
            </a: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 100 543 762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1800" b="1" dirty="0"/>
          </a:p>
        </p:txBody>
      </p:sp>
    </p:spTree>
    <p:extLst>
      <p:ext uri="{BB962C8B-B14F-4D97-AF65-F5344CB8AC3E}">
        <p14:creationId xmlns:p14="http://schemas.microsoft.com/office/powerpoint/2010/main" val="89364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3CC95-3A96-CFF6-9077-6F695FCB7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1D6D95F-CE47-7278-792E-64BA88C1A65E}"/>
              </a:ext>
            </a:extLst>
          </p:cNvPr>
          <p:cNvGrpSpPr/>
          <p:nvPr/>
        </p:nvGrpSpPr>
        <p:grpSpPr>
          <a:xfrm>
            <a:off x="486003" y="1870407"/>
            <a:ext cx="17095347" cy="7831986"/>
            <a:chOff x="0" y="0"/>
            <a:chExt cx="4502478" cy="206274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FDEBFF4-E825-EFFF-29CC-9FC840E1A1CD}"/>
                </a:ext>
              </a:extLst>
            </p:cNvPr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A47E2AC-84FD-DC24-CF78-8990EDE6C073}"/>
                </a:ext>
              </a:extLst>
            </p:cNvPr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BD3E7B53-A748-0274-2FD7-E47F7E62A060}"/>
              </a:ext>
            </a:extLst>
          </p:cNvPr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B3F3F32-57E7-1743-162D-5FC0D2EEC7E6}"/>
                </a:ext>
              </a:extLst>
            </p:cNvPr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2E9CD94-E3FA-8BB5-FC74-8E683E4F0D17}"/>
                </a:ext>
              </a:extLst>
            </p:cNvPr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75BF8C80-D93E-02D4-58EB-1B168824816C}"/>
              </a:ext>
            </a:extLst>
          </p:cNvPr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66FB477-CAD2-BF38-08DE-A265D22C7242}"/>
              </a:ext>
            </a:extLst>
          </p:cNvPr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7CF099A2-E222-5179-3BAA-A1B3B3DDCB54}"/>
              </a:ext>
            </a:extLst>
          </p:cNvPr>
          <p:cNvSpPr txBox="1"/>
          <p:nvPr/>
        </p:nvSpPr>
        <p:spPr>
          <a:xfrm>
            <a:off x="3599700" y="422113"/>
            <a:ext cx="13912426" cy="100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ENCADRER LES NOMBRES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8E602C3D-1040-D62F-B535-C97157ADEB4A}"/>
              </a:ext>
            </a:extLst>
          </p:cNvPr>
          <p:cNvSpPr txBox="1"/>
          <p:nvPr/>
        </p:nvSpPr>
        <p:spPr>
          <a:xfrm>
            <a:off x="1084938" y="2198146"/>
            <a:ext cx="15897479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4000" dirty="0">
                <a:ea typeface="Comic Sans MS" charset="0"/>
                <a:cs typeface="Comic Sans MS" charset="0"/>
              </a:rPr>
              <a:t>On peut </a:t>
            </a:r>
            <a:r>
              <a:rPr lang="fr-FR" altLang="x-none" sz="4000" b="1" dirty="0">
                <a:ea typeface="Comic Sans MS" charset="0"/>
                <a:cs typeface="Comic Sans MS" charset="0"/>
              </a:rPr>
              <a:t>encadrer </a:t>
            </a:r>
            <a:r>
              <a:rPr lang="fr-FR" altLang="x-none" sz="4000" dirty="0">
                <a:ea typeface="Comic Sans MS" charset="0"/>
                <a:cs typeface="Comic Sans MS" charset="0"/>
              </a:rPr>
              <a:t>un nombre entre </a:t>
            </a:r>
            <a:r>
              <a:rPr lang="fr-FR" altLang="x-none" sz="4000" b="1" dirty="0">
                <a:ea typeface="Comic Sans MS" charset="0"/>
                <a:cs typeface="Comic Sans MS" charset="0"/>
              </a:rPr>
              <a:t>deux autres nombres.</a:t>
            </a:r>
          </a:p>
        </p:txBody>
      </p:sp>
      <p:sp>
        <p:nvSpPr>
          <p:cNvPr id="20" name="Text Box 3">
            <a:extLst>
              <a:ext uri="{FF2B5EF4-FFF2-40B4-BE49-F238E27FC236}">
                <a16:creationId xmlns:a16="http://schemas.microsoft.com/office/drawing/2014/main" id="{ED3ED4FC-5C9A-13D5-035E-1FAFE7F2D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21529" y="3832974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32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&lt;364 728 30</a:t>
            </a:r>
            <a:r>
              <a:rPr lang="fr-FR" altLang="x-none" sz="3200" u="sng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5</a:t>
            </a:r>
            <a:r>
              <a:rPr lang="fr-FR" altLang="x-none" sz="32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&lt;</a:t>
            </a:r>
          </a:p>
        </p:txBody>
      </p:sp>
      <p:sp>
        <p:nvSpPr>
          <p:cNvPr id="16" name="Text Box 3">
            <a:extLst>
              <a:ext uri="{FF2B5EF4-FFF2-40B4-BE49-F238E27FC236}">
                <a16:creationId xmlns:a16="http://schemas.microsoft.com/office/drawing/2014/main" id="{B88DACF6-EF9D-CADE-BC39-B4F86E0F1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5068" y="3834005"/>
            <a:ext cx="27675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32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364 728 30</a:t>
            </a:r>
            <a:r>
              <a:rPr lang="fr-FR" altLang="x-none" sz="3200" u="sng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4</a:t>
            </a:r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id="{B6E96B1C-6F73-4037-3646-E1588CD3BA61}"/>
              </a:ext>
            </a:extLst>
          </p:cNvPr>
          <p:cNvSpPr txBox="1"/>
          <p:nvPr/>
        </p:nvSpPr>
        <p:spPr>
          <a:xfrm>
            <a:off x="9939344" y="3064254"/>
            <a:ext cx="11973841" cy="56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On encadre à l’unité près.</a:t>
            </a:r>
          </a:p>
        </p:txBody>
      </p:sp>
      <p:sp>
        <p:nvSpPr>
          <p:cNvPr id="29" name="Text Box 3">
            <a:extLst>
              <a:ext uri="{FF2B5EF4-FFF2-40B4-BE49-F238E27FC236}">
                <a16:creationId xmlns:a16="http://schemas.microsoft.com/office/drawing/2014/main" id="{A901D0B3-F0FC-C2B6-3697-F388AB394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26840" y="3815902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32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364 728 30</a:t>
            </a:r>
            <a:r>
              <a:rPr lang="fr-FR" altLang="x-none" sz="3200" u="sng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6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E5E6AAF3-7D12-A65F-6D49-3C404B9FB2AA}"/>
              </a:ext>
            </a:extLst>
          </p:cNvPr>
          <p:cNvSpPr/>
          <p:nvPr/>
        </p:nvSpPr>
        <p:spPr>
          <a:xfrm flipH="1">
            <a:off x="16163911" y="7429127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2" name="TextBox 13">
            <a:extLst>
              <a:ext uri="{FF2B5EF4-FFF2-40B4-BE49-F238E27FC236}">
                <a16:creationId xmlns:a16="http://schemas.microsoft.com/office/drawing/2014/main" id="{669282E4-F713-E2F6-C8CF-EB638937CD02}"/>
              </a:ext>
            </a:extLst>
          </p:cNvPr>
          <p:cNvSpPr txBox="1"/>
          <p:nvPr/>
        </p:nvSpPr>
        <p:spPr>
          <a:xfrm>
            <a:off x="9939344" y="6132123"/>
            <a:ext cx="11973841" cy="56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On encadre au million près.</a:t>
            </a:r>
          </a:p>
        </p:txBody>
      </p:sp>
      <p:graphicFrame>
        <p:nvGraphicFramePr>
          <p:cNvPr id="13" name="Table 16">
            <a:extLst>
              <a:ext uri="{FF2B5EF4-FFF2-40B4-BE49-F238E27FC236}">
                <a16:creationId xmlns:a16="http://schemas.microsoft.com/office/drawing/2014/main" id="{3B08DEB0-AD69-208B-0C97-41E1AB2AEC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887673"/>
              </p:ext>
            </p:extLst>
          </p:nvPr>
        </p:nvGraphicFramePr>
        <p:xfrm>
          <a:off x="1112679" y="2813699"/>
          <a:ext cx="8320572" cy="2640661"/>
        </p:xfrm>
        <a:graphic>
          <a:graphicData uri="http://schemas.openxmlformats.org/drawingml/2006/table">
            <a:tbl>
              <a:tblPr/>
              <a:tblGrid>
                <a:gridCol w="924508">
                  <a:extLst>
                    <a:ext uri="{9D8B030D-6E8A-4147-A177-3AD203B41FA5}">
                      <a16:colId xmlns:a16="http://schemas.microsoft.com/office/drawing/2014/main" val="1999788891"/>
                    </a:ext>
                  </a:extLst>
                </a:gridCol>
                <a:gridCol w="924508">
                  <a:extLst>
                    <a:ext uri="{9D8B030D-6E8A-4147-A177-3AD203B41FA5}">
                      <a16:colId xmlns:a16="http://schemas.microsoft.com/office/drawing/2014/main" val="2869860675"/>
                    </a:ext>
                  </a:extLst>
                </a:gridCol>
                <a:gridCol w="924508">
                  <a:extLst>
                    <a:ext uri="{9D8B030D-6E8A-4147-A177-3AD203B41FA5}">
                      <a16:colId xmlns:a16="http://schemas.microsoft.com/office/drawing/2014/main" val="3580176346"/>
                    </a:ext>
                  </a:extLst>
                </a:gridCol>
                <a:gridCol w="924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45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45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45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45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45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95020">
                <a:tc gridSpan="3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400" kern="1200" dirty="0">
                          <a:solidFill>
                            <a:srgbClr val="000000"/>
                          </a:solidFill>
                          <a:latin typeface="Nunito Sans Condensed"/>
                        </a:rPr>
                        <a:t>Classe des millions</a:t>
                      </a:r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400" dirty="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</a:t>
                      </a:r>
                      <a:r>
                        <a:rPr lang="en-US" sz="2400" dirty="0" err="1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mille</a:t>
                      </a:r>
                      <a:endParaRPr lang="en-US" sz="24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mille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mille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unités</a:t>
                      </a:r>
                      <a:endParaRPr lang="en-US" sz="24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50"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d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d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d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</a:t>
                      </a:r>
                      <a:endParaRPr lang="en-US" sz="1100" dirty="0">
                        <a:highlight>
                          <a:srgbClr val="FFFF00"/>
                        </a:highlight>
                      </a:endParaRPr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5750"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sym typeface="Nunito Sans Condensed"/>
                        </a:rPr>
                        <a:t>3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6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4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chemeClr val="bg1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7</a:t>
                      </a:r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chemeClr val="bg1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2</a:t>
                      </a:r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8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3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0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5</a:t>
                      </a:r>
                      <a:endParaRPr lang="en-US" sz="1100" dirty="0">
                        <a:highlight>
                          <a:srgbClr val="FFFF00"/>
                        </a:highlight>
                      </a:endParaRPr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Table 16">
            <a:extLst>
              <a:ext uri="{FF2B5EF4-FFF2-40B4-BE49-F238E27FC236}">
                <a16:creationId xmlns:a16="http://schemas.microsoft.com/office/drawing/2014/main" id="{BD6994C5-4B5F-F7FE-D638-1C338BDF7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436176"/>
              </p:ext>
            </p:extLst>
          </p:nvPr>
        </p:nvGraphicFramePr>
        <p:xfrm>
          <a:off x="1082755" y="5786400"/>
          <a:ext cx="8320572" cy="2640661"/>
        </p:xfrm>
        <a:graphic>
          <a:graphicData uri="http://schemas.openxmlformats.org/drawingml/2006/table">
            <a:tbl>
              <a:tblPr/>
              <a:tblGrid>
                <a:gridCol w="924508">
                  <a:extLst>
                    <a:ext uri="{9D8B030D-6E8A-4147-A177-3AD203B41FA5}">
                      <a16:colId xmlns:a16="http://schemas.microsoft.com/office/drawing/2014/main" val="1999788891"/>
                    </a:ext>
                  </a:extLst>
                </a:gridCol>
                <a:gridCol w="924508">
                  <a:extLst>
                    <a:ext uri="{9D8B030D-6E8A-4147-A177-3AD203B41FA5}">
                      <a16:colId xmlns:a16="http://schemas.microsoft.com/office/drawing/2014/main" val="2869860675"/>
                    </a:ext>
                  </a:extLst>
                </a:gridCol>
                <a:gridCol w="924508">
                  <a:extLst>
                    <a:ext uri="{9D8B030D-6E8A-4147-A177-3AD203B41FA5}">
                      <a16:colId xmlns:a16="http://schemas.microsoft.com/office/drawing/2014/main" val="3580176346"/>
                    </a:ext>
                  </a:extLst>
                </a:gridCol>
                <a:gridCol w="924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45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45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45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45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45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95020">
                <a:tc gridSpan="3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400" kern="1200" dirty="0">
                          <a:solidFill>
                            <a:srgbClr val="000000"/>
                          </a:solidFill>
                          <a:latin typeface="Nunito Sans Condensed"/>
                        </a:rPr>
                        <a:t>Classe des millions</a:t>
                      </a:r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400" dirty="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</a:t>
                      </a:r>
                      <a:r>
                        <a:rPr lang="en-US" sz="2400" dirty="0" err="1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mille</a:t>
                      </a:r>
                      <a:endParaRPr lang="en-US" sz="24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mille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mille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unités</a:t>
                      </a:r>
                      <a:endParaRPr lang="en-US" sz="24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50"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d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</a:t>
                      </a:r>
                      <a:endParaRPr lang="en-US" sz="1100" dirty="0">
                        <a:highlight>
                          <a:srgbClr val="FFFF00"/>
                        </a:highlight>
                      </a:endParaRPr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d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d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5750"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sym typeface="Nunito Sans Condensed"/>
                        </a:rPr>
                        <a:t>3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6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4</a:t>
                      </a:r>
                      <a:endParaRPr lang="en-US" sz="1100" dirty="0">
                        <a:highlight>
                          <a:srgbClr val="FFFF00"/>
                        </a:highlight>
                      </a:endParaRPr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chemeClr val="bg1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7</a:t>
                      </a:r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chemeClr val="bg1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2</a:t>
                      </a:r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8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3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0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5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Text Box 3">
            <a:extLst>
              <a:ext uri="{FF2B5EF4-FFF2-40B4-BE49-F238E27FC236}">
                <a16:creationId xmlns:a16="http://schemas.microsoft.com/office/drawing/2014/main" id="{B575FD06-7BAB-0419-0C6E-69BA86ED2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21529" y="6946421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32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&lt;36</a:t>
            </a:r>
            <a:r>
              <a:rPr lang="fr-FR" altLang="x-none" sz="3200" u="sng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4</a:t>
            </a:r>
            <a:r>
              <a:rPr lang="fr-FR" altLang="x-none" sz="32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 728 305&lt;</a:t>
            </a: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id="{A3F5BF29-5807-3C8A-FD04-F0B8C22EF8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5068" y="6946421"/>
            <a:ext cx="27675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32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364 000 000</a:t>
            </a:r>
            <a:endParaRPr lang="fr-FR" altLang="x-none" sz="3200" u="sng" dirty="0">
              <a:solidFill>
                <a:srgbClr val="004AAD"/>
              </a:solidFill>
              <a:ea typeface="Comic Sans MS" charset="0"/>
              <a:cs typeface="Comic Sans MS" charset="0"/>
            </a:endParaRPr>
          </a:p>
        </p:txBody>
      </p:sp>
      <p:sp>
        <p:nvSpPr>
          <p:cNvPr id="19" name="Text Box 3">
            <a:extLst>
              <a:ext uri="{FF2B5EF4-FFF2-40B4-BE49-F238E27FC236}">
                <a16:creationId xmlns:a16="http://schemas.microsoft.com/office/drawing/2014/main" id="{8E96F61A-99CD-1483-CEFB-0CA4B1481D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5526" y="6946421"/>
            <a:ext cx="27675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32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365 000 000</a:t>
            </a:r>
            <a:endParaRPr lang="fr-FR" altLang="x-none" sz="3200" u="sng" dirty="0">
              <a:solidFill>
                <a:srgbClr val="004AAD"/>
              </a:solidFill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99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7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5683A-DC91-E5A7-AB20-CFC6D263B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9714C56-000A-5CAE-6ED5-96B35BBC7341}"/>
              </a:ext>
            </a:extLst>
          </p:cNvPr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38BE668-6F86-6073-E833-1278AC238C17}"/>
                </a:ext>
              </a:extLst>
            </p:cNvPr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8BA994C-2659-BA10-AD54-0C17CBA51C30}"/>
                </a:ext>
              </a:extLst>
            </p:cNvPr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D19F713F-D827-275D-E40D-091D2FE35D30}"/>
              </a:ext>
            </a:extLst>
          </p:cNvPr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05BC92F-12FC-1712-889A-9BFC6C0D507B}"/>
                </a:ext>
              </a:extLst>
            </p:cNvPr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A109F26-9C7D-9401-560E-D96D331E0EB8}"/>
                </a:ext>
              </a:extLst>
            </p:cNvPr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27A4EB71-CFD2-848A-F0D3-0FFF4C5489A3}"/>
              </a:ext>
            </a:extLst>
          </p:cNvPr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1C927FC-28F2-0284-533A-4D2485A344D9}"/>
              </a:ext>
            </a:extLst>
          </p:cNvPr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0AC266C-0C9D-15B4-2935-10E16D4EE443}"/>
              </a:ext>
            </a:extLst>
          </p:cNvPr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AFCAFBE0-ACE2-26D7-1259-7D3F5A04857D}"/>
              </a:ext>
            </a:extLst>
          </p:cNvPr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3B8E4097-1E28-4E65-8BE9-FF500B92A921}"/>
              </a:ext>
            </a:extLst>
          </p:cNvPr>
          <p:cNvSpPr/>
          <p:nvPr/>
        </p:nvSpPr>
        <p:spPr>
          <a:xfrm>
            <a:off x="15012684" y="7880058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3B39131F-692A-4256-7AF6-FAEFC46CCC2D}"/>
              </a:ext>
            </a:extLst>
          </p:cNvPr>
          <p:cNvSpPr txBox="1">
            <a:spLocks/>
          </p:cNvSpPr>
          <p:nvPr/>
        </p:nvSpPr>
        <p:spPr>
          <a:xfrm>
            <a:off x="1357931" y="5053216"/>
            <a:ext cx="13726894" cy="15083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1800" dirty="0"/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Encadre au million près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… &lt; 659 999 789&lt;…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3957" spc="79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</a:endParaRP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Encadre au millier près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… &lt; 659 999 789&lt;…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3957" spc="79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</a:endParaRP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Encadre à l’unité près 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… &lt; 659 992 789&lt;…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3957" spc="79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</a:endParaRP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3957" spc="79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</a:endParaRP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3957" spc="79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1800" b="1" dirty="0"/>
          </a:p>
        </p:txBody>
      </p:sp>
    </p:spTree>
    <p:extLst>
      <p:ext uri="{BB962C8B-B14F-4D97-AF65-F5344CB8AC3E}">
        <p14:creationId xmlns:p14="http://schemas.microsoft.com/office/powerpoint/2010/main" val="3998496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64791" y="1426287"/>
            <a:ext cx="13047897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606585" y="2014233"/>
            <a:ext cx="16905541" cy="7491201"/>
            <a:chOff x="0" y="0"/>
            <a:chExt cx="4452488" cy="19729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52488" cy="1972991"/>
            </a:xfrm>
            <a:custGeom>
              <a:avLst/>
              <a:gdLst/>
              <a:ahLst/>
              <a:cxnLst/>
              <a:rect l="l" t="t" r="r" b="b"/>
              <a:pathLst>
                <a:path w="4452488" h="1972991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7" name="Freeform 7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Freeform 9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id="11" name="Freeform 11"/>
          <p:cNvSpPr/>
          <p:nvPr/>
        </p:nvSpPr>
        <p:spPr>
          <a:xfrm>
            <a:off x="1321607" y="187419"/>
            <a:ext cx="1730906" cy="1826814"/>
          </a:xfrm>
          <a:custGeom>
            <a:avLst/>
            <a:gdLst/>
            <a:ahLst/>
            <a:cxnLst/>
            <a:rect l="l" t="t" r="r" b="b"/>
            <a:pathLst>
              <a:path w="1730906" h="1826814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15265510" y="763793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491</Words>
  <Application>Microsoft Macintosh PowerPoint</Application>
  <PresentationFormat>Personnalisé</PresentationFormat>
  <Paragraphs>139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20" baseType="lpstr">
      <vt:lpstr>Calibri</vt:lpstr>
      <vt:lpstr>Handy Casual</vt:lpstr>
      <vt:lpstr>Sondos Bold</vt:lpstr>
      <vt:lpstr>Nunito Sans Condensed</vt:lpstr>
      <vt:lpstr>Arial</vt:lpstr>
      <vt:lpstr>Comic Sans MS</vt:lpstr>
      <vt:lpstr>Glacial Indifference Bold</vt:lpstr>
      <vt:lpstr>Glacial Indifference Italics</vt:lpstr>
      <vt:lpstr>Glacial Indifference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Nombres et calculs</dc:title>
  <cp:lastModifiedBy>Mallory Monhard</cp:lastModifiedBy>
  <cp:revision>6</cp:revision>
  <dcterms:created xsi:type="dcterms:W3CDTF">2006-08-16T00:00:00Z</dcterms:created>
  <dcterms:modified xsi:type="dcterms:W3CDTF">2025-08-26T12:12:15Z</dcterms:modified>
  <dc:identifier>DAGxJwWmdIM</dc:identifier>
</cp:coreProperties>
</file>