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7" r:id="rId9"/>
    <p:sldId id="268" r:id="rId10"/>
    <p:sldId id="264" r:id="rId11"/>
  </p:sldIdLst>
  <p:sldSz cx="18288000" cy="10287000"/>
  <p:notesSz cx="6858000" cy="9144000"/>
  <p:embeddedFontLst>
    <p:embeddedFont>
      <p:font typeface="Comic Sans MS" panose="030F0902030302020204" pitchFamily="66" charset="0"/>
      <p:regular r:id="rId12"/>
    </p:embeddedFont>
    <p:embeddedFont>
      <p:font typeface="Glacial Indifference" pitchFamily="2" charset="0"/>
      <p:regular r:id="rId13"/>
    </p:embeddedFont>
    <p:embeddedFont>
      <p:font typeface="Glacial Indifference Bold" pitchFamily="2" charset="0"/>
      <p:regular r:id="rId14"/>
      <p:bold r:id="rId15"/>
    </p:embeddedFont>
    <p:embeddedFont>
      <p:font typeface="Glacial Indifference Italics" pitchFamily="2" charset="0"/>
      <p:regular r:id="rId16"/>
      <p:italic r:id="rId17"/>
    </p:embeddedFont>
    <p:embeddedFont>
      <p:font typeface="Handy Casual" pitchFamily="2" charset="77"/>
      <p:regular r:id="rId18"/>
    </p:embeddedFont>
    <p:embeddedFont>
      <p:font typeface="Nunito Sans Condensed" pitchFamily="2" charset="77"/>
      <p:regular r:id="rId19"/>
    </p:embeddedFont>
    <p:embeddedFont>
      <p:font typeface="Sondos Bold" pitchFamily="2" charset="-78"/>
      <p:regular r:id="rId20"/>
      <p:bold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A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325" autoAdjust="0"/>
    <p:restoredTop sz="94586" autoAdjust="0"/>
  </p:normalViewPr>
  <p:slideViewPr>
    <p:cSldViewPr>
      <p:cViewPr>
        <p:scale>
          <a:sx n="57" d="100"/>
          <a:sy n="57" d="100"/>
        </p:scale>
        <p:origin x="288" y="6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6.svg"/><Relationship Id="rId7" Type="http://schemas.openxmlformats.org/officeDocument/2006/relationships/image" Target="../media/image30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Relationship Id="rId9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6.svg"/><Relationship Id="rId7" Type="http://schemas.openxmlformats.org/officeDocument/2006/relationships/image" Target="../media/image30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7" Type="http://schemas.openxmlformats.org/officeDocument/2006/relationships/image" Target="../media/image1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4982374"/>
            <a:ext cx="18288000" cy="14794421"/>
          </a:xfrm>
          <a:custGeom>
            <a:avLst/>
            <a:gdLst/>
            <a:ahLst/>
            <a:cxnLst/>
            <a:rect l="l" t="t" r="r" b="b"/>
            <a:pathLst>
              <a:path w="18288000" h="14794421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r="-3397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6257635" y="5567924"/>
            <a:ext cx="5772730" cy="4719076"/>
          </a:xfrm>
          <a:custGeom>
            <a:avLst/>
            <a:gdLst/>
            <a:ahLst/>
            <a:cxnLst/>
            <a:rect l="l" t="t" r="r" b="b"/>
            <a:pathLst>
              <a:path w="5772730" h="4719076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581" b="-18886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/>
          <p:cNvGrpSpPr/>
          <p:nvPr/>
        </p:nvGrpSpPr>
        <p:grpSpPr>
          <a:xfrm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545361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5361" h="224882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id="20" name="Freeform 20"/>
          <p:cNvSpPr/>
          <p:nvPr/>
        </p:nvSpPr>
        <p:spPr>
          <a:xfrm>
            <a:off x="3069685" y="797917"/>
            <a:ext cx="753960" cy="774285"/>
          </a:xfrm>
          <a:custGeom>
            <a:avLst/>
            <a:gdLst/>
            <a:ahLst/>
            <a:cxnLst/>
            <a:rect l="l" t="t" r="r" b="b"/>
            <a:pathLst>
              <a:path w="753960" h="774285">
                <a:moveTo>
                  <a:pt x="0" y="0"/>
                </a:moveTo>
                <a:lnTo>
                  <a:pt x="753959" y="0"/>
                </a:lnTo>
                <a:lnTo>
                  <a:pt x="753959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21" name="Group 21"/>
          <p:cNvGrpSpPr/>
          <p:nvPr/>
        </p:nvGrpSpPr>
        <p:grpSpPr>
          <a:xfrm>
            <a:off x="3274287" y="1940455"/>
            <a:ext cx="11739425" cy="3386568"/>
            <a:chOff x="-229837" y="-80603"/>
            <a:chExt cx="15652567" cy="4515424"/>
          </a:xfrm>
        </p:grpSpPr>
        <p:sp>
          <p:nvSpPr>
            <p:cNvPr id="22" name="TextBox 22"/>
            <p:cNvSpPr txBox="1"/>
            <p:nvPr/>
          </p:nvSpPr>
          <p:spPr>
            <a:xfrm>
              <a:off x="-229837" y="-80603"/>
              <a:ext cx="15652567" cy="45154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1" dirty="0" err="1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Connaitre</a:t>
              </a:r>
              <a:r>
                <a:rPr lang="en-US" sz="8832" b="1" dirty="0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 les </a:t>
              </a:r>
              <a:r>
                <a:rPr lang="en-US" sz="8832" b="1" dirty="0" err="1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nombres</a:t>
              </a:r>
              <a:r>
                <a:rPr lang="en-US" sz="8832" b="1" dirty="0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 </a:t>
              </a:r>
              <a:r>
                <a:rPr lang="en-US" sz="8832" b="1" dirty="0" err="1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jusqu</a:t>
              </a:r>
              <a:r>
                <a:rPr lang="en-US" sz="8832" b="1" dirty="0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’ à </a:t>
              </a:r>
            </a:p>
            <a:p>
              <a:pPr algn="ctr">
                <a:lnSpc>
                  <a:spcPts val="8832"/>
                </a:lnSpc>
              </a:pPr>
              <a:r>
                <a:rPr lang="en-US" sz="8832" b="1" dirty="0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999 999 999 – </a:t>
              </a:r>
              <a:r>
                <a:rPr lang="en-US" sz="8832" b="1" dirty="0" err="1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partie</a:t>
              </a:r>
              <a:r>
                <a:rPr lang="en-US" sz="8832" b="1" dirty="0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 1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017392" y="3581265"/>
              <a:ext cx="11617783" cy="7925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65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3" name="Freeform 3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513450" y="151797"/>
            <a:ext cx="1332349" cy="1332349"/>
          </a:xfrm>
          <a:custGeom>
            <a:avLst/>
            <a:gdLst/>
            <a:ahLst/>
            <a:cxnLst/>
            <a:rect l="l" t="t" r="r" b="b"/>
            <a:pathLst>
              <a:path w="1332349" h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033351" y="2754865"/>
            <a:ext cx="12511528" cy="3349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Lire les </a:t>
            </a: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nombres</a:t>
            </a:r>
            <a:endParaRPr lang="en-US" sz="3790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Écrire</a:t>
            </a:r>
            <a:r>
              <a:rPr lang="en-US" sz="3790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les </a:t>
            </a: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nombres</a:t>
            </a:r>
            <a:endParaRPr lang="en-US" sz="3790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Décomposer</a:t>
            </a:r>
            <a:r>
              <a:rPr lang="en-US" sz="3790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les </a:t>
            </a: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nombres</a:t>
            </a:r>
            <a:endParaRPr lang="en-US" sz="3790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Placer les </a:t>
            </a: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nombres</a:t>
            </a:r>
            <a:endParaRPr lang="en-US" sz="3790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algn="l">
              <a:lnSpc>
                <a:spcPts val="5306"/>
              </a:lnSpc>
            </a:pPr>
            <a:endParaRPr lang="en-US" sz="3790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4070710" y="1365462"/>
            <a:ext cx="2927073" cy="208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sz="1252" b="1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id="14" name="Freeform 14"/>
          <p:cNvSpPr/>
          <p:nvPr/>
        </p:nvSpPr>
        <p:spPr>
          <a:xfrm flipH="1">
            <a:off x="1056316" y="2851244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888236" y="3634267"/>
            <a:ext cx="13047897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endParaRPr/>
          </a:p>
        </p:txBody>
      </p:sp>
      <p:sp>
        <p:nvSpPr>
          <p:cNvPr id="7" name="TextBox 7"/>
          <p:cNvSpPr txBox="1"/>
          <p:nvPr/>
        </p:nvSpPr>
        <p:spPr>
          <a:xfrm>
            <a:off x="1600200" y="5987459"/>
            <a:ext cx="12342239" cy="2670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Lis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ce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nombre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  <a:p>
            <a:pPr algn="l">
              <a:lnSpc>
                <a:spcPts val="5306"/>
              </a:lnSpc>
            </a:pP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est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le chiffre des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centaines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?</a:t>
            </a:r>
          </a:p>
          <a:p>
            <a:pPr algn="l">
              <a:lnSpc>
                <a:spcPts val="5306"/>
              </a:lnSpc>
            </a:pP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est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le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nombre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de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dizaines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de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mille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?</a:t>
            </a:r>
          </a:p>
          <a:p>
            <a:pPr algn="l">
              <a:lnSpc>
                <a:spcPts val="5306"/>
              </a:lnSpc>
            </a:pP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Décompose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ce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nombre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: 200 000 + …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9" name="Freeform 9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" name="Freeform 11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>
            <a:off x="1384007" y="92726"/>
            <a:ext cx="1272036" cy="1430715"/>
          </a:xfrm>
          <a:custGeom>
            <a:avLst/>
            <a:gdLst/>
            <a:ahLst/>
            <a:cxnLst/>
            <a:rect l="l" t="t" r="r" b="b"/>
            <a:pathLst>
              <a:path w="1272036" h="1430715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TextBox 13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id="14" name="Freeform 14"/>
          <p:cNvSpPr/>
          <p:nvPr/>
        </p:nvSpPr>
        <p:spPr>
          <a:xfrm>
            <a:off x="1384007" y="2984865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0" y="0"/>
                </a:moveTo>
                <a:lnTo>
                  <a:pt x="1637012" y="0"/>
                </a:lnTo>
                <a:lnTo>
                  <a:pt x="1637012" y="2099856"/>
                </a:lnTo>
                <a:lnTo>
                  <a:pt x="0" y="209985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aphicFrame>
        <p:nvGraphicFramePr>
          <p:cNvPr id="15" name="Table 16">
            <a:extLst>
              <a:ext uri="{FF2B5EF4-FFF2-40B4-BE49-F238E27FC236}">
                <a16:creationId xmlns:a16="http://schemas.microsoft.com/office/drawing/2014/main" id="{CF202328-A2FA-D6F0-443B-BE5874B723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777473"/>
              </p:ext>
            </p:extLst>
          </p:nvPr>
        </p:nvGraphicFramePr>
        <p:xfrm>
          <a:off x="3599700" y="2313650"/>
          <a:ext cx="7772292" cy="3301687"/>
        </p:xfrm>
        <a:graphic>
          <a:graphicData uri="http://schemas.openxmlformats.org/drawingml/2006/table">
            <a:tbl>
              <a:tblPr/>
              <a:tblGrid>
                <a:gridCol w="1295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3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3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3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53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53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39981">
                <a:tc gridSpan="3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r>
                        <a:rPr lang="en-US" sz="2936" dirty="0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</a:t>
                      </a:r>
                      <a:r>
                        <a:rPr lang="en-US" sz="2936" dirty="0" err="1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mille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r>
                        <a:rPr lang="en-US" sz="293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mille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r>
                        <a:rPr lang="en-US" sz="293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mille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r>
                        <a:rPr lang="en-US" sz="293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unités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r>
                        <a:rPr lang="en-US" sz="293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unités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r>
                        <a:rPr lang="en-US" sz="293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unités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0853"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d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u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d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u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085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4727"/>
                        </a:lnSpc>
                        <a:defRPr/>
                      </a:pPr>
                      <a:r>
                        <a:rPr lang="en-US" sz="3376" kern="1200" dirty="0">
                          <a:solidFill>
                            <a:srgbClr val="FFFFFF"/>
                          </a:solidFill>
                          <a:latin typeface="Nunito Sans Condensed"/>
                        </a:rPr>
                        <a:t>2</a:t>
                      </a:r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472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376" kern="1200" dirty="0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3</a:t>
                      </a:r>
                      <a:endParaRPr lang="en-US" sz="3376" kern="1200" dirty="0">
                        <a:solidFill>
                          <a:srgbClr val="FFFFFF"/>
                        </a:solidFill>
                        <a:latin typeface="Nunito Sans Condensed"/>
                      </a:endParaRPr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8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7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6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5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191769" y="2347092"/>
            <a:ext cx="16186101" cy="18625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sz="4000" dirty="0"/>
              <a:t>Les nombres entiers s’écrivent</a:t>
            </a:r>
            <a:r>
              <a:rPr lang="fr-FR" sz="4000" b="1" dirty="0"/>
              <a:t> par classe</a:t>
            </a:r>
            <a:r>
              <a:rPr lang="fr-FR" sz="4000" dirty="0"/>
              <a:t>. Chaque classe comprend </a:t>
            </a:r>
            <a:r>
              <a:rPr lang="fr-FR" sz="4000" b="1" dirty="0"/>
              <a:t>les unités, les dizaines et les centaines. </a:t>
            </a:r>
            <a:endParaRPr lang="fr-FR" altLang="x-none" sz="4000" b="1" dirty="0"/>
          </a:p>
          <a:p>
            <a:pPr algn="l">
              <a:lnSpc>
                <a:spcPts val="5315"/>
              </a:lnSpc>
            </a:pPr>
            <a:endParaRPr lang="en-US" sz="3796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352128" y="3532888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1026340" y="6426627"/>
            <a:ext cx="14473531" cy="19885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15"/>
              </a:lnSpc>
            </a:pPr>
            <a:r>
              <a:rPr lang="fr-FR" sz="3796" i="1" spc="75" dirty="0">
                <a:solidFill>
                  <a:srgbClr val="004AAD"/>
                </a:solidFill>
                <a:latin typeface="Glacial Indifference Italics"/>
              </a:rPr>
              <a:t>Pour lire ce nombre, je lis le nombre inscrit dans la classe des millions et j’y ajoute le mot « millions » puis ce qu’il y a dans la classe des mille et j’y ajoute le mot « mille »… Cela donne :</a:t>
            </a:r>
            <a:endParaRPr lang="en-US" sz="3796" i="1" spc="75" dirty="0">
              <a:solidFill>
                <a:srgbClr val="004AAD"/>
              </a:solidFill>
              <a:latin typeface="Glacial Indifference Italics"/>
              <a:sym typeface="Glacial Indifference Italics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14" name="Freeform 14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6" name="Freeform 16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Freeform 17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TextBox 18"/>
          <p:cNvSpPr txBox="1"/>
          <p:nvPr/>
        </p:nvSpPr>
        <p:spPr>
          <a:xfrm>
            <a:off x="3599700" y="422113"/>
            <a:ext cx="13912426" cy="1006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 dirty="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LIRE ET ECRIRE LES NOMBRES</a:t>
            </a:r>
          </a:p>
        </p:txBody>
      </p:sp>
      <p:sp>
        <p:nvSpPr>
          <p:cNvPr id="19" name="Freeform 19"/>
          <p:cNvSpPr/>
          <p:nvPr/>
        </p:nvSpPr>
        <p:spPr>
          <a:xfrm flipH="1">
            <a:off x="15697250" y="6531736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B43E7BC5-8C19-54D6-D05E-7E39CADC50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242572"/>
              </p:ext>
            </p:extLst>
          </p:nvPr>
        </p:nvGraphicFramePr>
        <p:xfrm>
          <a:off x="1984641" y="3622876"/>
          <a:ext cx="13827191" cy="2632320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1536219">
                  <a:extLst>
                    <a:ext uri="{9D8B030D-6E8A-4147-A177-3AD203B41FA5}">
                      <a16:colId xmlns:a16="http://schemas.microsoft.com/office/drawing/2014/main" val="2253415826"/>
                    </a:ext>
                  </a:extLst>
                </a:gridCol>
                <a:gridCol w="1536219">
                  <a:extLst>
                    <a:ext uri="{9D8B030D-6E8A-4147-A177-3AD203B41FA5}">
                      <a16:colId xmlns:a16="http://schemas.microsoft.com/office/drawing/2014/main" val="807579863"/>
                    </a:ext>
                  </a:extLst>
                </a:gridCol>
                <a:gridCol w="1536219">
                  <a:extLst>
                    <a:ext uri="{9D8B030D-6E8A-4147-A177-3AD203B41FA5}">
                      <a16:colId xmlns:a16="http://schemas.microsoft.com/office/drawing/2014/main" val="2636640611"/>
                    </a:ext>
                  </a:extLst>
                </a:gridCol>
                <a:gridCol w="15362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6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62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62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62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374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447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dirty="0">
                          <a:effectLst/>
                        </a:rPr>
                        <a:t>Classe des millions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Classe des mille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Classe des unités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70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b="0" dirty="0">
                          <a:effectLst/>
                        </a:rPr>
                        <a:t>Centaines</a:t>
                      </a:r>
                      <a:endParaRPr lang="fr-FR" sz="2400" b="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Dizaines</a:t>
                      </a:r>
                      <a:endParaRPr lang="fr-FR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Unités</a:t>
                      </a:r>
                      <a:endParaRPr lang="fr-FR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b="0" dirty="0">
                          <a:effectLst/>
                        </a:rPr>
                        <a:t>Centaines</a:t>
                      </a:r>
                      <a:endParaRPr lang="fr-FR" sz="2400" b="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Dizaines</a:t>
                      </a:r>
                      <a:endParaRPr lang="fr-FR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Unités</a:t>
                      </a:r>
                      <a:endParaRPr lang="fr-FR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>
                          <a:effectLst/>
                        </a:rPr>
                        <a:t>Centaines</a:t>
                      </a:r>
                      <a:endParaRPr lang="fr-FR" sz="24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>
                          <a:effectLst/>
                        </a:rPr>
                        <a:t>Dizaines</a:t>
                      </a:r>
                      <a:endParaRPr lang="fr-FR" sz="24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unités</a:t>
                      </a:r>
                      <a:endParaRPr lang="fr-FR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1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b="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b="0" dirty="0">
                          <a:effectLst/>
                        </a:rPr>
                        <a:t>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b="0" dirty="0">
                          <a:effectLst/>
                        </a:rPr>
                        <a:t> </a:t>
                      </a:r>
                      <a:endParaRPr lang="fr-FR" sz="2800" b="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3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5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9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1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4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6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0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1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" name="Ellipse 21">
            <a:extLst>
              <a:ext uri="{FF2B5EF4-FFF2-40B4-BE49-F238E27FC236}">
                <a16:creationId xmlns:a16="http://schemas.microsoft.com/office/drawing/2014/main" id="{65055283-A4B8-5441-DE14-EE7C04FC1552}"/>
              </a:ext>
            </a:extLst>
          </p:cNvPr>
          <p:cNvSpPr/>
          <p:nvPr/>
        </p:nvSpPr>
        <p:spPr>
          <a:xfrm flipV="1">
            <a:off x="1994801" y="5114031"/>
            <a:ext cx="4397151" cy="764890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3" name="Connecteur en arc 22">
            <a:extLst>
              <a:ext uri="{FF2B5EF4-FFF2-40B4-BE49-F238E27FC236}">
                <a16:creationId xmlns:a16="http://schemas.microsoft.com/office/drawing/2014/main" id="{4CE6349D-9749-8961-A8FD-00E88FA2C7EB}"/>
              </a:ext>
            </a:extLst>
          </p:cNvPr>
          <p:cNvCxnSpPr>
            <a:cxnSpLocks/>
          </p:cNvCxnSpPr>
          <p:nvPr/>
        </p:nvCxnSpPr>
        <p:spPr>
          <a:xfrm rot="16200000" flipV="1">
            <a:off x="4635986" y="4349694"/>
            <a:ext cx="995274" cy="533400"/>
          </a:xfrm>
          <a:prstGeom prst="curvedConnector3">
            <a:avLst>
              <a:gd name="adj1" fmla="val 50000"/>
            </a:avLst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lipse 23">
            <a:extLst>
              <a:ext uri="{FF2B5EF4-FFF2-40B4-BE49-F238E27FC236}">
                <a16:creationId xmlns:a16="http://schemas.microsoft.com/office/drawing/2014/main" id="{86F48BB6-196C-8EF7-C85C-93CEB4BEB8C1}"/>
              </a:ext>
            </a:extLst>
          </p:cNvPr>
          <p:cNvSpPr/>
          <p:nvPr/>
        </p:nvSpPr>
        <p:spPr>
          <a:xfrm>
            <a:off x="6699661" y="5102231"/>
            <a:ext cx="4397150" cy="864096"/>
          </a:xfrm>
          <a:prstGeom prst="ellipse">
            <a:avLst/>
          </a:prstGeom>
          <a:noFill/>
          <a:ln w="38100">
            <a:solidFill>
              <a:srgbClr val="A907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196E9F9-2897-9EDD-02BF-5231765EC727}"/>
              </a:ext>
            </a:extLst>
          </p:cNvPr>
          <p:cNvSpPr txBox="1"/>
          <p:nvPr/>
        </p:nvSpPr>
        <p:spPr>
          <a:xfrm>
            <a:off x="1156209" y="8865753"/>
            <a:ext cx="16687800" cy="676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sz="3796" i="1" spc="75" dirty="0">
                <a:solidFill>
                  <a:srgbClr val="004AAD"/>
                </a:solidFill>
                <a:latin typeface="Glacial Indifference Italics"/>
              </a:rPr>
              <a:t>Deux-cent-trente-cinq-MILLIONS</a:t>
            </a:r>
            <a:endParaRPr lang="fr-FR" altLang="x-none" sz="3796" i="1" spc="75" dirty="0">
              <a:solidFill>
                <a:srgbClr val="004AAD"/>
              </a:solidFill>
              <a:latin typeface="Glacial Indifference Italics"/>
            </a:endParaRPr>
          </a:p>
        </p:txBody>
      </p:sp>
      <p:cxnSp>
        <p:nvCxnSpPr>
          <p:cNvPr id="7" name="Connecteur en arc 6">
            <a:extLst>
              <a:ext uri="{FF2B5EF4-FFF2-40B4-BE49-F238E27FC236}">
                <a16:creationId xmlns:a16="http://schemas.microsoft.com/office/drawing/2014/main" id="{02609989-6C27-2447-B7EB-61E88E1C57EE}"/>
              </a:ext>
            </a:extLst>
          </p:cNvPr>
          <p:cNvCxnSpPr>
            <a:cxnSpLocks/>
          </p:cNvCxnSpPr>
          <p:nvPr/>
        </p:nvCxnSpPr>
        <p:spPr>
          <a:xfrm rot="16200000" flipV="1">
            <a:off x="9382408" y="4359490"/>
            <a:ext cx="995274" cy="533400"/>
          </a:xfrm>
          <a:prstGeom prst="curvedConnector3">
            <a:avLst>
              <a:gd name="adj1" fmla="val 50000"/>
            </a:avLst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75290EB9-DA39-4752-3CCC-1A878F300992}"/>
              </a:ext>
            </a:extLst>
          </p:cNvPr>
          <p:cNvSpPr txBox="1"/>
          <p:nvPr/>
        </p:nvSpPr>
        <p:spPr>
          <a:xfrm>
            <a:off x="8263105" y="8865753"/>
            <a:ext cx="16687800" cy="676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sz="3796" i="1" spc="75" dirty="0">
                <a:solidFill>
                  <a:srgbClr val="004AAD"/>
                </a:solidFill>
                <a:latin typeface="Glacial Indifference Italics"/>
              </a:rPr>
              <a:t>-neuf-cent-quatorze MILLE</a:t>
            </a:r>
            <a:endParaRPr lang="fr-FR" altLang="x-none" sz="3796" i="1" spc="75" dirty="0">
              <a:solidFill>
                <a:srgbClr val="004AAD"/>
              </a:solidFill>
              <a:latin typeface="Glacial Indifference Itali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DB58AF0-36EE-B027-E43D-5851D6B01863}"/>
              </a:ext>
            </a:extLst>
          </p:cNvPr>
          <p:cNvSpPr txBox="1"/>
          <p:nvPr/>
        </p:nvSpPr>
        <p:spPr>
          <a:xfrm>
            <a:off x="14173200" y="8865753"/>
            <a:ext cx="16687800" cy="676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sz="3796" i="1" spc="75" dirty="0">
                <a:solidFill>
                  <a:srgbClr val="004AAD"/>
                </a:solidFill>
                <a:latin typeface="Glacial Indifference Italics"/>
              </a:rPr>
              <a:t>-six-cent-un</a:t>
            </a:r>
            <a:endParaRPr lang="fr-FR" altLang="x-none" sz="3796" i="1" spc="75" dirty="0">
              <a:solidFill>
                <a:srgbClr val="004AAD"/>
              </a:solidFill>
              <a:latin typeface="Glacial Indifference Itali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ADC16AB8-FE45-D7A1-C917-8A2D623CCA3F}"/>
              </a:ext>
            </a:extLst>
          </p:cNvPr>
          <p:cNvSpPr/>
          <p:nvPr/>
        </p:nvSpPr>
        <p:spPr>
          <a:xfrm>
            <a:off x="11255746" y="5102231"/>
            <a:ext cx="4397150" cy="864096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2" grpId="0" animBg="1"/>
      <p:bldP spid="24" grpId="0" animBg="1"/>
      <p:bldP spid="26" grpId="0"/>
      <p:bldP spid="8" grpId="0"/>
      <p:bldP spid="9" grpId="0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>
          <a:xfrm>
            <a:off x="403070" y="1961975"/>
            <a:ext cx="23885811" cy="7987498"/>
            <a:chOff x="-1788435" y="-40958"/>
            <a:chExt cx="6290913" cy="2103703"/>
          </a:xfrm>
        </p:grpSpPr>
        <p:sp>
          <p:nvSpPr>
            <p:cNvPr id="3" name="Freeform 3"/>
            <p:cNvSpPr>
              <a:spLocks/>
            </p:cNvSpPr>
            <p:nvPr/>
          </p:nvSpPr>
          <p:spPr>
            <a:xfrm>
              <a:off x="-1788435" y="-40958"/>
              <a:ext cx="4620616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>
              <a:spLocks/>
            </p:cNvSpPr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985856" y="2284856"/>
            <a:ext cx="16311544" cy="17997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sz="3796" spc="75" dirty="0">
                <a:solidFill>
                  <a:srgbClr val="202020"/>
                </a:solidFill>
                <a:latin typeface="Glacial Indifference"/>
              </a:rPr>
              <a:t>Pour écrire un nombre, je dois repérer les </a:t>
            </a:r>
            <a:r>
              <a:rPr lang="fr-FR" sz="3796" b="1" spc="75" dirty="0">
                <a:solidFill>
                  <a:srgbClr val="202020"/>
                </a:solidFill>
                <a:latin typeface="Glacial Indifference"/>
              </a:rPr>
              <a:t>mots</a:t>
            </a:r>
            <a:r>
              <a:rPr lang="fr-FR" sz="3796" spc="75" dirty="0">
                <a:solidFill>
                  <a:srgbClr val="202020"/>
                </a:solidFill>
                <a:latin typeface="Glacial Indifference"/>
              </a:rPr>
              <a:t> correspondants aux </a:t>
            </a:r>
            <a:r>
              <a:rPr lang="fr-FR" sz="3796" b="1" spc="75" dirty="0">
                <a:solidFill>
                  <a:srgbClr val="202020"/>
                </a:solidFill>
                <a:latin typeface="Glacial Indifference"/>
              </a:rPr>
              <a:t>classes</a:t>
            </a:r>
            <a:r>
              <a:rPr lang="fr-FR" sz="3796" spc="75" dirty="0">
                <a:solidFill>
                  <a:srgbClr val="202020"/>
                </a:solidFill>
                <a:latin typeface="Glacial Indifference"/>
              </a:rPr>
              <a:t> (mille, millions</a:t>
            </a:r>
            <a:r>
              <a:rPr lang="mr-IN" sz="3796" spc="75" dirty="0">
                <a:solidFill>
                  <a:srgbClr val="202020"/>
                </a:solidFill>
                <a:latin typeface="Glacial Indifference"/>
              </a:rPr>
              <a:t>…</a:t>
            </a:r>
            <a:r>
              <a:rPr lang="fr-FR" sz="3796" spc="75" dirty="0">
                <a:solidFill>
                  <a:srgbClr val="202020"/>
                </a:solidFill>
                <a:latin typeface="Glacial Indifference"/>
              </a:rPr>
              <a:t>)</a:t>
            </a:r>
            <a:endParaRPr lang="fr-FR" altLang="x-none" sz="3796" spc="75" dirty="0">
              <a:solidFill>
                <a:srgbClr val="202020"/>
              </a:solidFill>
              <a:latin typeface="Glacial Indifference"/>
            </a:endParaRPr>
          </a:p>
          <a:p>
            <a:pPr algn="l">
              <a:lnSpc>
                <a:spcPts val="5315"/>
              </a:lnSpc>
            </a:pPr>
            <a:endParaRPr lang="en-US" sz="3796" spc="75" dirty="0">
              <a:solidFill>
                <a:srgbClr val="20202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6" name="Freeform 16"/>
          <p:cNvSpPr/>
          <p:nvPr/>
        </p:nvSpPr>
        <p:spPr>
          <a:xfrm flipH="1">
            <a:off x="15811830" y="7158444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TextBox 18">
            <a:extLst>
              <a:ext uri="{FF2B5EF4-FFF2-40B4-BE49-F238E27FC236}">
                <a16:creationId xmlns:a16="http://schemas.microsoft.com/office/drawing/2014/main" id="{A0DFF49F-D4D4-F193-6FD1-69566E7DBFA3}"/>
              </a:ext>
            </a:extLst>
          </p:cNvPr>
          <p:cNvSpPr txBox="1"/>
          <p:nvPr/>
        </p:nvSpPr>
        <p:spPr>
          <a:xfrm>
            <a:off x="3599700" y="422113"/>
            <a:ext cx="13912426" cy="1006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 dirty="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LIRE ET ECRIRE LES NOMBRES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7267412-4B82-6D38-9240-9D9337C620C3}"/>
              </a:ext>
            </a:extLst>
          </p:cNvPr>
          <p:cNvSpPr txBox="1"/>
          <p:nvPr/>
        </p:nvSpPr>
        <p:spPr>
          <a:xfrm>
            <a:off x="926010" y="4272708"/>
            <a:ext cx="114199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sz="4000" i="1" dirty="0">
                <a:solidFill>
                  <a:srgbClr val="004AAD"/>
                </a:solidFill>
              </a:rPr>
              <a:t>J’inscris 514 dans la classe des millions</a:t>
            </a:r>
            <a:endParaRPr lang="fr-FR" altLang="x-none" sz="4000" i="1" dirty="0">
              <a:solidFill>
                <a:srgbClr val="004AAD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44BBA9B-0514-ED27-056C-20F5FDBF8D5B}"/>
              </a:ext>
            </a:extLst>
          </p:cNvPr>
          <p:cNvSpPr txBox="1"/>
          <p:nvPr/>
        </p:nvSpPr>
        <p:spPr>
          <a:xfrm>
            <a:off x="892185" y="5088443"/>
            <a:ext cx="97295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sz="4000" i="1" dirty="0">
                <a:solidFill>
                  <a:srgbClr val="004AAD"/>
                </a:solidFill>
              </a:rPr>
              <a:t>J’inscris 807 dans la classe des mille</a:t>
            </a:r>
            <a:endParaRPr lang="fr-FR" altLang="x-none" sz="4000" i="1" dirty="0">
              <a:solidFill>
                <a:srgbClr val="004AAD"/>
              </a:solidFill>
            </a:endParaRPr>
          </a:p>
        </p:txBody>
      </p:sp>
      <p:sp>
        <p:nvSpPr>
          <p:cNvPr id="26" name="TextBox 12">
            <a:extLst>
              <a:ext uri="{FF2B5EF4-FFF2-40B4-BE49-F238E27FC236}">
                <a16:creationId xmlns:a16="http://schemas.microsoft.com/office/drawing/2014/main" id="{BD379C96-E30C-B97D-84A8-93B815D7DE6A}"/>
              </a:ext>
            </a:extLst>
          </p:cNvPr>
          <p:cNvSpPr txBox="1"/>
          <p:nvPr/>
        </p:nvSpPr>
        <p:spPr>
          <a:xfrm>
            <a:off x="1042533" y="3538746"/>
            <a:ext cx="15950067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sz="4000" i="1" dirty="0">
                <a:solidFill>
                  <a:srgbClr val="004AAD"/>
                </a:solidFill>
              </a:rPr>
              <a:t>Je veux écrire :  cinq-cent-quatorze-</a:t>
            </a:r>
            <a:r>
              <a:rPr lang="fr-FR" sz="4000" b="1" i="1" u="sng" dirty="0">
                <a:solidFill>
                  <a:srgbClr val="004AAD"/>
                </a:solidFill>
              </a:rPr>
              <a:t>millions</a:t>
            </a:r>
            <a:r>
              <a:rPr lang="fr-FR" sz="4000" i="1" dirty="0">
                <a:solidFill>
                  <a:srgbClr val="004AAD"/>
                </a:solidFill>
              </a:rPr>
              <a:t>-huit-cent-sept-</a:t>
            </a:r>
            <a:r>
              <a:rPr lang="fr-FR" sz="4000" b="1" i="1" u="sng" dirty="0">
                <a:solidFill>
                  <a:srgbClr val="004AAD"/>
                </a:solidFill>
              </a:rPr>
              <a:t>mille</a:t>
            </a:r>
            <a:r>
              <a:rPr lang="fr-FR" sz="4000" i="1" dirty="0">
                <a:solidFill>
                  <a:srgbClr val="004AAD"/>
                </a:solidFill>
              </a:rPr>
              <a:t>-deux-cents</a:t>
            </a:r>
          </a:p>
        </p:txBody>
      </p:sp>
      <p:graphicFrame>
        <p:nvGraphicFramePr>
          <p:cNvPr id="37" name="Tableau 36">
            <a:extLst>
              <a:ext uri="{FF2B5EF4-FFF2-40B4-BE49-F238E27FC236}">
                <a16:creationId xmlns:a16="http://schemas.microsoft.com/office/drawing/2014/main" id="{9C3725F9-40DF-029E-02FA-90EAE13DD0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8275987"/>
              </p:ext>
            </p:extLst>
          </p:nvPr>
        </p:nvGraphicFramePr>
        <p:xfrm>
          <a:off x="1349798" y="6771582"/>
          <a:ext cx="14462033" cy="2718054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1606751">
                  <a:extLst>
                    <a:ext uri="{9D8B030D-6E8A-4147-A177-3AD203B41FA5}">
                      <a16:colId xmlns:a16="http://schemas.microsoft.com/office/drawing/2014/main" val="24643753"/>
                    </a:ext>
                  </a:extLst>
                </a:gridCol>
                <a:gridCol w="1606751">
                  <a:extLst>
                    <a:ext uri="{9D8B030D-6E8A-4147-A177-3AD203B41FA5}">
                      <a16:colId xmlns:a16="http://schemas.microsoft.com/office/drawing/2014/main" val="4055586291"/>
                    </a:ext>
                  </a:extLst>
                </a:gridCol>
                <a:gridCol w="1606751">
                  <a:extLst>
                    <a:ext uri="{9D8B030D-6E8A-4147-A177-3AD203B41FA5}">
                      <a16:colId xmlns:a16="http://schemas.microsoft.com/office/drawing/2014/main" val="4251343545"/>
                    </a:ext>
                  </a:extLst>
                </a:gridCol>
                <a:gridCol w="16067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6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67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67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67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080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65501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Classe des millions</a:t>
                      </a:r>
                    </a:p>
                  </a:txBody>
                  <a:tcPr marL="68580" marR="68580" marT="0" marB="0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Classe des mille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Classe des unités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b="0" dirty="0">
                          <a:effectLst/>
                        </a:rPr>
                        <a:t>Centaines</a:t>
                      </a:r>
                      <a:endParaRPr lang="fr-FR" sz="2800" b="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Dizaines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Unités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b="0" dirty="0">
                          <a:effectLst/>
                        </a:rPr>
                        <a:t>Centaines</a:t>
                      </a:r>
                      <a:endParaRPr lang="fr-FR" sz="2800" b="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Dizaines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Unités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>
                          <a:effectLst/>
                        </a:rPr>
                        <a:t>Centaines</a:t>
                      </a:r>
                      <a:endParaRPr lang="fr-FR" sz="2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>
                          <a:effectLst/>
                        </a:rPr>
                        <a:t>Dizaines</a:t>
                      </a:r>
                      <a:endParaRPr lang="fr-FR" sz="2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>
                          <a:effectLst/>
                        </a:rPr>
                        <a:t>unités</a:t>
                      </a:r>
                      <a:endParaRPr lang="fr-FR" sz="2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14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800" b="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800" b="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800" b="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b="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800" b="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b="0" dirty="0">
                          <a:effectLst/>
                        </a:rPr>
                        <a:t> </a:t>
                      </a:r>
                      <a:endParaRPr lang="fr-FR" sz="2800" b="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Ellipse 37">
            <a:extLst>
              <a:ext uri="{FF2B5EF4-FFF2-40B4-BE49-F238E27FC236}">
                <a16:creationId xmlns:a16="http://schemas.microsoft.com/office/drawing/2014/main" id="{48B4A31C-AA5B-14DC-5AAA-ED624A926F6B}"/>
              </a:ext>
            </a:extLst>
          </p:cNvPr>
          <p:cNvSpPr/>
          <p:nvPr/>
        </p:nvSpPr>
        <p:spPr>
          <a:xfrm>
            <a:off x="1444616" y="8325025"/>
            <a:ext cx="4616096" cy="1005771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9" name="Connecteur en arc 38">
            <a:extLst>
              <a:ext uri="{FF2B5EF4-FFF2-40B4-BE49-F238E27FC236}">
                <a16:creationId xmlns:a16="http://schemas.microsoft.com/office/drawing/2014/main" id="{D90AFB48-EC4C-A3BF-B06A-1FC1BE6C9A76}"/>
              </a:ext>
            </a:extLst>
          </p:cNvPr>
          <p:cNvCxnSpPr>
            <a:cxnSpLocks/>
          </p:cNvCxnSpPr>
          <p:nvPr/>
        </p:nvCxnSpPr>
        <p:spPr>
          <a:xfrm rot="16200000" flipV="1">
            <a:off x="4184531" y="7679989"/>
            <a:ext cx="1039791" cy="206121"/>
          </a:xfrm>
          <a:prstGeom prst="curvedConnector3">
            <a:avLst>
              <a:gd name="adj1" fmla="val 50000"/>
            </a:avLst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Ellipse 39">
            <a:extLst>
              <a:ext uri="{FF2B5EF4-FFF2-40B4-BE49-F238E27FC236}">
                <a16:creationId xmlns:a16="http://schemas.microsoft.com/office/drawing/2014/main" id="{556D8065-31A4-483E-1BE9-08ADB40CB7BD}"/>
              </a:ext>
            </a:extLst>
          </p:cNvPr>
          <p:cNvSpPr/>
          <p:nvPr/>
        </p:nvSpPr>
        <p:spPr>
          <a:xfrm>
            <a:off x="6152818" y="8302945"/>
            <a:ext cx="4535278" cy="1036248"/>
          </a:xfrm>
          <a:prstGeom prst="ellipse">
            <a:avLst/>
          </a:prstGeom>
          <a:noFill/>
          <a:ln w="38100">
            <a:solidFill>
              <a:srgbClr val="A907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5118AE61-20A7-66D3-E737-9465A05104B1}"/>
              </a:ext>
            </a:extLst>
          </p:cNvPr>
          <p:cNvSpPr txBox="1"/>
          <p:nvPr/>
        </p:nvSpPr>
        <p:spPr>
          <a:xfrm>
            <a:off x="2288173" y="8559459"/>
            <a:ext cx="938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5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520850DF-8A41-C2BF-B0CE-494842476AFD}"/>
              </a:ext>
            </a:extLst>
          </p:cNvPr>
          <p:cNvSpPr txBox="1"/>
          <p:nvPr/>
        </p:nvSpPr>
        <p:spPr>
          <a:xfrm>
            <a:off x="3565632" y="8533990"/>
            <a:ext cx="504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1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588A440F-BF86-0577-9230-B553CD396D79}"/>
              </a:ext>
            </a:extLst>
          </p:cNvPr>
          <p:cNvSpPr txBox="1"/>
          <p:nvPr/>
        </p:nvSpPr>
        <p:spPr>
          <a:xfrm>
            <a:off x="4985909" y="8533990"/>
            <a:ext cx="504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4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A74BA7E2-3EDE-8757-D0B8-36EA852E631F}"/>
              </a:ext>
            </a:extLst>
          </p:cNvPr>
          <p:cNvSpPr txBox="1"/>
          <p:nvPr/>
        </p:nvSpPr>
        <p:spPr>
          <a:xfrm>
            <a:off x="6813753" y="8533990"/>
            <a:ext cx="504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8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CA3A2A07-EA83-2F22-F266-E44E925AB873}"/>
              </a:ext>
            </a:extLst>
          </p:cNvPr>
          <p:cNvSpPr txBox="1"/>
          <p:nvPr/>
        </p:nvSpPr>
        <p:spPr>
          <a:xfrm>
            <a:off x="8359394" y="8521727"/>
            <a:ext cx="504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0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3E09736D-0DAD-00CB-74A5-B7A6B34FE8EC}"/>
              </a:ext>
            </a:extLst>
          </p:cNvPr>
          <p:cNvSpPr txBox="1"/>
          <p:nvPr/>
        </p:nvSpPr>
        <p:spPr>
          <a:xfrm>
            <a:off x="9743527" y="8500499"/>
            <a:ext cx="504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7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848ABBE-A364-A7E4-3714-562114971B5A}"/>
              </a:ext>
            </a:extLst>
          </p:cNvPr>
          <p:cNvSpPr txBox="1"/>
          <p:nvPr/>
        </p:nvSpPr>
        <p:spPr>
          <a:xfrm>
            <a:off x="835470" y="5828985"/>
            <a:ext cx="97295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sz="4000" i="1" dirty="0">
                <a:solidFill>
                  <a:srgbClr val="004AAD"/>
                </a:solidFill>
              </a:rPr>
              <a:t>J’inscris 200 dans la classe des unités</a:t>
            </a:r>
            <a:endParaRPr lang="fr-FR" altLang="x-none" sz="4000" i="1" dirty="0">
              <a:solidFill>
                <a:srgbClr val="004AAD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38085E2-2A2E-995E-0034-BF3E68AC5DF2}"/>
              </a:ext>
            </a:extLst>
          </p:cNvPr>
          <p:cNvSpPr txBox="1"/>
          <p:nvPr/>
        </p:nvSpPr>
        <p:spPr>
          <a:xfrm>
            <a:off x="11596435" y="8500499"/>
            <a:ext cx="504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2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A4A8E34-EDAC-83F3-D191-8EB33F896FA5}"/>
              </a:ext>
            </a:extLst>
          </p:cNvPr>
          <p:cNvSpPr txBox="1"/>
          <p:nvPr/>
        </p:nvSpPr>
        <p:spPr>
          <a:xfrm>
            <a:off x="13238089" y="8521727"/>
            <a:ext cx="504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0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1C4A382-F02D-CB8B-4330-7EB64F9103FD}"/>
              </a:ext>
            </a:extLst>
          </p:cNvPr>
          <p:cNvSpPr txBox="1"/>
          <p:nvPr/>
        </p:nvSpPr>
        <p:spPr>
          <a:xfrm>
            <a:off x="14660743" y="8505724"/>
            <a:ext cx="504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38" grpId="0" animBg="1"/>
      <p:bldP spid="40" grpId="0" animBg="1"/>
      <p:bldP spid="41" grpId="0"/>
      <p:bldP spid="42" grpId="0"/>
      <p:bldP spid="43" grpId="0"/>
      <p:bldP spid="44" grpId="0"/>
      <p:bldP spid="45" grpId="0"/>
      <p:bldP spid="46" grpId="0"/>
      <p:bldP spid="10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TextBox 9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id="10" name="Freeform 10"/>
          <p:cNvSpPr/>
          <p:nvPr/>
        </p:nvSpPr>
        <p:spPr>
          <a:xfrm>
            <a:off x="1325274" y="195413"/>
            <a:ext cx="1708701" cy="1732523"/>
          </a:xfrm>
          <a:custGeom>
            <a:avLst/>
            <a:gdLst/>
            <a:ahLst/>
            <a:cxnLst/>
            <a:rect l="l" t="t" r="r" b="b"/>
            <a:pathLst>
              <a:path w="1708701" h="1732523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1602411" y="3197759"/>
            <a:ext cx="14804009" cy="641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Lis les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nombres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suivants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: 675 432 765 ; 34 001 876 ; 100 543 540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02411" y="4527512"/>
            <a:ext cx="13915741" cy="1990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Ecris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chiffres : </a:t>
            </a:r>
          </a:p>
          <a:p>
            <a:pPr marL="571500" indent="-571500" algn="l">
              <a:lnSpc>
                <a:spcPts val="5306"/>
              </a:lnSpc>
              <a:buFontTx/>
              <a:buChar char="-"/>
            </a:pP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Deux-cent-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treize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-millions-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neuf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-cent-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mille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vingt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-deux</a:t>
            </a:r>
          </a:p>
          <a:p>
            <a:pPr marL="571500" indent="-571500" algn="l">
              <a:lnSpc>
                <a:spcPts val="5306"/>
              </a:lnSpc>
              <a:buFontTx/>
              <a:buChar char="-"/>
            </a:pP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Quatre-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vingt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douze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-millions-cent-un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02411" y="7206009"/>
            <a:ext cx="12342239" cy="641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Dictée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de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nombres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</p:txBody>
      </p:sp>
      <p:sp>
        <p:nvSpPr>
          <p:cNvPr id="15" name="Freeform 15"/>
          <p:cNvSpPr/>
          <p:nvPr/>
        </p:nvSpPr>
        <p:spPr>
          <a:xfrm>
            <a:off x="14583361" y="7390800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3CC95-3A96-CFF6-9077-6F695FCB7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1D6D95F-CE47-7278-792E-64BA88C1A65E}"/>
              </a:ext>
            </a:extLst>
          </p:cNvPr>
          <p:cNvGrpSpPr/>
          <p:nvPr/>
        </p:nvGrpSpPr>
        <p:grpSpPr>
          <a:xfrm>
            <a:off x="625170" y="1847988"/>
            <a:ext cx="17095347" cy="7831986"/>
            <a:chOff x="0" y="0"/>
            <a:chExt cx="4502478" cy="206274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FDEBFF4-E825-EFFF-29CC-9FC840E1A1CD}"/>
                </a:ext>
              </a:extLst>
            </p:cNvPr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A47E2AC-84FD-DC24-CF78-8990EDE6C073}"/>
                </a:ext>
              </a:extLst>
            </p:cNvPr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BD3E7B53-A748-0274-2FD7-E47F7E62A060}"/>
              </a:ext>
            </a:extLst>
          </p:cNvPr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EB3F3F32-57E7-1743-162D-5FC0D2EEC7E6}"/>
                </a:ext>
              </a:extLst>
            </p:cNvPr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2E9CD94-E3FA-8BB5-FC74-8E683E4F0D17}"/>
                </a:ext>
              </a:extLst>
            </p:cNvPr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75BF8C80-D93E-02D4-58EB-1B168824816C}"/>
              </a:ext>
            </a:extLst>
          </p:cNvPr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66FB477-CAD2-BF38-08DE-A265D22C7242}"/>
              </a:ext>
            </a:extLst>
          </p:cNvPr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7CF099A2-E222-5179-3BAA-A1B3B3DDCB54}"/>
              </a:ext>
            </a:extLst>
          </p:cNvPr>
          <p:cNvSpPr txBox="1"/>
          <p:nvPr/>
        </p:nvSpPr>
        <p:spPr>
          <a:xfrm>
            <a:off x="3599700" y="422113"/>
            <a:ext cx="13912426" cy="1006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 dirty="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DECOMPOSER LES NOMBRES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8E602C3D-1040-D62F-B535-C97157ADEB4A}"/>
              </a:ext>
            </a:extLst>
          </p:cNvPr>
          <p:cNvSpPr txBox="1"/>
          <p:nvPr/>
        </p:nvSpPr>
        <p:spPr>
          <a:xfrm>
            <a:off x="1084938" y="2198146"/>
            <a:ext cx="15897479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4000" dirty="0">
                <a:ea typeface="Comic Sans MS" charset="0"/>
                <a:cs typeface="Comic Sans MS" charset="0"/>
              </a:rPr>
              <a:t>On peut </a:t>
            </a:r>
            <a:r>
              <a:rPr lang="fr-FR" altLang="x-none" sz="4000" b="1" dirty="0">
                <a:ea typeface="Comic Sans MS" charset="0"/>
                <a:cs typeface="Comic Sans MS" charset="0"/>
              </a:rPr>
              <a:t>décomposer </a:t>
            </a:r>
            <a:r>
              <a:rPr lang="fr-FR" altLang="x-none" sz="4000" dirty="0">
                <a:ea typeface="Comic Sans MS" charset="0"/>
                <a:cs typeface="Comic Sans MS" charset="0"/>
              </a:rPr>
              <a:t>un nombre</a:t>
            </a:r>
            <a:r>
              <a:rPr lang="fr-FR" altLang="x-none" sz="4000" b="1" dirty="0">
                <a:ea typeface="Comic Sans MS" charset="0"/>
                <a:cs typeface="Comic Sans MS" charset="0"/>
              </a:rPr>
              <a:t>.</a:t>
            </a: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E5E6AAF3-7D12-A65F-6D49-3C404B9FB2AA}"/>
              </a:ext>
            </a:extLst>
          </p:cNvPr>
          <p:cNvSpPr/>
          <p:nvPr/>
        </p:nvSpPr>
        <p:spPr>
          <a:xfrm flipH="1">
            <a:off x="16163911" y="7429127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2" name="TextBox 13">
            <a:extLst>
              <a:ext uri="{FF2B5EF4-FFF2-40B4-BE49-F238E27FC236}">
                <a16:creationId xmlns:a16="http://schemas.microsoft.com/office/drawing/2014/main" id="{669282E4-F713-E2F6-C8CF-EB638937CD02}"/>
              </a:ext>
            </a:extLst>
          </p:cNvPr>
          <p:cNvSpPr txBox="1"/>
          <p:nvPr/>
        </p:nvSpPr>
        <p:spPr>
          <a:xfrm>
            <a:off x="1349798" y="6019450"/>
            <a:ext cx="11973841" cy="562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altLang="x-none" sz="3656" i="1" spc="73" dirty="0">
                <a:solidFill>
                  <a:srgbClr val="004AAD"/>
                </a:solidFill>
                <a:latin typeface="Glacial Indifference Italics"/>
              </a:rPr>
              <a:t>235 620 914 =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903DBF72-03C2-249A-EAEF-416792C3FD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9679581"/>
              </p:ext>
            </p:extLst>
          </p:nvPr>
        </p:nvGraphicFramePr>
        <p:xfrm>
          <a:off x="1349798" y="3131661"/>
          <a:ext cx="13827191" cy="2632320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1536219">
                  <a:extLst>
                    <a:ext uri="{9D8B030D-6E8A-4147-A177-3AD203B41FA5}">
                      <a16:colId xmlns:a16="http://schemas.microsoft.com/office/drawing/2014/main" val="2253415826"/>
                    </a:ext>
                  </a:extLst>
                </a:gridCol>
                <a:gridCol w="1536219">
                  <a:extLst>
                    <a:ext uri="{9D8B030D-6E8A-4147-A177-3AD203B41FA5}">
                      <a16:colId xmlns:a16="http://schemas.microsoft.com/office/drawing/2014/main" val="807579863"/>
                    </a:ext>
                  </a:extLst>
                </a:gridCol>
                <a:gridCol w="1536219">
                  <a:extLst>
                    <a:ext uri="{9D8B030D-6E8A-4147-A177-3AD203B41FA5}">
                      <a16:colId xmlns:a16="http://schemas.microsoft.com/office/drawing/2014/main" val="2636640611"/>
                    </a:ext>
                  </a:extLst>
                </a:gridCol>
                <a:gridCol w="15362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6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62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62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62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374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447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dirty="0">
                          <a:effectLst/>
                        </a:rPr>
                        <a:t>Classe des millions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Classe des mille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Classe des unités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70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b="0" dirty="0">
                          <a:effectLst/>
                        </a:rPr>
                        <a:t>Centaines</a:t>
                      </a:r>
                      <a:endParaRPr lang="fr-FR" sz="2400" b="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Dizaines</a:t>
                      </a:r>
                      <a:endParaRPr lang="fr-FR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Unités</a:t>
                      </a:r>
                      <a:endParaRPr lang="fr-FR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b="0" dirty="0">
                          <a:effectLst/>
                        </a:rPr>
                        <a:t>Centaines</a:t>
                      </a:r>
                      <a:endParaRPr lang="fr-FR" sz="2400" b="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Dizaines</a:t>
                      </a:r>
                      <a:endParaRPr lang="fr-FR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Unités</a:t>
                      </a:r>
                      <a:endParaRPr lang="fr-FR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>
                          <a:effectLst/>
                        </a:rPr>
                        <a:t>Centaines</a:t>
                      </a:r>
                      <a:endParaRPr lang="fr-FR" sz="24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>
                          <a:effectLst/>
                        </a:rPr>
                        <a:t>Dizaines</a:t>
                      </a:r>
                      <a:endParaRPr lang="fr-FR" sz="24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unités</a:t>
                      </a:r>
                      <a:endParaRPr lang="fr-FR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1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b="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b="0" dirty="0">
                          <a:effectLst/>
                        </a:rPr>
                        <a:t>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b="0" dirty="0">
                          <a:effectLst/>
                        </a:rPr>
                        <a:t> </a:t>
                      </a:r>
                      <a:endParaRPr lang="fr-FR" sz="2800" b="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3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5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9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0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0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0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3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0 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Ellipse 13">
            <a:extLst>
              <a:ext uri="{FF2B5EF4-FFF2-40B4-BE49-F238E27FC236}">
                <a16:creationId xmlns:a16="http://schemas.microsoft.com/office/drawing/2014/main" id="{99DF3A2E-A34E-7A0C-CB70-066515FC5509}"/>
              </a:ext>
            </a:extLst>
          </p:cNvPr>
          <p:cNvSpPr/>
          <p:nvPr/>
        </p:nvSpPr>
        <p:spPr>
          <a:xfrm>
            <a:off x="1600200" y="4640614"/>
            <a:ext cx="990600" cy="1005771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5" name="Connecteur en arc 14">
            <a:extLst>
              <a:ext uri="{FF2B5EF4-FFF2-40B4-BE49-F238E27FC236}">
                <a16:creationId xmlns:a16="http://schemas.microsoft.com/office/drawing/2014/main" id="{D037D70A-96FE-4C8D-41E3-0FC595354737}"/>
              </a:ext>
            </a:extLst>
          </p:cNvPr>
          <p:cNvCxnSpPr>
            <a:cxnSpLocks/>
          </p:cNvCxnSpPr>
          <p:nvPr/>
        </p:nvCxnSpPr>
        <p:spPr>
          <a:xfrm rot="16200000" flipV="1">
            <a:off x="1914279" y="4330648"/>
            <a:ext cx="1039791" cy="206121"/>
          </a:xfrm>
          <a:prstGeom prst="curvedConnector3">
            <a:avLst>
              <a:gd name="adj1" fmla="val 50000"/>
            </a:avLst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3">
            <a:extLst>
              <a:ext uri="{FF2B5EF4-FFF2-40B4-BE49-F238E27FC236}">
                <a16:creationId xmlns:a16="http://schemas.microsoft.com/office/drawing/2014/main" id="{3B4A445E-A1A4-F6B1-FCB6-BBE37307309F}"/>
              </a:ext>
            </a:extLst>
          </p:cNvPr>
          <p:cNvSpPr txBox="1"/>
          <p:nvPr/>
        </p:nvSpPr>
        <p:spPr>
          <a:xfrm>
            <a:off x="4343400" y="6021325"/>
            <a:ext cx="3584407" cy="562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altLang="x-none" sz="3656" i="1" spc="73" dirty="0">
                <a:solidFill>
                  <a:srgbClr val="004AAD"/>
                </a:solidFill>
                <a:latin typeface="Glacial Indifference Italics"/>
              </a:rPr>
              <a:t>200 000 000 +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9A893870-37CF-3A5B-355C-225240C2DFB0}"/>
              </a:ext>
            </a:extLst>
          </p:cNvPr>
          <p:cNvSpPr/>
          <p:nvPr/>
        </p:nvSpPr>
        <p:spPr>
          <a:xfrm>
            <a:off x="3076815" y="4640613"/>
            <a:ext cx="990600" cy="1005771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3" name="Connecteur en arc 22">
            <a:extLst>
              <a:ext uri="{FF2B5EF4-FFF2-40B4-BE49-F238E27FC236}">
                <a16:creationId xmlns:a16="http://schemas.microsoft.com/office/drawing/2014/main" id="{154ADCF4-0C71-225D-D6AE-0C330FE43489}"/>
              </a:ext>
            </a:extLst>
          </p:cNvPr>
          <p:cNvCxnSpPr>
            <a:cxnSpLocks/>
          </p:cNvCxnSpPr>
          <p:nvPr/>
        </p:nvCxnSpPr>
        <p:spPr>
          <a:xfrm rot="16200000" flipV="1">
            <a:off x="3439216" y="4330647"/>
            <a:ext cx="1039791" cy="206121"/>
          </a:xfrm>
          <a:prstGeom prst="curvedConnector3">
            <a:avLst>
              <a:gd name="adj1" fmla="val 50001"/>
            </a:avLst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13">
            <a:extLst>
              <a:ext uri="{FF2B5EF4-FFF2-40B4-BE49-F238E27FC236}">
                <a16:creationId xmlns:a16="http://schemas.microsoft.com/office/drawing/2014/main" id="{2FCF468D-3DBD-AC62-55C3-261A09FEF903}"/>
              </a:ext>
            </a:extLst>
          </p:cNvPr>
          <p:cNvSpPr txBox="1"/>
          <p:nvPr/>
        </p:nvSpPr>
        <p:spPr>
          <a:xfrm>
            <a:off x="7546033" y="6010814"/>
            <a:ext cx="3584407" cy="562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altLang="x-none" sz="3656" i="1" spc="73" dirty="0">
                <a:solidFill>
                  <a:srgbClr val="004AAD"/>
                </a:solidFill>
                <a:latin typeface="Glacial Indifference Italics"/>
              </a:rPr>
              <a:t>30 000 000 +</a:t>
            </a: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FAC8E513-FA0C-BED7-7D36-F72F16A681B4}"/>
              </a:ext>
            </a:extLst>
          </p:cNvPr>
          <p:cNvSpPr/>
          <p:nvPr/>
        </p:nvSpPr>
        <p:spPr>
          <a:xfrm>
            <a:off x="4632426" y="4618527"/>
            <a:ext cx="990600" cy="1005771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2" name="Connecteur en arc 31">
            <a:extLst>
              <a:ext uri="{FF2B5EF4-FFF2-40B4-BE49-F238E27FC236}">
                <a16:creationId xmlns:a16="http://schemas.microsoft.com/office/drawing/2014/main" id="{007507FB-9111-4C99-A306-04E6A01F5035}"/>
              </a:ext>
            </a:extLst>
          </p:cNvPr>
          <p:cNvCxnSpPr>
            <a:cxnSpLocks/>
          </p:cNvCxnSpPr>
          <p:nvPr/>
        </p:nvCxnSpPr>
        <p:spPr>
          <a:xfrm rot="16200000" flipV="1">
            <a:off x="4967281" y="4313514"/>
            <a:ext cx="1039791" cy="206121"/>
          </a:xfrm>
          <a:prstGeom prst="curvedConnector3">
            <a:avLst>
              <a:gd name="adj1" fmla="val 50001"/>
            </a:avLst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13">
            <a:extLst>
              <a:ext uri="{FF2B5EF4-FFF2-40B4-BE49-F238E27FC236}">
                <a16:creationId xmlns:a16="http://schemas.microsoft.com/office/drawing/2014/main" id="{DADD5240-6D47-AE59-23EF-25CEC2476327}"/>
              </a:ext>
            </a:extLst>
          </p:cNvPr>
          <p:cNvSpPr txBox="1"/>
          <p:nvPr/>
        </p:nvSpPr>
        <p:spPr>
          <a:xfrm>
            <a:off x="10434836" y="6008939"/>
            <a:ext cx="3584407" cy="562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altLang="x-none" sz="3656" i="1" spc="73" dirty="0">
                <a:solidFill>
                  <a:srgbClr val="004AAD"/>
                </a:solidFill>
                <a:latin typeface="Glacial Indifference Italics"/>
              </a:rPr>
              <a:t>5 000 000 +</a:t>
            </a:r>
          </a:p>
        </p:txBody>
      </p:sp>
      <p:sp>
        <p:nvSpPr>
          <p:cNvPr id="34" name="TextBox 13">
            <a:extLst>
              <a:ext uri="{FF2B5EF4-FFF2-40B4-BE49-F238E27FC236}">
                <a16:creationId xmlns:a16="http://schemas.microsoft.com/office/drawing/2014/main" id="{834E29EC-C8A1-5423-D485-33F1D88D242E}"/>
              </a:ext>
            </a:extLst>
          </p:cNvPr>
          <p:cNvSpPr txBox="1"/>
          <p:nvPr/>
        </p:nvSpPr>
        <p:spPr>
          <a:xfrm>
            <a:off x="13123761" y="6007064"/>
            <a:ext cx="3584407" cy="562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altLang="x-none" sz="3656" i="1" spc="73" dirty="0">
                <a:solidFill>
                  <a:srgbClr val="004AAD"/>
                </a:solidFill>
                <a:latin typeface="Glacial Indifference Italics"/>
              </a:rPr>
              <a:t>900 000 + 30</a:t>
            </a:r>
          </a:p>
        </p:txBody>
      </p:sp>
      <p:sp>
        <p:nvSpPr>
          <p:cNvPr id="35" name="TextBox 13">
            <a:extLst>
              <a:ext uri="{FF2B5EF4-FFF2-40B4-BE49-F238E27FC236}">
                <a16:creationId xmlns:a16="http://schemas.microsoft.com/office/drawing/2014/main" id="{32922D1F-B7AE-4F7B-E282-1DA7313BD2EE}"/>
              </a:ext>
            </a:extLst>
          </p:cNvPr>
          <p:cNvSpPr txBox="1"/>
          <p:nvPr/>
        </p:nvSpPr>
        <p:spPr>
          <a:xfrm>
            <a:off x="914400" y="7298133"/>
            <a:ext cx="11973841" cy="562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altLang="x-none" sz="3656" i="1" spc="73" dirty="0">
                <a:solidFill>
                  <a:srgbClr val="004AAD"/>
                </a:solidFill>
                <a:latin typeface="Glacial Indifference Italics"/>
              </a:rPr>
              <a:t>235 620 914 =</a:t>
            </a:r>
          </a:p>
        </p:txBody>
      </p:sp>
      <p:sp>
        <p:nvSpPr>
          <p:cNvPr id="36" name="TextBox 13">
            <a:extLst>
              <a:ext uri="{FF2B5EF4-FFF2-40B4-BE49-F238E27FC236}">
                <a16:creationId xmlns:a16="http://schemas.microsoft.com/office/drawing/2014/main" id="{EF25ED1B-E909-9A1B-0B81-E953F9A0A8F9}"/>
              </a:ext>
            </a:extLst>
          </p:cNvPr>
          <p:cNvSpPr txBox="1"/>
          <p:nvPr/>
        </p:nvSpPr>
        <p:spPr>
          <a:xfrm>
            <a:off x="3961626" y="7287622"/>
            <a:ext cx="12746542" cy="11251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altLang="x-none" sz="3656" i="1" spc="73" dirty="0">
                <a:solidFill>
                  <a:srgbClr val="004AAD"/>
                </a:solidFill>
                <a:latin typeface="Glacial Indifference Italics"/>
              </a:rPr>
              <a:t>(2x100 000 000) + (3 x 10 000 000) + (5 x 1 000 000)</a:t>
            </a:r>
          </a:p>
          <a:p>
            <a:r>
              <a:rPr lang="fr-FR" altLang="x-none" sz="3656" i="1" spc="73" dirty="0">
                <a:solidFill>
                  <a:srgbClr val="004AAD"/>
                </a:solidFill>
                <a:latin typeface="Glacial Indifference Italics"/>
              </a:rPr>
              <a:t>+ (9 x 100 000) + (3 x10)</a:t>
            </a:r>
          </a:p>
        </p:txBody>
      </p:sp>
    </p:spTree>
    <p:extLst>
      <p:ext uri="{BB962C8B-B14F-4D97-AF65-F5344CB8AC3E}">
        <p14:creationId xmlns:p14="http://schemas.microsoft.com/office/powerpoint/2010/main" val="1148997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2" grpId="0"/>
      <p:bldP spid="14" grpId="0" animBg="1"/>
      <p:bldP spid="17" grpId="0"/>
      <p:bldP spid="19" grpId="0" animBg="1"/>
      <p:bldP spid="30" grpId="0"/>
      <p:bldP spid="31" grpId="0" animBg="1"/>
      <p:bldP spid="33" grpId="0"/>
      <p:bldP spid="34" grpId="0"/>
      <p:bldP spid="35" grpId="0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356ED-968C-AB18-FA8A-A3E533FCF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28F5A1A-1DDF-C8A5-E1D1-1B51D119E6B4}"/>
              </a:ext>
            </a:extLst>
          </p:cNvPr>
          <p:cNvGrpSpPr/>
          <p:nvPr/>
        </p:nvGrpSpPr>
        <p:grpSpPr>
          <a:xfrm>
            <a:off x="452221" y="2032901"/>
            <a:ext cx="17095347" cy="7831986"/>
            <a:chOff x="0" y="0"/>
            <a:chExt cx="4502478" cy="206274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D74D396-259F-AC36-7DB2-60E400042B8C}"/>
                </a:ext>
              </a:extLst>
            </p:cNvPr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E9A27682-4BE1-33F1-1F5C-AEE8450B279A}"/>
                </a:ext>
              </a:extLst>
            </p:cNvPr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E239BD90-68B3-2FB7-D141-62391248BCE5}"/>
              </a:ext>
            </a:extLst>
          </p:cNvPr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1034718E-651A-FB7A-21AA-C6A45061BB09}"/>
                </a:ext>
              </a:extLst>
            </p:cNvPr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3634CEE-EC03-F51C-24A8-151FE668AED6}"/>
                </a:ext>
              </a:extLst>
            </p:cNvPr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C7100771-76CE-4035-813F-0AE0713A9306}"/>
              </a:ext>
            </a:extLst>
          </p:cNvPr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AA090BB-8BB8-ED0A-B721-A591C84B6134}"/>
              </a:ext>
            </a:extLst>
          </p:cNvPr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2C4373F2-C67C-4636-DCFF-B873642FB50E}"/>
              </a:ext>
            </a:extLst>
          </p:cNvPr>
          <p:cNvSpPr txBox="1"/>
          <p:nvPr/>
        </p:nvSpPr>
        <p:spPr>
          <a:xfrm>
            <a:off x="3599700" y="422113"/>
            <a:ext cx="13912426" cy="1006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 dirty="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PLACER LES NOMBRES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E40F689B-36B8-4056-7145-C739DFAF2BBB}"/>
              </a:ext>
            </a:extLst>
          </p:cNvPr>
          <p:cNvSpPr txBox="1"/>
          <p:nvPr/>
        </p:nvSpPr>
        <p:spPr>
          <a:xfrm>
            <a:off x="1084938" y="2198146"/>
            <a:ext cx="15897479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4000" dirty="0">
                <a:ea typeface="Comic Sans MS" charset="0"/>
                <a:cs typeface="Comic Sans MS" charset="0"/>
              </a:rPr>
              <a:t>On peut </a:t>
            </a:r>
            <a:r>
              <a:rPr lang="fr-FR" altLang="x-none" sz="4000" b="1" dirty="0">
                <a:ea typeface="Comic Sans MS" charset="0"/>
                <a:cs typeface="Comic Sans MS" charset="0"/>
              </a:rPr>
              <a:t>placer </a:t>
            </a:r>
            <a:r>
              <a:rPr lang="fr-FR" altLang="x-none" sz="4000" dirty="0">
                <a:ea typeface="Comic Sans MS" charset="0"/>
                <a:cs typeface="Comic Sans MS" charset="0"/>
              </a:rPr>
              <a:t>les nombres sur des </a:t>
            </a:r>
            <a:r>
              <a:rPr lang="fr-FR" altLang="x-none" sz="4000" b="1" dirty="0">
                <a:ea typeface="Comic Sans MS" charset="0"/>
                <a:cs typeface="Comic Sans MS" charset="0"/>
              </a:rPr>
              <a:t>droites graduées.</a:t>
            </a: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22A95345-79A1-9861-8616-C1C6945D11A7}"/>
              </a:ext>
            </a:extLst>
          </p:cNvPr>
          <p:cNvSpPr/>
          <p:nvPr/>
        </p:nvSpPr>
        <p:spPr>
          <a:xfrm flipH="1">
            <a:off x="16163911" y="7429127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4D73DE0-4FE4-FBB5-D0B8-3135C9F68E43}"/>
              </a:ext>
            </a:extLst>
          </p:cNvPr>
          <p:cNvGrpSpPr/>
          <p:nvPr/>
        </p:nvGrpSpPr>
        <p:grpSpPr>
          <a:xfrm>
            <a:off x="12881762" y="5059672"/>
            <a:ext cx="4875960" cy="1175131"/>
            <a:chOff x="11455424" y="4298323"/>
            <a:chExt cx="4875960" cy="1175131"/>
          </a:xfrm>
        </p:grpSpPr>
        <p:sp>
          <p:nvSpPr>
            <p:cNvPr id="20" name="Text Box 3">
              <a:extLst>
                <a:ext uri="{FF2B5EF4-FFF2-40B4-BE49-F238E27FC236}">
                  <a16:creationId xmlns:a16="http://schemas.microsoft.com/office/drawing/2014/main" id="{0534ADFB-722D-8714-A0F7-8B69D19D6C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55424" y="4922660"/>
              <a:ext cx="4875960" cy="5507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0000" tIns="80280" rIns="90000" bIns="45000"/>
            <a:lstStyle>
              <a:lvl1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1pPr>
              <a:lvl2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2pPr>
              <a:lvl3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3pPr>
              <a:lvl4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4pPr>
              <a:lvl5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5pPr>
              <a:lvl6pPr marL="25146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6pPr>
              <a:lvl7pPr marL="29718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7pPr>
              <a:lvl8pPr marL="34290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8pPr>
              <a:lvl9pPr marL="38862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9pPr>
            </a:lstStyle>
            <a:p>
              <a:r>
                <a:rPr lang="fr-FR" altLang="x-none" sz="4000" dirty="0">
                  <a:solidFill>
                    <a:srgbClr val="004AAD"/>
                  </a:solidFill>
                  <a:ea typeface="Comic Sans MS" charset="0"/>
                  <a:cs typeface="Comic Sans MS" charset="0"/>
                </a:rPr>
                <a:t>423 562 629</a:t>
              </a:r>
            </a:p>
          </p:txBody>
        </p: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840B2A69-C4A0-1406-3062-F4CF5B074D8C}"/>
                </a:ext>
              </a:extLst>
            </p:cNvPr>
            <p:cNvCxnSpPr/>
            <p:nvPr/>
          </p:nvCxnSpPr>
          <p:spPr>
            <a:xfrm flipV="1">
              <a:off x="12877800" y="4298323"/>
              <a:ext cx="0" cy="707596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3782D6D9-2DD5-98C4-8321-5E482BA3C972}"/>
              </a:ext>
            </a:extLst>
          </p:cNvPr>
          <p:cNvGrpSpPr/>
          <p:nvPr/>
        </p:nvGrpSpPr>
        <p:grpSpPr>
          <a:xfrm>
            <a:off x="5159541" y="5081503"/>
            <a:ext cx="4875960" cy="1563200"/>
            <a:chOff x="15370341" y="2275133"/>
            <a:chExt cx="4875960" cy="1563200"/>
          </a:xfrm>
        </p:grpSpPr>
        <p:sp>
          <p:nvSpPr>
            <p:cNvPr id="31" name="Text Box 3">
              <a:extLst>
                <a:ext uri="{FF2B5EF4-FFF2-40B4-BE49-F238E27FC236}">
                  <a16:creationId xmlns:a16="http://schemas.microsoft.com/office/drawing/2014/main" id="{4C69739F-0629-89D4-9F6D-196B599EAC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70341" y="3287539"/>
              <a:ext cx="4875960" cy="5507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0000" tIns="80280" rIns="90000" bIns="45000"/>
            <a:lstStyle>
              <a:lvl1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1pPr>
              <a:lvl2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2pPr>
              <a:lvl3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3pPr>
              <a:lvl4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4pPr>
              <a:lvl5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5pPr>
              <a:lvl6pPr marL="25146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6pPr>
              <a:lvl7pPr marL="29718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7pPr>
              <a:lvl8pPr marL="34290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8pPr>
              <a:lvl9pPr marL="38862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9pPr>
            </a:lstStyle>
            <a:p>
              <a:r>
                <a:rPr lang="fr-FR" altLang="x-none" sz="4000" dirty="0">
                  <a:solidFill>
                    <a:srgbClr val="004AAD"/>
                  </a:solidFill>
                  <a:ea typeface="Comic Sans MS" charset="0"/>
                  <a:cs typeface="Comic Sans MS" charset="0"/>
                </a:rPr>
                <a:t>423 562 617</a:t>
              </a:r>
            </a:p>
          </p:txBody>
        </p:sp>
        <p:cxnSp>
          <p:nvCxnSpPr>
            <p:cNvPr id="32" name="Connecteur droit avec flèche 31">
              <a:extLst>
                <a:ext uri="{FF2B5EF4-FFF2-40B4-BE49-F238E27FC236}">
                  <a16:creationId xmlns:a16="http://schemas.microsoft.com/office/drawing/2014/main" id="{5467D5B8-60C6-E656-418E-DDB9318FEB7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840200" y="2275133"/>
              <a:ext cx="0" cy="115330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C96E31D4-7035-A7AC-7BEE-9CD64870D0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673" y="3066741"/>
            <a:ext cx="16187481" cy="199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155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5683A-DC91-E5A7-AB20-CFC6D263B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9714C56-000A-5CAE-6ED5-96B35BBC7341}"/>
              </a:ext>
            </a:extLst>
          </p:cNvPr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38BE668-6F86-6073-E833-1278AC238C17}"/>
                </a:ext>
              </a:extLst>
            </p:cNvPr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98BA994C-2659-BA10-AD54-0C17CBA51C30}"/>
                </a:ext>
              </a:extLst>
            </p:cNvPr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D19F713F-D827-275D-E40D-091D2FE35D30}"/>
              </a:ext>
            </a:extLst>
          </p:cNvPr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105BC92F-12FC-1712-889A-9BFC6C0D507B}"/>
                </a:ext>
              </a:extLst>
            </p:cNvPr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2A109F26-9C7D-9401-560E-D96D331E0EB8}"/>
                </a:ext>
              </a:extLst>
            </p:cNvPr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27A4EB71-CFD2-848A-F0D3-0FFF4C5489A3}"/>
              </a:ext>
            </a:extLst>
          </p:cNvPr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1C927FC-28F2-0284-533A-4D2485A344D9}"/>
              </a:ext>
            </a:extLst>
          </p:cNvPr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80AC266C-0C9D-15B4-2935-10E16D4EE443}"/>
              </a:ext>
            </a:extLst>
          </p:cNvPr>
          <p:cNvSpPr/>
          <p:nvPr/>
        </p:nvSpPr>
        <p:spPr>
          <a:xfrm>
            <a:off x="1325274" y="195413"/>
            <a:ext cx="1708701" cy="1732523"/>
          </a:xfrm>
          <a:custGeom>
            <a:avLst/>
            <a:gdLst/>
            <a:ahLst/>
            <a:cxnLst/>
            <a:rect l="l" t="t" r="r" b="b"/>
            <a:pathLst>
              <a:path w="1708701" h="1732523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AFCAFBE0-ACE2-26D7-1259-7D3F5A04857D}"/>
              </a:ext>
            </a:extLst>
          </p:cNvPr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3B8E4097-1E28-4E65-8BE9-FF500B92A921}"/>
              </a:ext>
            </a:extLst>
          </p:cNvPr>
          <p:cNvSpPr/>
          <p:nvPr/>
        </p:nvSpPr>
        <p:spPr>
          <a:xfrm>
            <a:off x="15012684" y="7880058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3B39131F-692A-4256-7AF6-FAEFC46CCC2D}"/>
              </a:ext>
            </a:extLst>
          </p:cNvPr>
          <p:cNvSpPr txBox="1">
            <a:spLocks/>
          </p:cNvSpPr>
          <p:nvPr/>
        </p:nvSpPr>
        <p:spPr>
          <a:xfrm>
            <a:off x="1285790" y="3734237"/>
            <a:ext cx="13726894" cy="15083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1800" dirty="0"/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Décompose</a:t>
            </a: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35  078 700</a:t>
            </a: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200 450 070</a:t>
            </a: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3957" spc="79" dirty="0">
              <a:solidFill>
                <a:srgbClr val="202020"/>
              </a:solidFill>
              <a:latin typeface="Glacial Indifference"/>
              <a:ea typeface="Glacial Indifference"/>
              <a:cs typeface="Glacial Indifference"/>
            </a:endParaRP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3957" spc="79" dirty="0">
              <a:solidFill>
                <a:srgbClr val="202020"/>
              </a:solidFill>
              <a:latin typeface="Glacial Indifference"/>
              <a:ea typeface="Glacial Indifference"/>
              <a:cs typeface="Glacial Indifference"/>
            </a:endParaRP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Quel nombre ? 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1800" b="1" dirty="0"/>
          </a:p>
        </p:txBody>
      </p:sp>
      <p:pic>
        <p:nvPicPr>
          <p:cNvPr id="15" name="Image 14" descr="Une image contenant ligne, diagramme, capture d’écran, Tracé&#10;&#10;Le contenu généré par l’IA peut être incorrect.">
            <a:extLst>
              <a:ext uri="{FF2B5EF4-FFF2-40B4-BE49-F238E27FC236}">
                <a16:creationId xmlns:a16="http://schemas.microsoft.com/office/drawing/2014/main" id="{B07947FA-9781-CBF3-F7A9-54FEB60F17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274" y="6515100"/>
            <a:ext cx="10180926" cy="268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496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664791" y="1426287"/>
            <a:ext cx="13047897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606585" y="2014233"/>
            <a:ext cx="16905541" cy="7491201"/>
            <a:chOff x="0" y="0"/>
            <a:chExt cx="4452488" cy="19729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52488" cy="1972991"/>
            </a:xfrm>
            <a:custGeom>
              <a:avLst/>
              <a:gdLst/>
              <a:ahLst/>
              <a:cxnLst/>
              <a:rect l="l" t="t" r="r" b="b"/>
              <a:pathLst>
                <a:path w="4452488" h="1972991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7" name="Freeform 7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" name="Freeform 9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id="11" name="Freeform 11"/>
          <p:cNvSpPr/>
          <p:nvPr/>
        </p:nvSpPr>
        <p:spPr>
          <a:xfrm>
            <a:off x="1321607" y="187419"/>
            <a:ext cx="1730906" cy="1826814"/>
          </a:xfrm>
          <a:custGeom>
            <a:avLst/>
            <a:gdLst/>
            <a:ahLst/>
            <a:cxnLst/>
            <a:rect l="l" t="t" r="r" b="b"/>
            <a:pathLst>
              <a:path w="1730906" h="1826814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TextBox 12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3" name="Freeform 13"/>
          <p:cNvSpPr/>
          <p:nvPr/>
        </p:nvSpPr>
        <p:spPr>
          <a:xfrm>
            <a:off x="15265510" y="7637934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452</Words>
  <Application>Microsoft Macintosh PowerPoint</Application>
  <PresentationFormat>Personnalisé</PresentationFormat>
  <Paragraphs>164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20" baseType="lpstr">
      <vt:lpstr>Calibri</vt:lpstr>
      <vt:lpstr>Handy Casual</vt:lpstr>
      <vt:lpstr>Sondos Bold</vt:lpstr>
      <vt:lpstr>Nunito Sans Condensed</vt:lpstr>
      <vt:lpstr>Arial</vt:lpstr>
      <vt:lpstr>Comic Sans MS</vt:lpstr>
      <vt:lpstr>Glacial Indifference Bold</vt:lpstr>
      <vt:lpstr>Glacial Indifference Italics</vt:lpstr>
      <vt:lpstr>Glacial Indifference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Nombres et calculs</dc:title>
  <cp:lastModifiedBy>Mallory Monhard</cp:lastModifiedBy>
  <cp:revision>5</cp:revision>
  <dcterms:created xsi:type="dcterms:W3CDTF">2006-08-16T00:00:00Z</dcterms:created>
  <dcterms:modified xsi:type="dcterms:W3CDTF">2025-08-26T11:17:07Z</dcterms:modified>
  <dc:identifier>DAGxJwWmdIM</dc:identifier>
</cp:coreProperties>
</file>