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" charset="1" panose="00000000000000000000"/>
      <p:regular r:id="rId19"/>
    </p:embeddedFont>
    <p:embeddedFont>
      <p:font typeface="Nunito Sans Condensed" charset="1" panose="00000000000000000000"/>
      <p:regular r:id="rId20"/>
    </p:embeddedFont>
    <p:embeddedFont>
      <p:font typeface="Calibri (MS)" charset="1" panose="020F0502020204030204"/>
      <p:regular r:id="rId21"/>
    </p:embeddedFont>
    <p:embeddedFont>
      <p:font typeface="Calibri (MS) Bold" charset="1" panose="020F0702030404030204"/>
      <p:regular r:id="rId22"/>
    </p:embeddedFont>
    <p:embeddedFont>
      <p:font typeface="Glacial Indifference Italics" charset="1" panose="00000000000000000000"/>
      <p:regular r:id="rId23"/>
    </p:embeddedFont>
    <p:embeddedFont>
      <p:font typeface="Arial" charset="1" panose="020B06040202020202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3.jpe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3.jpe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3.jpe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982375"/>
            <a:ext cx="18288000" cy="14794420"/>
            <a:chOff x="0" y="0"/>
            <a:chExt cx="24384000" cy="19725894"/>
          </a:xfrm>
        </p:grpSpPr>
        <p:sp>
          <p:nvSpPr>
            <p:cNvPr name="Freeform 3" id="3"/>
            <p:cNvSpPr/>
            <p:nvPr/>
          </p:nvSpPr>
          <p:spPr>
            <a:xfrm flipH="true" flipV="true" rot="0">
              <a:off x="0" y="0"/>
              <a:ext cx="24384000" cy="19725894"/>
            </a:xfrm>
            <a:custGeom>
              <a:avLst/>
              <a:gdLst/>
              <a:ahLst/>
              <a:cxnLst/>
              <a:rect r="r" b="b" t="t" l="l"/>
              <a:pathLst>
                <a:path h="19725894" w="24384000">
                  <a:moveTo>
                    <a:pt x="24384000" y="19725894"/>
                  </a:moveTo>
                  <a:lnTo>
                    <a:pt x="0" y="19725894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9725894"/>
                  </a:lnTo>
                  <a:close/>
                </a:path>
              </a:pathLst>
            </a:custGeom>
            <a:blipFill>
              <a:blip r:embed="rId2"/>
              <a:stretch>
                <a:fillRect l="-3392" t="0" r="-339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257639" y="5567924"/>
            <a:ext cx="5772731" cy="4719076"/>
            <a:chOff x="0" y="0"/>
            <a:chExt cx="7696975" cy="62921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696962" cy="6292088"/>
            </a:xfrm>
            <a:custGeom>
              <a:avLst/>
              <a:gdLst/>
              <a:ahLst/>
              <a:cxnLst/>
              <a:rect r="r" b="b" t="t" l="l"/>
              <a:pathLst>
                <a:path h="6292088" w="7696962">
                  <a:moveTo>
                    <a:pt x="0" y="0"/>
                  </a:moveTo>
                  <a:lnTo>
                    <a:pt x="7696962" y="0"/>
                  </a:lnTo>
                  <a:lnTo>
                    <a:pt x="7696962" y="6292088"/>
                  </a:lnTo>
                  <a:lnTo>
                    <a:pt x="0" y="6292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040" r="0" b="-904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446669" y="271272"/>
            <a:ext cx="2207600" cy="913790"/>
            <a:chOff x="0" y="0"/>
            <a:chExt cx="2943466" cy="12183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F2626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446669" y="39052"/>
            <a:ext cx="2207600" cy="1146010"/>
            <a:chOff x="0" y="0"/>
            <a:chExt cx="2943466" cy="152801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Nombres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835644" y="267795"/>
            <a:ext cx="2207600" cy="913790"/>
            <a:chOff x="0" y="0"/>
            <a:chExt cx="2943466" cy="121838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0095B0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835644" y="35576"/>
            <a:ext cx="2207600" cy="1146010"/>
            <a:chOff x="0" y="0"/>
            <a:chExt cx="2943466" cy="152801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Calcul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224028" y="267795"/>
            <a:ext cx="2207600" cy="913790"/>
            <a:chOff x="0" y="0"/>
            <a:chExt cx="2943466" cy="12183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FF9E83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8224028" y="35576"/>
            <a:ext cx="2207600" cy="1146010"/>
            <a:chOff x="0" y="0"/>
            <a:chExt cx="2943466" cy="15280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Géométrie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000787" y="271272"/>
            <a:ext cx="2207600" cy="913790"/>
            <a:chOff x="0" y="0"/>
            <a:chExt cx="2943466" cy="121838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DEA827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3000787" y="39052"/>
            <a:ext cx="2207600" cy="1146010"/>
            <a:chOff x="0" y="0"/>
            <a:chExt cx="2943466" cy="152801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Mesure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612403" y="271272"/>
            <a:ext cx="2207600" cy="910314"/>
            <a:chOff x="0" y="0"/>
            <a:chExt cx="2943466" cy="121375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943606" cy="1213866"/>
            </a:xfrm>
            <a:custGeom>
              <a:avLst/>
              <a:gdLst/>
              <a:ahLst/>
              <a:cxnLst/>
              <a:rect r="r" b="b" t="t" l="l"/>
              <a:pathLst>
                <a:path h="1213866" w="2943606">
                  <a:moveTo>
                    <a:pt x="606933" y="0"/>
                  </a:moveTo>
                  <a:lnTo>
                    <a:pt x="2336673" y="0"/>
                  </a:lnTo>
                  <a:cubicBezTo>
                    <a:pt x="2497582" y="0"/>
                    <a:pt x="2652014" y="63881"/>
                    <a:pt x="2765806" y="177800"/>
                  </a:cubicBezTo>
                  <a:cubicBezTo>
                    <a:pt x="2879598" y="291719"/>
                    <a:pt x="2943606" y="446024"/>
                    <a:pt x="2943606" y="606933"/>
                  </a:cubicBezTo>
                  <a:cubicBezTo>
                    <a:pt x="2943606" y="767842"/>
                    <a:pt x="2879725" y="922274"/>
                    <a:pt x="2765806" y="1036066"/>
                  </a:cubicBezTo>
                  <a:cubicBezTo>
                    <a:pt x="2651887" y="1149858"/>
                    <a:pt x="2497582" y="1213866"/>
                    <a:pt x="2336673" y="1213866"/>
                  </a:cubicBezTo>
                  <a:lnTo>
                    <a:pt x="606933" y="1213866"/>
                  </a:lnTo>
                  <a:cubicBezTo>
                    <a:pt x="446024" y="1213866"/>
                    <a:pt x="291592" y="1149985"/>
                    <a:pt x="177800" y="1036066"/>
                  </a:cubicBezTo>
                  <a:cubicBezTo>
                    <a:pt x="64008" y="922147"/>
                    <a:pt x="0" y="767842"/>
                    <a:pt x="0" y="606933"/>
                  </a:cubicBezTo>
                  <a:cubicBezTo>
                    <a:pt x="0" y="446024"/>
                    <a:pt x="63881" y="291592"/>
                    <a:pt x="177800" y="177800"/>
                  </a:cubicBezTo>
                  <a:cubicBezTo>
                    <a:pt x="291719" y="64008"/>
                    <a:pt x="445897" y="0"/>
                    <a:pt x="606933" y="0"/>
                  </a:cubicBezTo>
                  <a:close/>
                </a:path>
              </a:pathLst>
            </a:custGeom>
            <a:solidFill>
              <a:srgbClr val="15B5B0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0612403" y="39929"/>
            <a:ext cx="2207600" cy="1141657"/>
            <a:chOff x="0" y="0"/>
            <a:chExt cx="2943466" cy="152220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943469" cy="1522208"/>
            </a:xfrm>
            <a:custGeom>
              <a:avLst/>
              <a:gdLst/>
              <a:ahLst/>
              <a:cxnLst/>
              <a:rect r="r" b="b" t="t" l="l"/>
              <a:pathLst>
                <a:path h="1522208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2208"/>
                  </a:lnTo>
                  <a:lnTo>
                    <a:pt x="0" y="152220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351" t="0" r="-16351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2943466" cy="15793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85"/>
                </a:lnSpc>
              </a:pPr>
              <a:r>
                <a:rPr lang="en-US" sz="24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OGD/ALG/PROBA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3069688" y="797919"/>
            <a:ext cx="753961" cy="774287"/>
          </a:xfrm>
          <a:custGeom>
            <a:avLst/>
            <a:gdLst/>
            <a:ahLst/>
            <a:cxnLst/>
            <a:rect r="r" b="b" t="t" l="l"/>
            <a:pathLst>
              <a:path h="774287" w="753961">
                <a:moveTo>
                  <a:pt x="0" y="0"/>
                </a:moveTo>
                <a:lnTo>
                  <a:pt x="753961" y="0"/>
                </a:lnTo>
                <a:lnTo>
                  <a:pt x="753961" y="774287"/>
                </a:lnTo>
                <a:lnTo>
                  <a:pt x="0" y="774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4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446669" y="2355771"/>
            <a:ext cx="11739429" cy="3405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32"/>
              </a:lnSpc>
            </a:pPr>
            <a:r>
              <a:rPr lang="en-US" sz="883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nombres jusqu’à </a:t>
            </a:r>
          </a:p>
          <a:p>
            <a:pPr algn="ctr">
              <a:lnSpc>
                <a:spcPts val="8832"/>
              </a:lnSpc>
            </a:pPr>
            <a:r>
              <a:rPr lang="en-US" sz="883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999 999  – partie 2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3446" y="151800"/>
            <a:ext cx="1332347" cy="1332347"/>
          </a:xfrm>
          <a:custGeom>
            <a:avLst/>
            <a:gdLst/>
            <a:ahLst/>
            <a:cxnLst/>
            <a:rect r="r" b="b" t="t" l="l"/>
            <a:pathLst>
              <a:path h="1332347" w="1332347">
                <a:moveTo>
                  <a:pt x="0" y="0"/>
                </a:moveTo>
                <a:lnTo>
                  <a:pt x="1332348" y="0"/>
                </a:lnTo>
                <a:lnTo>
                  <a:pt x="1332348" y="1332347"/>
                </a:lnTo>
                <a:lnTo>
                  <a:pt x="0" y="133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33351" y="2669143"/>
            <a:ext cx="12511526" cy="2756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les nombres</a:t>
            </a:r>
          </a:p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 les nombres</a:t>
            </a:r>
          </a:p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Ranger les nombres</a:t>
            </a:r>
          </a:p>
          <a:p>
            <a:pPr algn="l" marL="866470" indent="-288823" lvl="2">
              <a:lnSpc>
                <a:spcPts val="5305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4070711" y="1336891"/>
            <a:ext cx="2927071" cy="23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true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56313" y="2851242"/>
            <a:ext cx="2246614" cy="1867500"/>
            <a:chOff x="0" y="0"/>
            <a:chExt cx="2995486" cy="2490000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2995549" y="0"/>
                  </a:moveTo>
                  <a:lnTo>
                    <a:pt x="0" y="0"/>
                  </a:lnTo>
                  <a:lnTo>
                    <a:pt x="0" y="2489962"/>
                  </a:lnTo>
                  <a:lnTo>
                    <a:pt x="2995549" y="2489962"/>
                  </a:lnTo>
                  <a:lnTo>
                    <a:pt x="2995549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00200" y="5901738"/>
            <a:ext cx="12342238" cy="2656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ce nombre.</a:t>
            </a:r>
          </a:p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chiffre des centaines de mille ?</a:t>
            </a:r>
          </a:p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nombre de dizaines ?</a:t>
            </a:r>
          </a:p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 ce nombre.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4011" y="92726"/>
            <a:ext cx="1272035" cy="1430712"/>
          </a:xfrm>
          <a:custGeom>
            <a:avLst/>
            <a:gdLst/>
            <a:ahLst/>
            <a:cxnLst/>
            <a:rect r="r" b="b" t="t" l="l"/>
            <a:pathLst>
              <a:path h="1430712" w="1272035">
                <a:moveTo>
                  <a:pt x="0" y="0"/>
                </a:moveTo>
                <a:lnTo>
                  <a:pt x="1272035" y="0"/>
                </a:lnTo>
                <a:lnTo>
                  <a:pt x="1272035" y="1430712"/>
                </a:lnTo>
                <a:lnTo>
                  <a:pt x="0" y="14307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0" t="0" r="-65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84011" y="2984868"/>
            <a:ext cx="1637014" cy="2099853"/>
            <a:chOff x="0" y="0"/>
            <a:chExt cx="2182686" cy="27998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0" y="0"/>
                  </a:moveTo>
                  <a:lnTo>
                    <a:pt x="2182622" y="0"/>
                  </a:lnTo>
                  <a:lnTo>
                    <a:pt x="2182622" y="2799842"/>
                  </a:lnTo>
                  <a:lnTo>
                    <a:pt x="0" y="279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graphicFrame>
        <p:nvGraphicFramePr>
          <p:cNvPr name="Table 11" id="11"/>
          <p:cNvGraphicFramePr>
            <a:graphicFrameLocks noGrp="true"/>
          </p:cNvGraphicFramePr>
          <p:nvPr/>
        </p:nvGraphicFramePr>
        <p:xfrm>
          <a:off x="3599700" y="2313650"/>
          <a:ext cx="11772900" cy="3289300"/>
        </p:xfrm>
        <a:graphic>
          <a:graphicData uri="http://schemas.openxmlformats.org/drawingml/2006/table">
            <a:tbl>
              <a:tblPr/>
              <a:tblGrid>
                <a:gridCol w="1962150"/>
                <a:gridCol w="1962150"/>
                <a:gridCol w="1962150"/>
                <a:gridCol w="1962150"/>
                <a:gridCol w="1962150"/>
                <a:gridCol w="1962150"/>
              </a:tblGrid>
              <a:tr h="1040271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51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51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6392868" y="7646289"/>
            <a:ext cx="1637014" cy="2099853"/>
            <a:chOff x="0" y="0"/>
            <a:chExt cx="2182686" cy="2799804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84936" y="2121941"/>
            <a:ext cx="15897482" cy="1307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1-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Compter le nombre de chiffres du nombre. </a:t>
            </a: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 plus grand nombre est celui qui a le plus de chiffres.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8650" y="4746317"/>
            <a:ext cx="10038902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 premier nombre est composé de 6 chiffres. Le second nombre est composé de 5 chiffres.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024505" y="3641417"/>
            <a:ext cx="5083597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354 765     ...   35 745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433189" y="3474191"/>
            <a:ext cx="2893780" cy="972626"/>
            <a:chOff x="0" y="0"/>
            <a:chExt cx="3858373" cy="129683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858362" cy="1296924"/>
            </a:xfrm>
            <a:custGeom>
              <a:avLst/>
              <a:gdLst/>
              <a:ahLst/>
              <a:cxnLst/>
              <a:rect r="r" b="b" t="t" l="l"/>
              <a:pathLst>
                <a:path h="1296924" w="3858362">
                  <a:moveTo>
                    <a:pt x="0" y="648462"/>
                  </a:moveTo>
                  <a:lnTo>
                    <a:pt x="20567" y="648462"/>
                  </a:lnTo>
                  <a:lnTo>
                    <a:pt x="0" y="648462"/>
                  </a:lnTo>
                  <a:cubicBezTo>
                    <a:pt x="0" y="273939"/>
                    <a:pt x="887654" y="0"/>
                    <a:pt x="1929181" y="0"/>
                  </a:cubicBezTo>
                  <a:cubicBezTo>
                    <a:pt x="2970708" y="0"/>
                    <a:pt x="3858362" y="273939"/>
                    <a:pt x="3858362" y="648462"/>
                  </a:cubicBezTo>
                  <a:lnTo>
                    <a:pt x="3837794" y="648462"/>
                  </a:lnTo>
                  <a:lnTo>
                    <a:pt x="3858362" y="648462"/>
                  </a:lnTo>
                  <a:cubicBezTo>
                    <a:pt x="3858362" y="1022985"/>
                    <a:pt x="2970708" y="1296924"/>
                    <a:pt x="1929181" y="1296924"/>
                  </a:cubicBezTo>
                  <a:lnTo>
                    <a:pt x="1929181" y="1272921"/>
                  </a:lnTo>
                  <a:lnTo>
                    <a:pt x="1929181" y="1296924"/>
                  </a:lnTo>
                  <a:cubicBezTo>
                    <a:pt x="887654" y="1296797"/>
                    <a:pt x="0" y="1022858"/>
                    <a:pt x="0" y="648462"/>
                  </a:cubicBezTo>
                  <a:lnTo>
                    <a:pt x="20567" y="648462"/>
                  </a:lnTo>
                  <a:lnTo>
                    <a:pt x="41134" y="648462"/>
                  </a:lnTo>
                  <a:lnTo>
                    <a:pt x="20567" y="648462"/>
                  </a:lnTo>
                  <a:lnTo>
                    <a:pt x="0" y="648462"/>
                  </a:lnTo>
                  <a:moveTo>
                    <a:pt x="41134" y="648462"/>
                  </a:moveTo>
                  <a:cubicBezTo>
                    <a:pt x="41134" y="661670"/>
                    <a:pt x="31885" y="672465"/>
                    <a:pt x="20567" y="672465"/>
                  </a:cubicBezTo>
                  <a:cubicBezTo>
                    <a:pt x="9250" y="672465"/>
                    <a:pt x="0" y="661670"/>
                    <a:pt x="0" y="648462"/>
                  </a:cubicBezTo>
                  <a:cubicBezTo>
                    <a:pt x="0" y="635254"/>
                    <a:pt x="9250" y="624459"/>
                    <a:pt x="20567" y="624459"/>
                  </a:cubicBezTo>
                  <a:cubicBezTo>
                    <a:pt x="31885" y="624459"/>
                    <a:pt x="41134" y="635254"/>
                    <a:pt x="41134" y="648462"/>
                  </a:cubicBezTo>
                  <a:cubicBezTo>
                    <a:pt x="41134" y="963676"/>
                    <a:pt x="862516" y="1248918"/>
                    <a:pt x="1929181" y="1248918"/>
                  </a:cubicBezTo>
                  <a:cubicBezTo>
                    <a:pt x="2995846" y="1248918"/>
                    <a:pt x="3817227" y="963676"/>
                    <a:pt x="3817227" y="648462"/>
                  </a:cubicBezTo>
                  <a:cubicBezTo>
                    <a:pt x="3817227" y="333248"/>
                    <a:pt x="2995955" y="48006"/>
                    <a:pt x="1929181" y="48006"/>
                  </a:cubicBezTo>
                  <a:lnTo>
                    <a:pt x="1929181" y="24003"/>
                  </a:lnTo>
                  <a:lnTo>
                    <a:pt x="1929181" y="48006"/>
                  </a:lnTo>
                  <a:cubicBezTo>
                    <a:pt x="862516" y="48006"/>
                    <a:pt x="41134" y="333248"/>
                    <a:pt x="41134" y="648462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208646" y="3474191"/>
            <a:ext cx="2149479" cy="972626"/>
            <a:chOff x="0" y="0"/>
            <a:chExt cx="2865971" cy="129683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65971" cy="1296924"/>
            </a:xfrm>
            <a:custGeom>
              <a:avLst/>
              <a:gdLst/>
              <a:ahLst/>
              <a:cxnLst/>
              <a:rect r="r" b="b" t="t" l="l"/>
              <a:pathLst>
                <a:path h="1296924" w="2865971">
                  <a:moveTo>
                    <a:pt x="0" y="648462"/>
                  </a:moveTo>
                  <a:lnTo>
                    <a:pt x="18255" y="648462"/>
                  </a:lnTo>
                  <a:lnTo>
                    <a:pt x="0" y="648462"/>
                  </a:lnTo>
                  <a:cubicBezTo>
                    <a:pt x="0" y="274828"/>
                    <a:pt x="660472" y="0"/>
                    <a:pt x="1432986" y="0"/>
                  </a:cubicBezTo>
                  <a:cubicBezTo>
                    <a:pt x="2205500" y="0"/>
                    <a:pt x="2865971" y="274828"/>
                    <a:pt x="2865971" y="648462"/>
                  </a:cubicBezTo>
                  <a:lnTo>
                    <a:pt x="2847716" y="648462"/>
                  </a:lnTo>
                  <a:lnTo>
                    <a:pt x="2865971" y="648462"/>
                  </a:lnTo>
                  <a:cubicBezTo>
                    <a:pt x="2865971" y="1021969"/>
                    <a:pt x="2205500" y="1296924"/>
                    <a:pt x="1432986" y="1296924"/>
                  </a:cubicBezTo>
                  <a:lnTo>
                    <a:pt x="1432986" y="1272921"/>
                  </a:lnTo>
                  <a:lnTo>
                    <a:pt x="1432986" y="1296924"/>
                  </a:lnTo>
                  <a:cubicBezTo>
                    <a:pt x="660472" y="1296797"/>
                    <a:pt x="0" y="1021969"/>
                    <a:pt x="0" y="648462"/>
                  </a:cubicBezTo>
                  <a:lnTo>
                    <a:pt x="18255" y="648462"/>
                  </a:lnTo>
                  <a:lnTo>
                    <a:pt x="36510" y="648462"/>
                  </a:lnTo>
                  <a:lnTo>
                    <a:pt x="18255" y="648462"/>
                  </a:lnTo>
                  <a:lnTo>
                    <a:pt x="0" y="648462"/>
                  </a:lnTo>
                  <a:moveTo>
                    <a:pt x="36510" y="648462"/>
                  </a:moveTo>
                  <a:cubicBezTo>
                    <a:pt x="36510" y="661670"/>
                    <a:pt x="28300" y="672465"/>
                    <a:pt x="18255" y="672465"/>
                  </a:cubicBezTo>
                  <a:cubicBezTo>
                    <a:pt x="8210" y="672465"/>
                    <a:pt x="0" y="661670"/>
                    <a:pt x="0" y="648462"/>
                  </a:cubicBezTo>
                  <a:cubicBezTo>
                    <a:pt x="0" y="635254"/>
                    <a:pt x="8210" y="624459"/>
                    <a:pt x="18255" y="624459"/>
                  </a:cubicBezTo>
                  <a:cubicBezTo>
                    <a:pt x="28300" y="624459"/>
                    <a:pt x="36510" y="635254"/>
                    <a:pt x="36510" y="648462"/>
                  </a:cubicBezTo>
                  <a:cubicBezTo>
                    <a:pt x="36510" y="964692"/>
                    <a:pt x="642796" y="1248918"/>
                    <a:pt x="1432986" y="1248918"/>
                  </a:cubicBezTo>
                  <a:cubicBezTo>
                    <a:pt x="2223176" y="1248918"/>
                    <a:pt x="2829461" y="964565"/>
                    <a:pt x="2829461" y="648462"/>
                  </a:cubicBezTo>
                  <a:cubicBezTo>
                    <a:pt x="2829461" y="332359"/>
                    <a:pt x="2223176" y="48006"/>
                    <a:pt x="1432986" y="48006"/>
                  </a:cubicBezTo>
                  <a:lnTo>
                    <a:pt x="1432986" y="24003"/>
                  </a:lnTo>
                  <a:lnTo>
                    <a:pt x="1432986" y="48006"/>
                  </a:lnTo>
                  <a:cubicBezTo>
                    <a:pt x="642796" y="48006"/>
                    <a:pt x="36510" y="332232"/>
                    <a:pt x="36510" y="648462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0907544" y="4958591"/>
            <a:ext cx="481578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354 765    &gt;   35 745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4936" y="6165999"/>
            <a:ext cx="15897482" cy="1307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2-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Si même nombre de chiffres.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Comparer chacun des chiffres du nombre en partant de la gauche.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4538" y="7940993"/>
            <a:ext cx="4801046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35 174     ...   35 771 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703099" y="7802089"/>
            <a:ext cx="453761" cy="819502"/>
            <a:chOff x="0" y="0"/>
            <a:chExt cx="605015" cy="109267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05028" cy="1092708"/>
            </a:xfrm>
            <a:custGeom>
              <a:avLst/>
              <a:gdLst/>
              <a:ahLst/>
              <a:cxnLst/>
              <a:rect r="r" b="b" t="t" l="l"/>
              <a:pathLst>
                <a:path h="1092708" w="605028">
                  <a:moveTo>
                    <a:pt x="0" y="546354"/>
                  </a:moveTo>
                  <a:cubicBezTo>
                    <a:pt x="0" y="259715"/>
                    <a:pt x="124206" y="0"/>
                    <a:pt x="302514" y="0"/>
                  </a:cubicBezTo>
                  <a:lnTo>
                    <a:pt x="302514" y="24003"/>
                  </a:lnTo>
                  <a:lnTo>
                    <a:pt x="302514" y="0"/>
                  </a:lnTo>
                  <a:cubicBezTo>
                    <a:pt x="480822" y="0"/>
                    <a:pt x="605028" y="259715"/>
                    <a:pt x="605028" y="546354"/>
                  </a:cubicBezTo>
                  <a:lnTo>
                    <a:pt x="581025" y="546354"/>
                  </a:lnTo>
                  <a:lnTo>
                    <a:pt x="605028" y="546354"/>
                  </a:lnTo>
                  <a:cubicBezTo>
                    <a:pt x="605028" y="832993"/>
                    <a:pt x="480822" y="1092708"/>
                    <a:pt x="302514" y="1092708"/>
                  </a:cubicBezTo>
                  <a:lnTo>
                    <a:pt x="302514" y="1068705"/>
                  </a:lnTo>
                  <a:lnTo>
                    <a:pt x="302514" y="1092708"/>
                  </a:lnTo>
                  <a:cubicBezTo>
                    <a:pt x="124206" y="1092708"/>
                    <a:pt x="0" y="832866"/>
                    <a:pt x="0" y="546354"/>
                  </a:cubicBezTo>
                  <a:lnTo>
                    <a:pt x="24003" y="546354"/>
                  </a:lnTo>
                  <a:lnTo>
                    <a:pt x="48006" y="546354"/>
                  </a:lnTo>
                  <a:lnTo>
                    <a:pt x="24003" y="546354"/>
                  </a:lnTo>
                  <a:lnTo>
                    <a:pt x="0" y="546354"/>
                  </a:lnTo>
                  <a:moveTo>
                    <a:pt x="48006" y="546354"/>
                  </a:moveTo>
                  <a:cubicBezTo>
                    <a:pt x="48006" y="559562"/>
                    <a:pt x="37211" y="570357"/>
                    <a:pt x="24003" y="570357"/>
                  </a:cubicBezTo>
                  <a:cubicBezTo>
                    <a:pt x="10795" y="570357"/>
                    <a:pt x="0" y="559562"/>
                    <a:pt x="0" y="546354"/>
                  </a:cubicBezTo>
                  <a:cubicBezTo>
                    <a:pt x="0" y="533146"/>
                    <a:pt x="10795" y="522351"/>
                    <a:pt x="24003" y="522351"/>
                  </a:cubicBezTo>
                  <a:cubicBezTo>
                    <a:pt x="37211" y="522351"/>
                    <a:pt x="48006" y="533146"/>
                    <a:pt x="48006" y="546354"/>
                  </a:cubicBezTo>
                  <a:cubicBezTo>
                    <a:pt x="48006" y="836676"/>
                    <a:pt x="173228" y="1044702"/>
                    <a:pt x="302514" y="1044702"/>
                  </a:cubicBezTo>
                  <a:cubicBezTo>
                    <a:pt x="431800" y="1044702"/>
                    <a:pt x="557022" y="836676"/>
                    <a:pt x="557022" y="546354"/>
                  </a:cubicBezTo>
                  <a:cubicBezTo>
                    <a:pt x="557022" y="256032"/>
                    <a:pt x="431800" y="48006"/>
                    <a:pt x="302514" y="48006"/>
                  </a:cubicBezTo>
                  <a:lnTo>
                    <a:pt x="302514" y="24003"/>
                  </a:lnTo>
                  <a:lnTo>
                    <a:pt x="302514" y="48006"/>
                  </a:lnTo>
                  <a:cubicBezTo>
                    <a:pt x="173228" y="48006"/>
                    <a:pt x="48006" y="256032"/>
                    <a:pt x="48006" y="546354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4741750" y="7786788"/>
            <a:ext cx="452818" cy="850106"/>
            <a:chOff x="0" y="0"/>
            <a:chExt cx="603758" cy="113347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03758" cy="1133602"/>
            </a:xfrm>
            <a:custGeom>
              <a:avLst/>
              <a:gdLst/>
              <a:ahLst/>
              <a:cxnLst/>
              <a:rect r="r" b="b" t="t" l="l"/>
              <a:pathLst>
                <a:path h="1133602" w="603758">
                  <a:moveTo>
                    <a:pt x="0" y="566801"/>
                  </a:moveTo>
                  <a:cubicBezTo>
                    <a:pt x="0" y="269875"/>
                    <a:pt x="123444" y="0"/>
                    <a:pt x="301879" y="0"/>
                  </a:cubicBezTo>
                  <a:lnTo>
                    <a:pt x="301879" y="24003"/>
                  </a:lnTo>
                  <a:lnTo>
                    <a:pt x="301879" y="0"/>
                  </a:lnTo>
                  <a:cubicBezTo>
                    <a:pt x="480314" y="0"/>
                    <a:pt x="603758" y="269875"/>
                    <a:pt x="603758" y="566801"/>
                  </a:cubicBezTo>
                  <a:lnTo>
                    <a:pt x="579755" y="566801"/>
                  </a:lnTo>
                  <a:lnTo>
                    <a:pt x="603758" y="566801"/>
                  </a:lnTo>
                  <a:cubicBezTo>
                    <a:pt x="603758" y="863727"/>
                    <a:pt x="480314" y="1133602"/>
                    <a:pt x="301879" y="1133602"/>
                  </a:cubicBezTo>
                  <a:lnTo>
                    <a:pt x="301879" y="1109472"/>
                  </a:lnTo>
                  <a:lnTo>
                    <a:pt x="301879" y="1133475"/>
                  </a:lnTo>
                  <a:cubicBezTo>
                    <a:pt x="123444" y="1133475"/>
                    <a:pt x="0" y="863600"/>
                    <a:pt x="0" y="566801"/>
                  </a:cubicBezTo>
                  <a:lnTo>
                    <a:pt x="24003" y="566801"/>
                  </a:lnTo>
                  <a:lnTo>
                    <a:pt x="48006" y="566801"/>
                  </a:lnTo>
                  <a:lnTo>
                    <a:pt x="24003" y="566801"/>
                  </a:lnTo>
                  <a:lnTo>
                    <a:pt x="0" y="566801"/>
                  </a:lnTo>
                  <a:moveTo>
                    <a:pt x="48006" y="566801"/>
                  </a:moveTo>
                  <a:cubicBezTo>
                    <a:pt x="48006" y="580009"/>
                    <a:pt x="37211" y="590804"/>
                    <a:pt x="24003" y="590804"/>
                  </a:cubicBezTo>
                  <a:cubicBezTo>
                    <a:pt x="10795" y="590804"/>
                    <a:pt x="0" y="580009"/>
                    <a:pt x="0" y="566801"/>
                  </a:cubicBezTo>
                  <a:cubicBezTo>
                    <a:pt x="0" y="553593"/>
                    <a:pt x="10795" y="542798"/>
                    <a:pt x="24003" y="542798"/>
                  </a:cubicBezTo>
                  <a:cubicBezTo>
                    <a:pt x="37211" y="542798"/>
                    <a:pt x="48006" y="553593"/>
                    <a:pt x="48006" y="566801"/>
                  </a:cubicBezTo>
                  <a:cubicBezTo>
                    <a:pt x="48006" y="869442"/>
                    <a:pt x="173355" y="1085596"/>
                    <a:pt x="301879" y="1085596"/>
                  </a:cubicBezTo>
                  <a:cubicBezTo>
                    <a:pt x="430403" y="1085596"/>
                    <a:pt x="555752" y="869315"/>
                    <a:pt x="555752" y="566801"/>
                  </a:cubicBezTo>
                  <a:cubicBezTo>
                    <a:pt x="555752" y="264287"/>
                    <a:pt x="430403" y="48006"/>
                    <a:pt x="301879" y="48006"/>
                  </a:cubicBezTo>
                  <a:lnTo>
                    <a:pt x="301879" y="24003"/>
                  </a:lnTo>
                  <a:lnTo>
                    <a:pt x="301879" y="48006"/>
                  </a:lnTo>
                  <a:cubicBezTo>
                    <a:pt x="173355" y="48006"/>
                    <a:pt x="48006" y="264160"/>
                    <a:pt x="48006" y="566801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7779458" y="7824949"/>
            <a:ext cx="10038902" cy="634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 &lt; 7 donc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371258" y="7853572"/>
            <a:ext cx="4250978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35 174  &lt;   35 771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25270" y="195415"/>
            <a:ext cx="1708699" cy="1732521"/>
          </a:xfrm>
          <a:custGeom>
            <a:avLst/>
            <a:gdLst/>
            <a:ahLst/>
            <a:cxnLst/>
            <a:rect r="r" b="b" t="t" l="l"/>
            <a:pathLst>
              <a:path h="1732521" w="1708699">
                <a:moveTo>
                  <a:pt x="0" y="0"/>
                </a:moveTo>
                <a:lnTo>
                  <a:pt x="1708700" y="0"/>
                </a:lnTo>
                <a:lnTo>
                  <a:pt x="1708700" y="1732521"/>
                </a:lnTo>
                <a:lnTo>
                  <a:pt x="0" y="17325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4" r="0" b="-134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012686" y="7880061"/>
            <a:ext cx="2246614" cy="1867500"/>
            <a:chOff x="0" y="0"/>
            <a:chExt cx="2995486" cy="249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1869577"/>
            <a:ext cx="13726897" cy="6110304"/>
            <a:chOff x="0" y="0"/>
            <a:chExt cx="18302529" cy="814707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302525" cy="8147077"/>
            </a:xfrm>
            <a:custGeom>
              <a:avLst/>
              <a:gdLst/>
              <a:ahLst/>
              <a:cxnLst/>
              <a:rect r="r" b="b" t="t" l="l"/>
              <a:pathLst>
                <a:path h="8147077" w="18302525">
                  <a:moveTo>
                    <a:pt x="0" y="0"/>
                  </a:moveTo>
                  <a:lnTo>
                    <a:pt x="18302525" y="0"/>
                  </a:lnTo>
                  <a:lnTo>
                    <a:pt x="18302525" y="8147077"/>
                  </a:lnTo>
                  <a:lnTo>
                    <a:pt x="0" y="8147077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l="0" t="-31430" r="0" b="4388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8302529" cy="81565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Compare les nombres suivants: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342 987 ….. 65 789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45 987 … 97 542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67 876  … 54 876 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654 789  …. 654 999 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7 649  …. 7 650 </a:t>
              </a: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</a:p>
            <a:p>
              <a:pPr algn="ctr">
                <a:lnSpc>
                  <a:spcPts val="4748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RANGER LES NOMBRES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4936" y="2121941"/>
            <a:ext cx="15897482" cy="691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Ordre croissant = du plus petit au plus grand.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7748" y="4151186"/>
            <a:ext cx="10038902" cy="56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de la liste 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41450" y="3053801"/>
            <a:ext cx="8614618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35 900 765 / 3 876  / 35 765  / 31 933 </a:t>
            </a:r>
          </a:p>
        </p:txBody>
      </p:sp>
      <p:grpSp>
        <p:nvGrpSpPr>
          <p:cNvPr name="Group 11" id="11"/>
          <p:cNvGrpSpPr/>
          <p:nvPr/>
        </p:nvGrpSpPr>
        <p:grpSpPr>
          <a:xfrm rot="-1688809">
            <a:off x="4137686" y="3261389"/>
            <a:ext cx="2296629" cy="124836"/>
            <a:chOff x="0" y="0"/>
            <a:chExt cx="2990634" cy="1625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990596" cy="162560"/>
            </a:xfrm>
            <a:custGeom>
              <a:avLst/>
              <a:gdLst/>
              <a:ahLst/>
              <a:cxnLst/>
              <a:rect r="r" b="b" t="t" l="l"/>
              <a:pathLst>
                <a:path h="162560" w="2990596">
                  <a:moveTo>
                    <a:pt x="101600" y="81280"/>
                  </a:moveTo>
                  <a:lnTo>
                    <a:pt x="50800" y="81280"/>
                  </a:lnTo>
                  <a:lnTo>
                    <a:pt x="101600" y="81280"/>
                  </a:lnTo>
                  <a:cubicBezTo>
                    <a:pt x="101600" y="50165"/>
                    <a:pt x="69723" y="34925"/>
                    <a:pt x="68326" y="34544"/>
                  </a:cubicBezTo>
                  <a:cubicBezTo>
                    <a:pt x="125730" y="48260"/>
                    <a:pt x="735457" y="60960"/>
                    <a:pt x="1495298" y="60960"/>
                  </a:cubicBezTo>
                  <a:lnTo>
                    <a:pt x="1495298" y="111760"/>
                  </a:lnTo>
                  <a:lnTo>
                    <a:pt x="1495298" y="60960"/>
                  </a:lnTo>
                  <a:cubicBezTo>
                    <a:pt x="2255266" y="60960"/>
                    <a:pt x="2864993" y="48260"/>
                    <a:pt x="2922397" y="34544"/>
                  </a:cubicBezTo>
                  <a:cubicBezTo>
                    <a:pt x="2920873" y="34925"/>
                    <a:pt x="2889123" y="50165"/>
                    <a:pt x="2889123" y="81280"/>
                  </a:cubicBezTo>
                  <a:lnTo>
                    <a:pt x="2939923" y="81280"/>
                  </a:lnTo>
                  <a:lnTo>
                    <a:pt x="2889123" y="81280"/>
                  </a:lnTo>
                  <a:cubicBezTo>
                    <a:pt x="2889123" y="112395"/>
                    <a:pt x="2921000" y="127635"/>
                    <a:pt x="2922397" y="128016"/>
                  </a:cubicBezTo>
                  <a:cubicBezTo>
                    <a:pt x="2864993" y="114300"/>
                    <a:pt x="2255266" y="101600"/>
                    <a:pt x="1495298" y="101600"/>
                  </a:cubicBezTo>
                  <a:lnTo>
                    <a:pt x="1495298" y="50800"/>
                  </a:lnTo>
                  <a:lnTo>
                    <a:pt x="1495298" y="101600"/>
                  </a:lnTo>
                  <a:cubicBezTo>
                    <a:pt x="735457" y="101600"/>
                    <a:pt x="125730" y="114300"/>
                    <a:pt x="68326" y="128016"/>
                  </a:cubicBezTo>
                  <a:cubicBezTo>
                    <a:pt x="69723" y="127635"/>
                    <a:pt x="101600" y="112395"/>
                    <a:pt x="101600" y="81280"/>
                  </a:cubicBezTo>
                  <a:cubicBezTo>
                    <a:pt x="101600" y="109347"/>
                    <a:pt x="78867" y="132080"/>
                    <a:pt x="50800" y="132080"/>
                  </a:cubicBezTo>
                  <a:cubicBezTo>
                    <a:pt x="22733" y="132080"/>
                    <a:pt x="0" y="109347"/>
                    <a:pt x="0" y="81280"/>
                  </a:cubicBezTo>
                  <a:lnTo>
                    <a:pt x="50800" y="81280"/>
                  </a:lnTo>
                  <a:lnTo>
                    <a:pt x="101600" y="81280"/>
                  </a:lnTo>
                  <a:moveTo>
                    <a:pt x="0" y="81280"/>
                  </a:moveTo>
                  <a:cubicBezTo>
                    <a:pt x="0" y="53213"/>
                    <a:pt x="22733" y="30480"/>
                    <a:pt x="50800" y="30480"/>
                  </a:cubicBezTo>
                  <a:cubicBezTo>
                    <a:pt x="78867" y="30480"/>
                    <a:pt x="101600" y="53213"/>
                    <a:pt x="101600" y="81280"/>
                  </a:cubicBezTo>
                  <a:lnTo>
                    <a:pt x="50800" y="81280"/>
                  </a:lnTo>
                  <a:lnTo>
                    <a:pt x="0" y="81280"/>
                  </a:lnTo>
                  <a:cubicBezTo>
                    <a:pt x="0" y="48387"/>
                    <a:pt x="35687" y="31369"/>
                    <a:pt x="44577" y="29210"/>
                  </a:cubicBezTo>
                  <a:cubicBezTo>
                    <a:pt x="117348" y="11811"/>
                    <a:pt x="746379" y="0"/>
                    <a:pt x="1495298" y="0"/>
                  </a:cubicBezTo>
                  <a:cubicBezTo>
                    <a:pt x="2244217" y="0"/>
                    <a:pt x="2873248" y="11811"/>
                    <a:pt x="2946019" y="29210"/>
                  </a:cubicBezTo>
                  <a:cubicBezTo>
                    <a:pt x="2955036" y="31369"/>
                    <a:pt x="2990596" y="48387"/>
                    <a:pt x="2990596" y="81280"/>
                  </a:cubicBezTo>
                  <a:cubicBezTo>
                    <a:pt x="2990596" y="114173"/>
                    <a:pt x="2954909" y="131191"/>
                    <a:pt x="2946019" y="133350"/>
                  </a:cubicBezTo>
                  <a:cubicBezTo>
                    <a:pt x="2873248" y="150749"/>
                    <a:pt x="2244344" y="162560"/>
                    <a:pt x="1495298" y="162560"/>
                  </a:cubicBezTo>
                  <a:cubicBezTo>
                    <a:pt x="746252" y="162560"/>
                    <a:pt x="117348" y="150749"/>
                    <a:pt x="44577" y="133350"/>
                  </a:cubicBezTo>
                  <a:cubicBezTo>
                    <a:pt x="35687" y="131191"/>
                    <a:pt x="0" y="114173"/>
                    <a:pt x="0" y="81280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60987" y="6782162"/>
            <a:ext cx="185023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3 876  &lt;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32561" y="4753023"/>
            <a:ext cx="11973839" cy="56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parmi ceux  restants.</a:t>
            </a:r>
          </a:p>
        </p:txBody>
      </p:sp>
      <p:grpSp>
        <p:nvGrpSpPr>
          <p:cNvPr name="Group 15" id="15"/>
          <p:cNvGrpSpPr/>
          <p:nvPr/>
        </p:nvGrpSpPr>
        <p:grpSpPr>
          <a:xfrm rot="-1119214">
            <a:off x="8132475" y="3302398"/>
            <a:ext cx="2476710" cy="73639"/>
            <a:chOff x="0" y="0"/>
            <a:chExt cx="3302279" cy="981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02254" cy="98275"/>
            </a:xfrm>
            <a:custGeom>
              <a:avLst/>
              <a:gdLst/>
              <a:ahLst/>
              <a:cxnLst/>
              <a:rect r="r" b="b" t="t" l="l"/>
              <a:pathLst>
                <a:path h="98275" w="3302254">
                  <a:moveTo>
                    <a:pt x="0" y="49115"/>
                  </a:moveTo>
                  <a:lnTo>
                    <a:pt x="50800" y="49115"/>
                  </a:lnTo>
                  <a:lnTo>
                    <a:pt x="0" y="49115"/>
                  </a:lnTo>
                  <a:cubicBezTo>
                    <a:pt x="0" y="33928"/>
                    <a:pt x="32004" y="23911"/>
                    <a:pt x="42799" y="22231"/>
                  </a:cubicBezTo>
                  <a:cubicBezTo>
                    <a:pt x="127762" y="8918"/>
                    <a:pt x="824611" y="0"/>
                    <a:pt x="1651127" y="0"/>
                  </a:cubicBezTo>
                  <a:cubicBezTo>
                    <a:pt x="2477643" y="0"/>
                    <a:pt x="3174492" y="8918"/>
                    <a:pt x="3259455" y="22231"/>
                  </a:cubicBezTo>
                  <a:cubicBezTo>
                    <a:pt x="3270250" y="23911"/>
                    <a:pt x="3302254" y="33928"/>
                    <a:pt x="3302254" y="49115"/>
                  </a:cubicBezTo>
                  <a:lnTo>
                    <a:pt x="3251454" y="49115"/>
                  </a:lnTo>
                  <a:lnTo>
                    <a:pt x="3302254" y="49115"/>
                  </a:lnTo>
                  <a:cubicBezTo>
                    <a:pt x="3302254" y="64303"/>
                    <a:pt x="3270250" y="74319"/>
                    <a:pt x="3259455" y="76000"/>
                  </a:cubicBezTo>
                  <a:cubicBezTo>
                    <a:pt x="3174365" y="89313"/>
                    <a:pt x="2477643" y="98275"/>
                    <a:pt x="1651127" y="98275"/>
                  </a:cubicBezTo>
                  <a:lnTo>
                    <a:pt x="1651127" y="72381"/>
                  </a:lnTo>
                  <a:lnTo>
                    <a:pt x="1651127" y="98275"/>
                  </a:lnTo>
                  <a:cubicBezTo>
                    <a:pt x="824611" y="98275"/>
                    <a:pt x="127762" y="89313"/>
                    <a:pt x="42799" y="76000"/>
                  </a:cubicBezTo>
                  <a:cubicBezTo>
                    <a:pt x="32004" y="74319"/>
                    <a:pt x="0" y="64238"/>
                    <a:pt x="0" y="49115"/>
                  </a:cubicBezTo>
                  <a:lnTo>
                    <a:pt x="50800" y="49115"/>
                  </a:lnTo>
                  <a:lnTo>
                    <a:pt x="101600" y="49115"/>
                  </a:lnTo>
                  <a:lnTo>
                    <a:pt x="50800" y="49115"/>
                  </a:lnTo>
                  <a:lnTo>
                    <a:pt x="0" y="49115"/>
                  </a:lnTo>
                  <a:moveTo>
                    <a:pt x="101600" y="49115"/>
                  </a:moveTo>
                  <a:cubicBezTo>
                    <a:pt x="101600" y="63398"/>
                    <a:pt x="78867" y="74966"/>
                    <a:pt x="50800" y="74966"/>
                  </a:cubicBezTo>
                  <a:cubicBezTo>
                    <a:pt x="22733" y="74966"/>
                    <a:pt x="0" y="63398"/>
                    <a:pt x="0" y="49115"/>
                  </a:cubicBezTo>
                  <a:cubicBezTo>
                    <a:pt x="0" y="34833"/>
                    <a:pt x="22733" y="23265"/>
                    <a:pt x="50800" y="23265"/>
                  </a:cubicBezTo>
                  <a:cubicBezTo>
                    <a:pt x="78867" y="23265"/>
                    <a:pt x="101600" y="34833"/>
                    <a:pt x="101600" y="49115"/>
                  </a:cubicBezTo>
                  <a:cubicBezTo>
                    <a:pt x="101600" y="35415"/>
                    <a:pt x="74295" y="26820"/>
                    <a:pt x="72644" y="26561"/>
                  </a:cubicBezTo>
                  <a:cubicBezTo>
                    <a:pt x="138557" y="36901"/>
                    <a:pt x="811022" y="46466"/>
                    <a:pt x="1651127" y="46466"/>
                  </a:cubicBezTo>
                  <a:cubicBezTo>
                    <a:pt x="2491232" y="46466"/>
                    <a:pt x="3163824" y="36901"/>
                    <a:pt x="3229610" y="26561"/>
                  </a:cubicBezTo>
                  <a:cubicBezTo>
                    <a:pt x="3227959" y="26820"/>
                    <a:pt x="3200654" y="35415"/>
                    <a:pt x="3200654" y="49115"/>
                  </a:cubicBezTo>
                  <a:cubicBezTo>
                    <a:pt x="3200654" y="62816"/>
                    <a:pt x="3227959" y="71411"/>
                    <a:pt x="3229610" y="71670"/>
                  </a:cubicBezTo>
                  <a:cubicBezTo>
                    <a:pt x="3163697" y="61330"/>
                    <a:pt x="2491359" y="51701"/>
                    <a:pt x="1651127" y="51701"/>
                  </a:cubicBezTo>
                  <a:lnTo>
                    <a:pt x="1651127" y="25850"/>
                  </a:lnTo>
                  <a:lnTo>
                    <a:pt x="1651127" y="51701"/>
                  </a:lnTo>
                  <a:cubicBezTo>
                    <a:pt x="811022" y="51701"/>
                    <a:pt x="138557" y="61330"/>
                    <a:pt x="72644" y="71605"/>
                  </a:cubicBezTo>
                  <a:cubicBezTo>
                    <a:pt x="74295" y="71347"/>
                    <a:pt x="101600" y="62816"/>
                    <a:pt x="101600" y="49115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3380718" y="6768884"/>
            <a:ext cx="2132707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31 933  &lt;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4936" y="5308282"/>
            <a:ext cx="11973839" cy="56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continue.</a:t>
            </a:r>
          </a:p>
        </p:txBody>
      </p:sp>
      <p:grpSp>
        <p:nvGrpSpPr>
          <p:cNvPr name="Group 19" id="19"/>
          <p:cNvGrpSpPr/>
          <p:nvPr/>
        </p:nvGrpSpPr>
        <p:grpSpPr>
          <a:xfrm rot="-1250999">
            <a:off x="6061719" y="3298271"/>
            <a:ext cx="2748267" cy="137693"/>
            <a:chOff x="0" y="0"/>
            <a:chExt cx="3664356" cy="18359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664331" cy="183590"/>
            </a:xfrm>
            <a:custGeom>
              <a:avLst/>
              <a:gdLst/>
              <a:ahLst/>
              <a:cxnLst/>
              <a:rect r="r" b="b" t="t" l="l"/>
              <a:pathLst>
                <a:path h="183590" w="3664331">
                  <a:moveTo>
                    <a:pt x="101600" y="91795"/>
                  </a:moveTo>
                  <a:lnTo>
                    <a:pt x="50800" y="91795"/>
                  </a:lnTo>
                  <a:lnTo>
                    <a:pt x="101600" y="91795"/>
                  </a:lnTo>
                  <a:cubicBezTo>
                    <a:pt x="101600" y="55507"/>
                    <a:pt x="68580" y="38870"/>
                    <a:pt x="67183" y="38439"/>
                  </a:cubicBezTo>
                  <a:cubicBezTo>
                    <a:pt x="130683" y="54360"/>
                    <a:pt x="889635" y="68846"/>
                    <a:pt x="1832229" y="68846"/>
                  </a:cubicBezTo>
                  <a:lnTo>
                    <a:pt x="1832229" y="126218"/>
                  </a:lnTo>
                  <a:lnTo>
                    <a:pt x="1832229" y="68846"/>
                  </a:lnTo>
                  <a:cubicBezTo>
                    <a:pt x="2774823" y="68846"/>
                    <a:pt x="3533775" y="54360"/>
                    <a:pt x="3597275" y="38439"/>
                  </a:cubicBezTo>
                  <a:cubicBezTo>
                    <a:pt x="3595878" y="38870"/>
                    <a:pt x="3562858" y="55364"/>
                    <a:pt x="3562858" y="91795"/>
                  </a:cubicBezTo>
                  <a:lnTo>
                    <a:pt x="3613658" y="91795"/>
                  </a:lnTo>
                  <a:lnTo>
                    <a:pt x="3562858" y="91795"/>
                  </a:lnTo>
                  <a:cubicBezTo>
                    <a:pt x="3562858" y="128083"/>
                    <a:pt x="3595878" y="144721"/>
                    <a:pt x="3597275" y="145151"/>
                  </a:cubicBezTo>
                  <a:cubicBezTo>
                    <a:pt x="3533775" y="129230"/>
                    <a:pt x="2774823" y="114744"/>
                    <a:pt x="1832229" y="114744"/>
                  </a:cubicBezTo>
                  <a:lnTo>
                    <a:pt x="1832229" y="57372"/>
                  </a:lnTo>
                  <a:lnTo>
                    <a:pt x="1832229" y="114744"/>
                  </a:lnTo>
                  <a:cubicBezTo>
                    <a:pt x="889635" y="114744"/>
                    <a:pt x="130683" y="129230"/>
                    <a:pt x="67183" y="145151"/>
                  </a:cubicBezTo>
                  <a:cubicBezTo>
                    <a:pt x="68580" y="144721"/>
                    <a:pt x="101600" y="128083"/>
                    <a:pt x="101600" y="91795"/>
                  </a:cubicBezTo>
                  <a:cubicBezTo>
                    <a:pt x="101600" y="123493"/>
                    <a:pt x="78867" y="149167"/>
                    <a:pt x="50800" y="149167"/>
                  </a:cubicBezTo>
                  <a:cubicBezTo>
                    <a:pt x="22733" y="149167"/>
                    <a:pt x="0" y="123493"/>
                    <a:pt x="0" y="91795"/>
                  </a:cubicBezTo>
                  <a:lnTo>
                    <a:pt x="50800" y="91795"/>
                  </a:lnTo>
                  <a:lnTo>
                    <a:pt x="101600" y="91795"/>
                  </a:lnTo>
                  <a:moveTo>
                    <a:pt x="0" y="91795"/>
                  </a:moveTo>
                  <a:cubicBezTo>
                    <a:pt x="0" y="60097"/>
                    <a:pt x="22733" y="34423"/>
                    <a:pt x="50800" y="34423"/>
                  </a:cubicBezTo>
                  <a:cubicBezTo>
                    <a:pt x="78867" y="34423"/>
                    <a:pt x="101600" y="60097"/>
                    <a:pt x="101600" y="91795"/>
                  </a:cubicBezTo>
                  <a:lnTo>
                    <a:pt x="50800" y="91795"/>
                  </a:lnTo>
                  <a:lnTo>
                    <a:pt x="0" y="91795"/>
                  </a:lnTo>
                  <a:cubicBezTo>
                    <a:pt x="0" y="53643"/>
                    <a:pt x="36576" y="35284"/>
                    <a:pt x="45085" y="33132"/>
                  </a:cubicBezTo>
                  <a:cubicBezTo>
                    <a:pt x="122936" y="13482"/>
                    <a:pt x="900303" y="0"/>
                    <a:pt x="1832229" y="0"/>
                  </a:cubicBezTo>
                  <a:cubicBezTo>
                    <a:pt x="2764155" y="0"/>
                    <a:pt x="3541395" y="13482"/>
                    <a:pt x="3619246" y="33132"/>
                  </a:cubicBezTo>
                  <a:cubicBezTo>
                    <a:pt x="3627755" y="35284"/>
                    <a:pt x="3664331" y="53643"/>
                    <a:pt x="3664331" y="91795"/>
                  </a:cubicBezTo>
                  <a:cubicBezTo>
                    <a:pt x="3664331" y="129948"/>
                    <a:pt x="3627755" y="148307"/>
                    <a:pt x="3619246" y="150458"/>
                  </a:cubicBezTo>
                  <a:cubicBezTo>
                    <a:pt x="3541395" y="169964"/>
                    <a:pt x="2764028" y="183590"/>
                    <a:pt x="1832102" y="183590"/>
                  </a:cubicBezTo>
                  <a:cubicBezTo>
                    <a:pt x="900176" y="183590"/>
                    <a:pt x="122936" y="170108"/>
                    <a:pt x="45085" y="150458"/>
                  </a:cubicBezTo>
                  <a:cubicBezTo>
                    <a:pt x="36576" y="148307"/>
                    <a:pt x="0" y="129948"/>
                    <a:pt x="0" y="91795"/>
                  </a:cubicBez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5647641" y="6740309"/>
            <a:ext cx="2132707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35 765  &lt;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84936" y="5815765"/>
            <a:ext cx="11973839" cy="56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continue.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103329" y="6740309"/>
            <a:ext cx="1836018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35 900  </a:t>
            </a:r>
          </a:p>
        </p:txBody>
      </p:sp>
      <p:grpSp>
        <p:nvGrpSpPr>
          <p:cNvPr name="Group 24" id="24"/>
          <p:cNvGrpSpPr/>
          <p:nvPr/>
        </p:nvGrpSpPr>
        <p:grpSpPr>
          <a:xfrm rot="-5400000">
            <a:off x="12599832" y="5704875"/>
            <a:ext cx="4609062" cy="3245187"/>
            <a:chOff x="0" y="0"/>
            <a:chExt cx="6145416" cy="43269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145403" cy="4326890"/>
            </a:xfrm>
            <a:custGeom>
              <a:avLst/>
              <a:gdLst/>
              <a:ahLst/>
              <a:cxnLst/>
              <a:rect r="r" b="b" t="t" l="l"/>
              <a:pathLst>
                <a:path h="4326890" w="6145403">
                  <a:moveTo>
                    <a:pt x="0" y="0"/>
                  </a:moveTo>
                  <a:lnTo>
                    <a:pt x="6145403" y="0"/>
                  </a:lnTo>
                  <a:lnTo>
                    <a:pt x="6145403" y="4326890"/>
                  </a:lnTo>
                  <a:lnTo>
                    <a:pt x="0" y="4326890"/>
                  </a:lnTo>
                  <a:close/>
                </a:path>
              </a:pathLst>
            </a:custGeom>
            <a:solidFill>
              <a:srgbClr val="607096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3371376" y="5221919"/>
            <a:ext cx="2920032" cy="4637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769" spc="54">
                <a:solidFill>
                  <a:srgbClr val="FEFEF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Pour ranger dans l’ordre décroissant, on procède de la même manière mais on cherche les plus grands nombres.</a:t>
            </a:r>
          </a:p>
          <a:p>
            <a:pPr algn="l">
              <a:lnSpc>
                <a:spcPts val="5119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143791" y="8279349"/>
            <a:ext cx="15897482" cy="691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Ordre décroissant = du plus grand au plus petit. 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6163915" y="7429129"/>
            <a:ext cx="1637014" cy="2099853"/>
            <a:chOff x="0" y="0"/>
            <a:chExt cx="2182686" cy="2799804"/>
          </a:xfrm>
        </p:grpSpPr>
        <p:sp>
          <p:nvSpPr>
            <p:cNvPr name="Freeform 29" id="29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25270" y="195415"/>
            <a:ext cx="1708699" cy="1732521"/>
          </a:xfrm>
          <a:custGeom>
            <a:avLst/>
            <a:gdLst/>
            <a:ahLst/>
            <a:cxnLst/>
            <a:rect r="r" b="b" t="t" l="l"/>
            <a:pathLst>
              <a:path h="1732521" w="1708699">
                <a:moveTo>
                  <a:pt x="0" y="0"/>
                </a:moveTo>
                <a:lnTo>
                  <a:pt x="1708700" y="0"/>
                </a:lnTo>
                <a:lnTo>
                  <a:pt x="1708700" y="1732521"/>
                </a:lnTo>
                <a:lnTo>
                  <a:pt x="0" y="17325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4" r="0" b="-134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012686" y="7880061"/>
            <a:ext cx="2246614" cy="1867500"/>
            <a:chOff x="0" y="0"/>
            <a:chExt cx="2995486" cy="249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07563" y="3156271"/>
            <a:ext cx="13726897" cy="3109929"/>
            <a:chOff x="0" y="0"/>
            <a:chExt cx="18302529" cy="414657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302525" cy="4146577"/>
            </a:xfrm>
            <a:custGeom>
              <a:avLst/>
              <a:gdLst/>
              <a:ahLst/>
              <a:cxnLst/>
              <a:rect r="r" b="b" t="t" l="l"/>
              <a:pathLst>
                <a:path h="4146577" w="18302525">
                  <a:moveTo>
                    <a:pt x="0" y="0"/>
                  </a:moveTo>
                  <a:lnTo>
                    <a:pt x="18302525" y="0"/>
                  </a:lnTo>
                  <a:lnTo>
                    <a:pt x="18302525" y="4146577"/>
                  </a:lnTo>
                  <a:lnTo>
                    <a:pt x="0" y="4146577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l="0" t="-61753" r="0" b="-10255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8302529" cy="41560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Range dans l’ordre croissant :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787 987  – 543 567 – 67 876  – 100 762</a:t>
              </a:r>
            </a:p>
            <a:p>
              <a:pPr algn="ctr">
                <a:lnSpc>
                  <a:spcPts val="4748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9749" y="1785823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2" y="0"/>
                </a:lnTo>
                <a:lnTo>
                  <a:pt x="17348502" y="8103223"/>
                </a:lnTo>
                <a:lnTo>
                  <a:pt x="0" y="810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LES NOMBRES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4936" y="2121941"/>
            <a:ext cx="15897482" cy="691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 peut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encadrer </a:t>
            </a: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un nombre entre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deux autres nombres.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11533" y="3884676"/>
            <a:ext cx="507621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&lt; 728 30</a:t>
            </a:r>
            <a:r>
              <a:rPr lang="en-US" sz="3200" u="sng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&lt;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371182" y="3885714"/>
            <a:ext cx="258751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 728 30</a:t>
            </a:r>
            <a:r>
              <a:rPr lang="en-US" sz="3200" u="sng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39347" y="3064250"/>
            <a:ext cx="11973839" cy="562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encadre à l’unité près.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317403" y="3885714"/>
            <a:ext cx="507621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 728 30</a:t>
            </a:r>
            <a:r>
              <a:rPr lang="en-US" sz="3200" u="sng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6163915" y="7429129"/>
            <a:ext cx="1637014" cy="2099853"/>
            <a:chOff x="0" y="0"/>
            <a:chExt cx="2182686" cy="2799804"/>
          </a:xfrm>
        </p:grpSpPr>
        <p:sp>
          <p:nvSpPr>
            <p:cNvPr name="Freeform 14" id="14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939347" y="6132119"/>
            <a:ext cx="565710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encadre au millier près.</a:t>
            </a:r>
          </a:p>
        </p:txBody>
      </p:sp>
      <p:graphicFrame>
        <p:nvGraphicFramePr>
          <p:cNvPr name="Table 16" id="16"/>
          <p:cNvGraphicFramePr>
            <a:graphicFrameLocks noGrp="true"/>
          </p:cNvGraphicFramePr>
          <p:nvPr/>
        </p:nvGraphicFramePr>
        <p:xfrm>
          <a:off x="1112679" y="2813699"/>
          <a:ext cx="8229600" cy="3108118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888034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2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17" id="17"/>
          <p:cNvGraphicFramePr>
            <a:graphicFrameLocks noGrp="true"/>
          </p:cNvGraphicFramePr>
          <p:nvPr/>
        </p:nvGraphicFramePr>
        <p:xfrm>
          <a:off x="1084936" y="6331392"/>
          <a:ext cx="8229600" cy="3108118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888034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0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2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0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8" id="18"/>
          <p:cNvSpPr txBox="true"/>
          <p:nvPr/>
        </p:nvSpPr>
        <p:spPr>
          <a:xfrm rot="0">
            <a:off x="12111533" y="6998122"/>
            <a:ext cx="507621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&lt;72</a:t>
            </a:r>
            <a:r>
              <a:rPr lang="en-US" sz="3200" u="sng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 305&lt;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71182" y="6998122"/>
            <a:ext cx="258751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728 000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302696" y="6998122"/>
            <a:ext cx="258751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729 000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25270" y="195415"/>
            <a:ext cx="1708699" cy="1732521"/>
          </a:xfrm>
          <a:custGeom>
            <a:avLst/>
            <a:gdLst/>
            <a:ahLst/>
            <a:cxnLst/>
            <a:rect r="r" b="b" t="t" l="l"/>
            <a:pathLst>
              <a:path h="1732521" w="1708699">
                <a:moveTo>
                  <a:pt x="0" y="0"/>
                </a:moveTo>
                <a:lnTo>
                  <a:pt x="1708700" y="0"/>
                </a:lnTo>
                <a:lnTo>
                  <a:pt x="1708700" y="1732521"/>
                </a:lnTo>
                <a:lnTo>
                  <a:pt x="0" y="17325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4" r="0" b="-134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012686" y="7880061"/>
            <a:ext cx="2246614" cy="1867500"/>
            <a:chOff x="0" y="0"/>
            <a:chExt cx="2995486" cy="249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1965923"/>
            <a:ext cx="13726897" cy="7910529"/>
            <a:chOff x="0" y="0"/>
            <a:chExt cx="18302529" cy="1054737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302525" cy="10547377"/>
            </a:xfrm>
            <a:custGeom>
              <a:avLst/>
              <a:gdLst/>
              <a:ahLst/>
              <a:cxnLst/>
              <a:rect r="r" b="b" t="t" l="l"/>
              <a:pathLst>
                <a:path h="10547377" w="18302525">
                  <a:moveTo>
                    <a:pt x="0" y="0"/>
                  </a:moveTo>
                  <a:lnTo>
                    <a:pt x="18302525" y="0"/>
                  </a:lnTo>
                  <a:lnTo>
                    <a:pt x="18302525" y="10547377"/>
                  </a:lnTo>
                  <a:lnTo>
                    <a:pt x="0" y="10547377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l="0" t="-24277" r="0" b="5665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8302529" cy="105568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Encadre au millier près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… &lt; 659 789&lt;…</a:t>
              </a: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Encadre à l’unité près 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… &lt; 992 789&lt;…</a:t>
              </a: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</a:p>
            <a:p>
              <a:pPr algn="ctr">
                <a:lnSpc>
                  <a:spcPts val="4748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158697" cy="7762437"/>
          </a:xfrm>
          <a:custGeom>
            <a:avLst/>
            <a:gdLst/>
            <a:ahLst/>
            <a:cxnLst/>
            <a:rect r="r" b="b" t="t" l="l"/>
            <a:pathLst>
              <a:path h="7762437" w="17158697">
                <a:moveTo>
                  <a:pt x="0" y="0"/>
                </a:moveTo>
                <a:lnTo>
                  <a:pt x="17158697" y="0"/>
                </a:lnTo>
                <a:lnTo>
                  <a:pt x="17158697" y="7762436"/>
                </a:lnTo>
                <a:lnTo>
                  <a:pt x="0" y="7762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321603" y="187423"/>
            <a:ext cx="1730902" cy="1826809"/>
            <a:chOff x="0" y="0"/>
            <a:chExt cx="2307869" cy="24357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07844" cy="2435733"/>
            </a:xfrm>
            <a:custGeom>
              <a:avLst/>
              <a:gdLst/>
              <a:ahLst/>
              <a:cxnLst/>
              <a:rect r="r" b="b" t="t" l="l"/>
              <a:pathLst>
                <a:path h="2435733" w="2307844">
                  <a:moveTo>
                    <a:pt x="0" y="0"/>
                  </a:moveTo>
                  <a:lnTo>
                    <a:pt x="2307844" y="0"/>
                  </a:lnTo>
                  <a:lnTo>
                    <a:pt x="2307844" y="2435733"/>
                  </a:lnTo>
                  <a:lnTo>
                    <a:pt x="0" y="2435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6" t="0" r="-27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265508" y="7637936"/>
            <a:ext cx="2246614" cy="1867500"/>
            <a:chOff x="0" y="0"/>
            <a:chExt cx="2995486" cy="249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2" b="-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DAHG5vkFaws</dc:identifier>
  <dcterms:modified xsi:type="dcterms:W3CDTF">2011-08-01T06:04:30Z</dcterms:modified>
  <cp:revision>1</cp:revision>
  <dc:title>Connaitre les nombres jusqu’ à 999 999 – partie 1</dc:title>
</cp:coreProperties>
</file>