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Handy Casual" charset="1" panose="00000500000000000000"/>
      <p:regular r:id="rId16"/>
    </p:embeddedFont>
    <p:embeddedFont>
      <p:font typeface="Glacial Indifference Bold" charset="1" panose="00000800000000000000"/>
      <p:regular r:id="rId17"/>
    </p:embeddedFont>
    <p:embeddedFont>
      <p:font typeface="Sondos Bold" charset="1" panose="00000800000000000000"/>
      <p:regular r:id="rId18"/>
    </p:embeddedFont>
    <p:embeddedFont>
      <p:font typeface="Glacial Indifference" charset="1" panose="00000000000000000000"/>
      <p:regular r:id="rId19"/>
    </p:embeddedFont>
    <p:embeddedFont>
      <p:font typeface="Nunito Sans Condensed" charset="1" panose="00000000000000000000"/>
      <p:regular r:id="rId20"/>
    </p:embeddedFont>
    <p:embeddedFont>
      <p:font typeface="Calibri (MS)" charset="1" panose="020F0502020204030204"/>
      <p:regular r:id="rId21"/>
    </p:embeddedFont>
    <p:embeddedFont>
      <p:font typeface="Calibri (MS) Bold" charset="1" panose="020F0702030404030204"/>
      <p:regular r:id="rId22"/>
    </p:embeddedFont>
    <p:embeddedFont>
      <p:font typeface="Glacial Indifference Italics" charset="1" panose="00000000000000000000"/>
      <p:regular r:id="rId23"/>
    </p:embeddedFont>
    <p:embeddedFont>
      <p:font typeface="Calibri (MS) Italics" charset="1" panose="020F05020202040A0204"/>
      <p:regular r:id="rId24"/>
    </p:embeddedFont>
    <p:embeddedFont>
      <p:font typeface="Calibri (MS) Bold Italics" charset="1" panose="020F07020304040A0204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42.pn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3.jpeg" Type="http://schemas.openxmlformats.org/officeDocument/2006/relationships/image"/><Relationship Id="rId12" Target="../media/image43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Relationship Id="rId6" Target="../media/image48.png" Type="http://schemas.openxmlformats.org/officeDocument/2006/relationships/image"/><Relationship Id="rId7" Target="../media/image49.svg" Type="http://schemas.openxmlformats.org/officeDocument/2006/relationships/image"/><Relationship Id="rId8" Target="../media/image50.png" Type="http://schemas.openxmlformats.org/officeDocument/2006/relationships/image"/><Relationship Id="rId9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982375"/>
            <a:ext cx="18288000" cy="14794420"/>
            <a:chOff x="0" y="0"/>
            <a:chExt cx="24384000" cy="19725894"/>
          </a:xfrm>
        </p:grpSpPr>
        <p:sp>
          <p:nvSpPr>
            <p:cNvPr name="Freeform 3" id="3"/>
            <p:cNvSpPr/>
            <p:nvPr/>
          </p:nvSpPr>
          <p:spPr>
            <a:xfrm flipH="true" flipV="true" rot="0">
              <a:off x="0" y="0"/>
              <a:ext cx="24384000" cy="19725894"/>
            </a:xfrm>
            <a:custGeom>
              <a:avLst/>
              <a:gdLst/>
              <a:ahLst/>
              <a:cxnLst/>
              <a:rect r="r" b="b" t="t" l="l"/>
              <a:pathLst>
                <a:path h="19725894" w="24384000">
                  <a:moveTo>
                    <a:pt x="24384000" y="19725894"/>
                  </a:moveTo>
                  <a:lnTo>
                    <a:pt x="0" y="19725894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9725894"/>
                  </a:lnTo>
                  <a:close/>
                </a:path>
              </a:pathLst>
            </a:custGeom>
            <a:blipFill>
              <a:blip r:embed="rId2"/>
              <a:stretch>
                <a:fillRect l="-3392" t="0" r="-3392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257639" y="5567924"/>
            <a:ext cx="5772731" cy="4719076"/>
            <a:chOff x="0" y="0"/>
            <a:chExt cx="7696975" cy="62921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696962" cy="6292088"/>
            </a:xfrm>
            <a:custGeom>
              <a:avLst/>
              <a:gdLst/>
              <a:ahLst/>
              <a:cxnLst/>
              <a:rect r="r" b="b" t="t" l="l"/>
              <a:pathLst>
                <a:path h="6292088" w="7696962">
                  <a:moveTo>
                    <a:pt x="0" y="0"/>
                  </a:moveTo>
                  <a:lnTo>
                    <a:pt x="7696962" y="0"/>
                  </a:lnTo>
                  <a:lnTo>
                    <a:pt x="7696962" y="6292088"/>
                  </a:lnTo>
                  <a:lnTo>
                    <a:pt x="0" y="6292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9040" r="0" b="-904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3446669" y="271272"/>
            <a:ext cx="2207600" cy="913790"/>
            <a:chOff x="0" y="0"/>
            <a:chExt cx="2943466" cy="121838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943479" cy="1218438"/>
            </a:xfrm>
            <a:custGeom>
              <a:avLst/>
              <a:gdLst/>
              <a:ahLst/>
              <a:cxnLst/>
              <a:rect r="r" b="b" t="t" l="l"/>
              <a:pathLst>
                <a:path h="1218438" w="2943479">
                  <a:moveTo>
                    <a:pt x="609219" y="0"/>
                  </a:moveTo>
                  <a:lnTo>
                    <a:pt x="2334260" y="0"/>
                  </a:lnTo>
                  <a:cubicBezTo>
                    <a:pt x="2670683" y="0"/>
                    <a:pt x="2943479" y="272796"/>
                    <a:pt x="2943479" y="609219"/>
                  </a:cubicBezTo>
                  <a:cubicBezTo>
                    <a:pt x="2943479" y="770763"/>
                    <a:pt x="2879344" y="925703"/>
                    <a:pt x="2765044" y="1040003"/>
                  </a:cubicBezTo>
                  <a:cubicBezTo>
                    <a:pt x="2650744" y="1154303"/>
                    <a:pt x="2495804" y="1218438"/>
                    <a:pt x="2334260" y="1218438"/>
                  </a:cubicBezTo>
                  <a:lnTo>
                    <a:pt x="609219" y="1218438"/>
                  </a:lnTo>
                  <a:cubicBezTo>
                    <a:pt x="447675" y="1218438"/>
                    <a:pt x="292735" y="1154303"/>
                    <a:pt x="178435" y="1040003"/>
                  </a:cubicBezTo>
                  <a:cubicBezTo>
                    <a:pt x="64135" y="925703"/>
                    <a:pt x="0" y="770763"/>
                    <a:pt x="0" y="609219"/>
                  </a:cubicBezTo>
                  <a:cubicBezTo>
                    <a:pt x="0" y="447675"/>
                    <a:pt x="64135" y="292735"/>
                    <a:pt x="178435" y="178435"/>
                  </a:cubicBezTo>
                  <a:cubicBezTo>
                    <a:pt x="292735" y="64135"/>
                    <a:pt x="447675" y="0"/>
                    <a:pt x="609219" y="0"/>
                  </a:cubicBezTo>
                  <a:close/>
                </a:path>
              </a:pathLst>
            </a:custGeom>
            <a:solidFill>
              <a:srgbClr val="F2626B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3446669" y="39052"/>
            <a:ext cx="2207600" cy="1146010"/>
            <a:chOff x="0" y="0"/>
            <a:chExt cx="2943466" cy="152801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943469" cy="1528016"/>
            </a:xfrm>
            <a:custGeom>
              <a:avLst/>
              <a:gdLst/>
              <a:ahLst/>
              <a:cxnLst/>
              <a:rect r="r" b="b" t="t" l="l"/>
              <a:pathLst>
                <a:path h="1528016" w="2943469">
                  <a:moveTo>
                    <a:pt x="0" y="0"/>
                  </a:moveTo>
                  <a:lnTo>
                    <a:pt x="2943469" y="0"/>
                  </a:lnTo>
                  <a:lnTo>
                    <a:pt x="2943469" y="1528016"/>
                  </a:lnTo>
                  <a:lnTo>
                    <a:pt x="0" y="15280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604" t="0" r="-16604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2943466" cy="15851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26"/>
                </a:lnSpc>
              </a:pPr>
              <a:r>
                <a:rPr lang="en-US" sz="2590">
                  <a:solidFill>
                    <a:srgbClr val="000000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Nombres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835644" y="267795"/>
            <a:ext cx="2207600" cy="913790"/>
            <a:chOff x="0" y="0"/>
            <a:chExt cx="2943466" cy="121838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943479" cy="1218438"/>
            </a:xfrm>
            <a:custGeom>
              <a:avLst/>
              <a:gdLst/>
              <a:ahLst/>
              <a:cxnLst/>
              <a:rect r="r" b="b" t="t" l="l"/>
              <a:pathLst>
                <a:path h="1218438" w="2943479">
                  <a:moveTo>
                    <a:pt x="609219" y="0"/>
                  </a:moveTo>
                  <a:lnTo>
                    <a:pt x="2334260" y="0"/>
                  </a:lnTo>
                  <a:cubicBezTo>
                    <a:pt x="2670683" y="0"/>
                    <a:pt x="2943479" y="272796"/>
                    <a:pt x="2943479" y="609219"/>
                  </a:cubicBezTo>
                  <a:cubicBezTo>
                    <a:pt x="2943479" y="770763"/>
                    <a:pt x="2879344" y="925703"/>
                    <a:pt x="2765044" y="1040003"/>
                  </a:cubicBezTo>
                  <a:cubicBezTo>
                    <a:pt x="2650744" y="1154303"/>
                    <a:pt x="2495804" y="1218438"/>
                    <a:pt x="2334260" y="1218438"/>
                  </a:cubicBezTo>
                  <a:lnTo>
                    <a:pt x="609219" y="1218438"/>
                  </a:lnTo>
                  <a:cubicBezTo>
                    <a:pt x="447675" y="1218438"/>
                    <a:pt x="292735" y="1154303"/>
                    <a:pt x="178435" y="1040003"/>
                  </a:cubicBezTo>
                  <a:cubicBezTo>
                    <a:pt x="64135" y="925703"/>
                    <a:pt x="0" y="770763"/>
                    <a:pt x="0" y="609219"/>
                  </a:cubicBezTo>
                  <a:cubicBezTo>
                    <a:pt x="0" y="447675"/>
                    <a:pt x="64135" y="292735"/>
                    <a:pt x="178435" y="178435"/>
                  </a:cubicBezTo>
                  <a:cubicBezTo>
                    <a:pt x="292735" y="64135"/>
                    <a:pt x="447675" y="0"/>
                    <a:pt x="609219" y="0"/>
                  </a:cubicBezTo>
                  <a:close/>
                </a:path>
              </a:pathLst>
            </a:custGeom>
            <a:solidFill>
              <a:srgbClr val="0095B0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835644" y="35576"/>
            <a:ext cx="2207600" cy="1146010"/>
            <a:chOff x="0" y="0"/>
            <a:chExt cx="2943466" cy="152801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943469" cy="1528016"/>
            </a:xfrm>
            <a:custGeom>
              <a:avLst/>
              <a:gdLst/>
              <a:ahLst/>
              <a:cxnLst/>
              <a:rect r="r" b="b" t="t" l="l"/>
              <a:pathLst>
                <a:path h="1528016" w="2943469">
                  <a:moveTo>
                    <a:pt x="0" y="0"/>
                  </a:moveTo>
                  <a:lnTo>
                    <a:pt x="2943469" y="0"/>
                  </a:lnTo>
                  <a:lnTo>
                    <a:pt x="2943469" y="1528016"/>
                  </a:lnTo>
                  <a:lnTo>
                    <a:pt x="0" y="15280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604" t="0" r="-16604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2943466" cy="15851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26"/>
                </a:lnSpc>
              </a:pPr>
              <a:r>
                <a:rPr lang="en-US" sz="2590">
                  <a:solidFill>
                    <a:srgbClr val="000000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Calcul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8224028" y="267795"/>
            <a:ext cx="2207600" cy="913790"/>
            <a:chOff x="0" y="0"/>
            <a:chExt cx="2943466" cy="121838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943479" cy="1218438"/>
            </a:xfrm>
            <a:custGeom>
              <a:avLst/>
              <a:gdLst/>
              <a:ahLst/>
              <a:cxnLst/>
              <a:rect r="r" b="b" t="t" l="l"/>
              <a:pathLst>
                <a:path h="1218438" w="2943479">
                  <a:moveTo>
                    <a:pt x="609219" y="0"/>
                  </a:moveTo>
                  <a:lnTo>
                    <a:pt x="2334260" y="0"/>
                  </a:lnTo>
                  <a:cubicBezTo>
                    <a:pt x="2670683" y="0"/>
                    <a:pt x="2943479" y="272796"/>
                    <a:pt x="2943479" y="609219"/>
                  </a:cubicBezTo>
                  <a:cubicBezTo>
                    <a:pt x="2943479" y="770763"/>
                    <a:pt x="2879344" y="925703"/>
                    <a:pt x="2765044" y="1040003"/>
                  </a:cubicBezTo>
                  <a:cubicBezTo>
                    <a:pt x="2650744" y="1154303"/>
                    <a:pt x="2495804" y="1218438"/>
                    <a:pt x="2334260" y="1218438"/>
                  </a:cubicBezTo>
                  <a:lnTo>
                    <a:pt x="609219" y="1218438"/>
                  </a:lnTo>
                  <a:cubicBezTo>
                    <a:pt x="447675" y="1218438"/>
                    <a:pt x="292735" y="1154303"/>
                    <a:pt x="178435" y="1040003"/>
                  </a:cubicBezTo>
                  <a:cubicBezTo>
                    <a:pt x="64135" y="925703"/>
                    <a:pt x="0" y="770763"/>
                    <a:pt x="0" y="609219"/>
                  </a:cubicBezTo>
                  <a:cubicBezTo>
                    <a:pt x="0" y="447675"/>
                    <a:pt x="64135" y="292735"/>
                    <a:pt x="178435" y="178435"/>
                  </a:cubicBezTo>
                  <a:cubicBezTo>
                    <a:pt x="292735" y="64135"/>
                    <a:pt x="447675" y="0"/>
                    <a:pt x="609219" y="0"/>
                  </a:cubicBezTo>
                  <a:close/>
                </a:path>
              </a:pathLst>
            </a:custGeom>
            <a:solidFill>
              <a:srgbClr val="FF9E83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8224028" y="35576"/>
            <a:ext cx="2207600" cy="1146010"/>
            <a:chOff x="0" y="0"/>
            <a:chExt cx="2943466" cy="152801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943469" cy="1528016"/>
            </a:xfrm>
            <a:custGeom>
              <a:avLst/>
              <a:gdLst/>
              <a:ahLst/>
              <a:cxnLst/>
              <a:rect r="r" b="b" t="t" l="l"/>
              <a:pathLst>
                <a:path h="1528016" w="2943469">
                  <a:moveTo>
                    <a:pt x="0" y="0"/>
                  </a:moveTo>
                  <a:lnTo>
                    <a:pt x="2943469" y="0"/>
                  </a:lnTo>
                  <a:lnTo>
                    <a:pt x="2943469" y="1528016"/>
                  </a:lnTo>
                  <a:lnTo>
                    <a:pt x="0" y="15280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604" t="0" r="-16604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2943466" cy="15851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26"/>
                </a:lnSpc>
              </a:pPr>
              <a:r>
                <a:rPr lang="en-US" sz="2590">
                  <a:solidFill>
                    <a:srgbClr val="000000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Géométrie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3000787" y="271272"/>
            <a:ext cx="2207600" cy="913790"/>
            <a:chOff x="0" y="0"/>
            <a:chExt cx="2943466" cy="121838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943479" cy="1218438"/>
            </a:xfrm>
            <a:custGeom>
              <a:avLst/>
              <a:gdLst/>
              <a:ahLst/>
              <a:cxnLst/>
              <a:rect r="r" b="b" t="t" l="l"/>
              <a:pathLst>
                <a:path h="1218438" w="2943479">
                  <a:moveTo>
                    <a:pt x="609219" y="0"/>
                  </a:moveTo>
                  <a:lnTo>
                    <a:pt x="2334260" y="0"/>
                  </a:lnTo>
                  <a:cubicBezTo>
                    <a:pt x="2670683" y="0"/>
                    <a:pt x="2943479" y="272796"/>
                    <a:pt x="2943479" y="609219"/>
                  </a:cubicBezTo>
                  <a:cubicBezTo>
                    <a:pt x="2943479" y="770763"/>
                    <a:pt x="2879344" y="925703"/>
                    <a:pt x="2765044" y="1040003"/>
                  </a:cubicBezTo>
                  <a:cubicBezTo>
                    <a:pt x="2650744" y="1154303"/>
                    <a:pt x="2495804" y="1218438"/>
                    <a:pt x="2334260" y="1218438"/>
                  </a:cubicBezTo>
                  <a:lnTo>
                    <a:pt x="609219" y="1218438"/>
                  </a:lnTo>
                  <a:cubicBezTo>
                    <a:pt x="447675" y="1218438"/>
                    <a:pt x="292735" y="1154303"/>
                    <a:pt x="178435" y="1040003"/>
                  </a:cubicBezTo>
                  <a:cubicBezTo>
                    <a:pt x="64135" y="925703"/>
                    <a:pt x="0" y="770763"/>
                    <a:pt x="0" y="609219"/>
                  </a:cubicBezTo>
                  <a:cubicBezTo>
                    <a:pt x="0" y="447675"/>
                    <a:pt x="64135" y="292735"/>
                    <a:pt x="178435" y="178435"/>
                  </a:cubicBezTo>
                  <a:cubicBezTo>
                    <a:pt x="292735" y="64135"/>
                    <a:pt x="447675" y="0"/>
                    <a:pt x="609219" y="0"/>
                  </a:cubicBezTo>
                  <a:close/>
                </a:path>
              </a:pathLst>
            </a:custGeom>
            <a:solidFill>
              <a:srgbClr val="DEA827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3000787" y="39052"/>
            <a:ext cx="2207600" cy="1146010"/>
            <a:chOff x="0" y="0"/>
            <a:chExt cx="2943466" cy="1528013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943469" cy="1528016"/>
            </a:xfrm>
            <a:custGeom>
              <a:avLst/>
              <a:gdLst/>
              <a:ahLst/>
              <a:cxnLst/>
              <a:rect r="r" b="b" t="t" l="l"/>
              <a:pathLst>
                <a:path h="1528016" w="2943469">
                  <a:moveTo>
                    <a:pt x="0" y="0"/>
                  </a:moveTo>
                  <a:lnTo>
                    <a:pt x="2943469" y="0"/>
                  </a:lnTo>
                  <a:lnTo>
                    <a:pt x="2943469" y="1528016"/>
                  </a:lnTo>
                  <a:lnTo>
                    <a:pt x="0" y="15280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604" t="0" r="-16604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2943466" cy="15851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26"/>
                </a:lnSpc>
              </a:pPr>
              <a:r>
                <a:rPr lang="en-US" sz="2590">
                  <a:solidFill>
                    <a:srgbClr val="000000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Mesure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612403" y="271272"/>
            <a:ext cx="2207600" cy="910314"/>
            <a:chOff x="0" y="0"/>
            <a:chExt cx="2943466" cy="1213752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943606" cy="1213866"/>
            </a:xfrm>
            <a:custGeom>
              <a:avLst/>
              <a:gdLst/>
              <a:ahLst/>
              <a:cxnLst/>
              <a:rect r="r" b="b" t="t" l="l"/>
              <a:pathLst>
                <a:path h="1213866" w="2943606">
                  <a:moveTo>
                    <a:pt x="606933" y="0"/>
                  </a:moveTo>
                  <a:lnTo>
                    <a:pt x="2336673" y="0"/>
                  </a:lnTo>
                  <a:cubicBezTo>
                    <a:pt x="2497582" y="0"/>
                    <a:pt x="2652014" y="63881"/>
                    <a:pt x="2765806" y="177800"/>
                  </a:cubicBezTo>
                  <a:cubicBezTo>
                    <a:pt x="2879598" y="291719"/>
                    <a:pt x="2943606" y="446024"/>
                    <a:pt x="2943606" y="606933"/>
                  </a:cubicBezTo>
                  <a:cubicBezTo>
                    <a:pt x="2943606" y="767842"/>
                    <a:pt x="2879725" y="922274"/>
                    <a:pt x="2765806" y="1036066"/>
                  </a:cubicBezTo>
                  <a:cubicBezTo>
                    <a:pt x="2651887" y="1149858"/>
                    <a:pt x="2497582" y="1213866"/>
                    <a:pt x="2336673" y="1213866"/>
                  </a:cubicBezTo>
                  <a:lnTo>
                    <a:pt x="606933" y="1213866"/>
                  </a:lnTo>
                  <a:cubicBezTo>
                    <a:pt x="446024" y="1213866"/>
                    <a:pt x="291592" y="1149985"/>
                    <a:pt x="177800" y="1036066"/>
                  </a:cubicBezTo>
                  <a:cubicBezTo>
                    <a:pt x="64008" y="922147"/>
                    <a:pt x="0" y="767842"/>
                    <a:pt x="0" y="606933"/>
                  </a:cubicBezTo>
                  <a:cubicBezTo>
                    <a:pt x="0" y="446024"/>
                    <a:pt x="63881" y="291592"/>
                    <a:pt x="177800" y="177800"/>
                  </a:cubicBezTo>
                  <a:cubicBezTo>
                    <a:pt x="291719" y="64008"/>
                    <a:pt x="445897" y="0"/>
                    <a:pt x="606933" y="0"/>
                  </a:cubicBezTo>
                  <a:close/>
                </a:path>
              </a:pathLst>
            </a:custGeom>
            <a:solidFill>
              <a:srgbClr val="15B5B0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0612403" y="39929"/>
            <a:ext cx="2207600" cy="1141657"/>
            <a:chOff x="0" y="0"/>
            <a:chExt cx="2943466" cy="1522209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943469" cy="1522208"/>
            </a:xfrm>
            <a:custGeom>
              <a:avLst/>
              <a:gdLst/>
              <a:ahLst/>
              <a:cxnLst/>
              <a:rect r="r" b="b" t="t" l="l"/>
              <a:pathLst>
                <a:path h="1522208" w="2943469">
                  <a:moveTo>
                    <a:pt x="0" y="0"/>
                  </a:moveTo>
                  <a:lnTo>
                    <a:pt x="2943469" y="0"/>
                  </a:lnTo>
                  <a:lnTo>
                    <a:pt x="2943469" y="1522208"/>
                  </a:lnTo>
                  <a:lnTo>
                    <a:pt x="0" y="152220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351" t="0" r="-16351" b="0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57150"/>
              <a:ext cx="2943466" cy="157935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485"/>
                </a:lnSpc>
              </a:pPr>
              <a:r>
                <a:rPr lang="en-US" sz="2490">
                  <a:solidFill>
                    <a:srgbClr val="000000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OGD/ALG/PROBA</a:t>
              </a: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3069688" y="797919"/>
            <a:ext cx="753961" cy="774287"/>
          </a:xfrm>
          <a:custGeom>
            <a:avLst/>
            <a:gdLst/>
            <a:ahLst/>
            <a:cxnLst/>
            <a:rect r="r" b="b" t="t" l="l"/>
            <a:pathLst>
              <a:path h="774287" w="753961">
                <a:moveTo>
                  <a:pt x="0" y="0"/>
                </a:moveTo>
                <a:lnTo>
                  <a:pt x="753961" y="0"/>
                </a:lnTo>
                <a:lnTo>
                  <a:pt x="753961" y="774287"/>
                </a:lnTo>
                <a:lnTo>
                  <a:pt x="0" y="7742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96" t="0" r="-94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3274285" y="2102377"/>
            <a:ext cx="11739429" cy="3405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32"/>
              </a:lnSpc>
            </a:pPr>
            <a:r>
              <a:rPr lang="en-US" sz="8832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nombres jusqu’ à </a:t>
            </a:r>
          </a:p>
          <a:p>
            <a:pPr algn="ctr">
              <a:lnSpc>
                <a:spcPts val="8832"/>
              </a:lnSpc>
            </a:pPr>
            <a:r>
              <a:rPr lang="en-US" sz="8832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999 999 – partie 1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13446" y="151800"/>
            <a:ext cx="1332347" cy="1332347"/>
          </a:xfrm>
          <a:custGeom>
            <a:avLst/>
            <a:gdLst/>
            <a:ahLst/>
            <a:cxnLst/>
            <a:rect r="r" b="b" t="t" l="l"/>
            <a:pathLst>
              <a:path h="1332347" w="1332347">
                <a:moveTo>
                  <a:pt x="0" y="0"/>
                </a:moveTo>
                <a:lnTo>
                  <a:pt x="1332348" y="0"/>
                </a:lnTo>
                <a:lnTo>
                  <a:pt x="1332348" y="1332347"/>
                </a:lnTo>
                <a:lnTo>
                  <a:pt x="0" y="13323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80003" y="1869577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2"/>
                </a:lnTo>
                <a:lnTo>
                  <a:pt x="0" y="81032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033351" y="2669143"/>
            <a:ext cx="12511526" cy="3435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6470" indent="-288823" lvl="2">
              <a:lnSpc>
                <a:spcPts val="5305"/>
              </a:lnSpc>
              <a:buFont typeface="Arial"/>
              <a:buChar char="⚬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Lire les nombres</a:t>
            </a:r>
          </a:p>
          <a:p>
            <a:pPr algn="l" marL="866470" indent="-288823" lvl="2">
              <a:lnSpc>
                <a:spcPts val="5305"/>
              </a:lnSpc>
              <a:buFont typeface="Arial"/>
              <a:buChar char="⚬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Écrire les nombres</a:t>
            </a:r>
          </a:p>
          <a:p>
            <a:pPr algn="l" marL="866470" indent="-288823" lvl="2">
              <a:lnSpc>
                <a:spcPts val="5305"/>
              </a:lnSpc>
              <a:buFont typeface="Arial"/>
              <a:buChar char="⚬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Décomposer les nombres</a:t>
            </a:r>
          </a:p>
          <a:p>
            <a:pPr algn="l" marL="866470" indent="-288823" lvl="2">
              <a:lnSpc>
                <a:spcPts val="5305"/>
              </a:lnSpc>
              <a:buFont typeface="Arial"/>
              <a:buChar char="⚬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Placer les nombres</a:t>
            </a:r>
          </a:p>
          <a:p>
            <a:pPr algn="l" marL="866470" indent="-288823" lvl="2">
              <a:lnSpc>
                <a:spcPts val="5305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4070711" y="1336891"/>
            <a:ext cx="2927071" cy="237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true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599698" y="298285"/>
            <a:ext cx="13912425" cy="118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056313" y="2851242"/>
            <a:ext cx="2246614" cy="1867500"/>
            <a:chOff x="0" y="0"/>
            <a:chExt cx="2995486" cy="2490000"/>
          </a:xfrm>
        </p:grpSpPr>
        <p:sp>
          <p:nvSpPr>
            <p:cNvPr name="Freeform 11" id="11"/>
            <p:cNvSpPr/>
            <p:nvPr/>
          </p:nvSpPr>
          <p:spPr>
            <a:xfrm flipH="true" flipV="false" rot="0">
              <a:off x="0" y="0"/>
              <a:ext cx="2995549" cy="2489962"/>
            </a:xfrm>
            <a:custGeom>
              <a:avLst/>
              <a:gdLst/>
              <a:ahLst/>
              <a:cxnLst/>
              <a:rect r="r" b="b" t="t" l="l"/>
              <a:pathLst>
                <a:path h="2489962" w="2995549">
                  <a:moveTo>
                    <a:pt x="2995549" y="0"/>
                  </a:moveTo>
                  <a:lnTo>
                    <a:pt x="0" y="0"/>
                  </a:lnTo>
                  <a:lnTo>
                    <a:pt x="0" y="2489962"/>
                  </a:lnTo>
                  <a:lnTo>
                    <a:pt x="2995549" y="2489962"/>
                  </a:lnTo>
                  <a:lnTo>
                    <a:pt x="2995549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2" b="-1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0003" y="1869577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2"/>
                </a:lnTo>
                <a:lnTo>
                  <a:pt x="0" y="81032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00200" y="5901738"/>
            <a:ext cx="12342238" cy="2656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5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Lis ce nombre.</a:t>
            </a:r>
          </a:p>
          <a:p>
            <a:pPr algn="l">
              <a:lnSpc>
                <a:spcPts val="5305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est le chiffre des centaines ?</a:t>
            </a:r>
          </a:p>
          <a:p>
            <a:pPr algn="l">
              <a:lnSpc>
                <a:spcPts val="5305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est le nombre de unités de mille ?</a:t>
            </a:r>
          </a:p>
          <a:p>
            <a:pPr algn="l">
              <a:lnSpc>
                <a:spcPts val="5305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Décompose ce nombre :8 000 + …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84011" y="92726"/>
            <a:ext cx="1272035" cy="1430712"/>
          </a:xfrm>
          <a:custGeom>
            <a:avLst/>
            <a:gdLst/>
            <a:ahLst/>
            <a:cxnLst/>
            <a:rect r="r" b="b" t="t" l="l"/>
            <a:pathLst>
              <a:path h="1430712" w="1272035">
                <a:moveTo>
                  <a:pt x="0" y="0"/>
                </a:moveTo>
                <a:lnTo>
                  <a:pt x="1272035" y="0"/>
                </a:lnTo>
                <a:lnTo>
                  <a:pt x="1272035" y="1430712"/>
                </a:lnTo>
                <a:lnTo>
                  <a:pt x="0" y="14307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650" t="0" r="-65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599698" y="298285"/>
            <a:ext cx="13912425" cy="118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84011" y="2984868"/>
            <a:ext cx="1637014" cy="2099853"/>
            <a:chOff x="0" y="0"/>
            <a:chExt cx="2182686" cy="279980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82622" cy="2799842"/>
            </a:xfrm>
            <a:custGeom>
              <a:avLst/>
              <a:gdLst/>
              <a:ahLst/>
              <a:cxnLst/>
              <a:rect r="r" b="b" t="t" l="l"/>
              <a:pathLst>
                <a:path h="2799842" w="2182622">
                  <a:moveTo>
                    <a:pt x="0" y="0"/>
                  </a:moveTo>
                  <a:lnTo>
                    <a:pt x="2182622" y="0"/>
                  </a:lnTo>
                  <a:lnTo>
                    <a:pt x="2182622" y="2799842"/>
                  </a:lnTo>
                  <a:lnTo>
                    <a:pt x="0" y="279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6" t="0" r="-19" b="1"/>
              </a:stretch>
            </a:blipFill>
          </p:spPr>
        </p:sp>
      </p:grpSp>
      <p:graphicFrame>
        <p:nvGraphicFramePr>
          <p:cNvPr name="Table 11" id="11"/>
          <p:cNvGraphicFramePr>
            <a:graphicFrameLocks noGrp="true"/>
          </p:cNvGraphicFramePr>
          <p:nvPr/>
        </p:nvGraphicFramePr>
        <p:xfrm>
          <a:off x="3599700" y="2313650"/>
          <a:ext cx="7696200" cy="3289300"/>
        </p:xfrm>
        <a:graphic>
          <a:graphicData uri="http://schemas.openxmlformats.org/drawingml/2006/table">
            <a:tbl>
              <a:tblPr/>
              <a:tblGrid>
                <a:gridCol w="1282700"/>
                <a:gridCol w="1282700"/>
                <a:gridCol w="1282700"/>
                <a:gridCol w="1282700"/>
                <a:gridCol w="1282700"/>
                <a:gridCol w="1282700"/>
              </a:tblGrid>
              <a:tr h="1040271">
                <a:tc gridSpan="3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935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935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935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gridSpan="3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935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935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4110"/>
                        </a:lnSpc>
                        <a:defRPr/>
                      </a:pPr>
                      <a:r>
                        <a:rPr lang="en-US" sz="2935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451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451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8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7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6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5</a:t>
                      </a:r>
                      <a:endParaRPr lang="en-US" sz="1100"/>
                    </a:p>
                  </a:txBody>
                  <a:tcPr marL="167822" marR="167822" marT="167822" marB="167822" anchor="ctr">
                    <a:lnL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1068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27171" y="1785823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3"/>
                </a:lnTo>
                <a:lnTo>
                  <a:pt x="0" y="8103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91768" y="2270893"/>
            <a:ext cx="16186099" cy="1938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Les nombres entiers s’écrivent</a:t>
            </a:r>
            <a:r>
              <a:rPr lang="en-US" sz="4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par classe</a:t>
            </a:r>
            <a:r>
              <a:rPr lang="en-US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 Chaque classe comprend </a:t>
            </a:r>
            <a:r>
              <a:rPr lang="en-US" sz="4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les unités, les dizaines et les centaines. 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26338" y="6350422"/>
            <a:ext cx="14473533" cy="1313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4"/>
              </a:lnSpc>
            </a:pPr>
            <a:r>
              <a:rPr lang="en-US" sz="3795" i="true" spc="7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Pour lire ce nombre, je lis le nombre inscrit dans la classe des mille et j’y ajoute le mot « mille »… Cela donne :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49797" y="0"/>
            <a:ext cx="1659655" cy="1659655"/>
          </a:xfrm>
          <a:custGeom>
            <a:avLst/>
            <a:gdLst/>
            <a:ahLst/>
            <a:cxnLst/>
            <a:rect r="r" b="b" t="t" l="l"/>
            <a:pathLst>
              <a:path h="1659655" w="1659655">
                <a:moveTo>
                  <a:pt x="0" y="0"/>
                </a:moveTo>
                <a:lnTo>
                  <a:pt x="1659655" y="0"/>
                </a:lnTo>
                <a:lnTo>
                  <a:pt x="1659655" y="1659655"/>
                </a:lnTo>
                <a:lnTo>
                  <a:pt x="0" y="16596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599698" y="298285"/>
            <a:ext cx="13912425" cy="1130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ET ECRIRE LES NOMBRES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5697248" y="6531740"/>
            <a:ext cx="1637014" cy="2099853"/>
            <a:chOff x="0" y="0"/>
            <a:chExt cx="2182686" cy="2799804"/>
          </a:xfrm>
        </p:grpSpPr>
        <p:sp>
          <p:nvSpPr>
            <p:cNvPr name="Freeform 11" id="11"/>
            <p:cNvSpPr/>
            <p:nvPr/>
          </p:nvSpPr>
          <p:spPr>
            <a:xfrm flipH="true" flipV="false" rot="0">
              <a:off x="0" y="0"/>
              <a:ext cx="2182622" cy="2799842"/>
            </a:xfrm>
            <a:custGeom>
              <a:avLst/>
              <a:gdLst/>
              <a:ahLst/>
              <a:cxnLst/>
              <a:rect r="r" b="b" t="t" l="l"/>
              <a:pathLst>
                <a:path h="2799842" w="2182622">
                  <a:moveTo>
                    <a:pt x="2182622" y="0"/>
                  </a:moveTo>
                  <a:lnTo>
                    <a:pt x="0" y="0"/>
                  </a:lnTo>
                  <a:lnTo>
                    <a:pt x="0" y="2799842"/>
                  </a:lnTo>
                  <a:lnTo>
                    <a:pt x="2182622" y="2799842"/>
                  </a:lnTo>
                  <a:lnTo>
                    <a:pt x="2182622" y="0"/>
                  </a:lnTo>
                  <a:close/>
                </a:path>
              </a:pathLst>
            </a:custGeom>
            <a:blipFill>
              <a:blip r:embed="rId10"/>
              <a:stretch>
                <a:fillRect l="-16" t="0" r="-19" b="1"/>
              </a:stretch>
            </a:blipFill>
          </p:spPr>
        </p:sp>
      </p:grpSp>
      <p:graphicFrame>
        <p:nvGraphicFramePr>
          <p:cNvPr name="Table 12" id="12"/>
          <p:cNvGraphicFramePr>
            <a:graphicFrameLocks noGrp="true"/>
          </p:cNvGraphicFramePr>
          <p:nvPr/>
        </p:nvGraphicFramePr>
        <p:xfrm>
          <a:off x="1984641" y="3622876"/>
          <a:ext cx="13728700" cy="2622237"/>
        </p:xfrm>
        <a:graphic>
          <a:graphicData uri="http://schemas.openxmlformats.org/drawingml/2006/table">
            <a:tbl>
              <a:tblPr/>
              <a:tblGrid>
                <a:gridCol w="2362242"/>
                <a:gridCol w="2250607"/>
                <a:gridCol w="2306425"/>
                <a:gridCol w="2306425"/>
                <a:gridCol w="2250607"/>
                <a:gridCol w="2252394"/>
              </a:tblGrid>
              <a:tr h="706132">
                <a:tc gridSpan="3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mille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mille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mille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unités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unités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unités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39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11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Centaines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11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Dizaines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11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Unités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11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Centaines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11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Dizaines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11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unités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370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 </a:t>
                      </a:r>
                      <a:endParaRPr lang="en-US" sz="1100"/>
                    </a:p>
                    <a:p>
                      <a:pPr algn="ctr">
                        <a:lnSpc>
                          <a:spcPts val="3863"/>
                        </a:lnSpc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9</a:t>
                      </a:r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 </a:t>
                      </a:r>
                      <a:endParaRPr lang="en-US" sz="1100"/>
                    </a:p>
                    <a:p>
                      <a:pPr algn="ctr">
                        <a:lnSpc>
                          <a:spcPts val="3863"/>
                        </a:lnSpc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</a:t>
                      </a:r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 </a:t>
                      </a:r>
                      <a:endParaRPr lang="en-US" sz="1100"/>
                    </a:p>
                    <a:p>
                      <a:pPr algn="ctr">
                        <a:lnSpc>
                          <a:spcPts val="3863"/>
                        </a:lnSpc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4</a:t>
                      </a:r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 </a:t>
                      </a:r>
                      <a:endParaRPr lang="en-US" sz="1100"/>
                    </a:p>
                    <a:p>
                      <a:pPr algn="ctr">
                        <a:lnSpc>
                          <a:spcPts val="3863"/>
                        </a:lnSpc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6</a:t>
                      </a:r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 </a:t>
                      </a:r>
                      <a:endParaRPr lang="en-US" sz="1100"/>
                    </a:p>
                    <a:p>
                      <a:pPr algn="ctr">
                        <a:lnSpc>
                          <a:spcPts val="3863"/>
                        </a:lnSpc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0</a:t>
                      </a:r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 </a:t>
                      </a:r>
                      <a:endParaRPr lang="en-US" sz="1100"/>
                    </a:p>
                    <a:p>
                      <a:pPr algn="ctr">
                        <a:lnSpc>
                          <a:spcPts val="3863"/>
                        </a:lnSpc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</a:t>
                      </a:r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AutoShape 13" id="13"/>
          <p:cNvSpPr/>
          <p:nvPr/>
        </p:nvSpPr>
        <p:spPr>
          <a:xfrm flipH="true" flipV="true">
            <a:off x="6144739" y="4330915"/>
            <a:ext cx="968627" cy="796869"/>
          </a:xfrm>
          <a:prstGeom prst="line">
            <a:avLst/>
          </a:prstGeom>
          <a:ln cap="rnd" w="47625">
            <a:solidFill>
              <a:srgbClr val="002060"/>
            </a:solidFill>
            <a:prstDash val="solid"/>
            <a:headEnd type="none" len="sm" w="sm"/>
            <a:tailEnd type="triangle" len="med" w="lg"/>
          </a:ln>
        </p:spPr>
      </p:sp>
      <p:grpSp>
        <p:nvGrpSpPr>
          <p:cNvPr name="Group 14" id="14"/>
          <p:cNvGrpSpPr/>
          <p:nvPr/>
        </p:nvGrpSpPr>
        <p:grpSpPr>
          <a:xfrm rot="0">
            <a:off x="2179625" y="4989038"/>
            <a:ext cx="6174924" cy="1437585"/>
            <a:chOff x="0" y="0"/>
            <a:chExt cx="5913666" cy="137676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913628" cy="1376774"/>
            </a:xfrm>
            <a:custGeom>
              <a:avLst/>
              <a:gdLst/>
              <a:ahLst/>
              <a:cxnLst/>
              <a:rect r="r" b="b" t="t" l="l"/>
              <a:pathLst>
                <a:path h="1376774" w="5913628">
                  <a:moveTo>
                    <a:pt x="0" y="688388"/>
                  </a:moveTo>
                  <a:lnTo>
                    <a:pt x="25400" y="688388"/>
                  </a:lnTo>
                  <a:lnTo>
                    <a:pt x="0" y="688388"/>
                  </a:lnTo>
                  <a:cubicBezTo>
                    <a:pt x="0" y="286925"/>
                    <a:pt x="1358646" y="0"/>
                    <a:pt x="2956814" y="0"/>
                  </a:cubicBezTo>
                  <a:cubicBezTo>
                    <a:pt x="4554982" y="0"/>
                    <a:pt x="5913628" y="286925"/>
                    <a:pt x="5913628" y="688388"/>
                  </a:cubicBezTo>
                  <a:lnTo>
                    <a:pt x="5888228" y="688388"/>
                  </a:lnTo>
                  <a:lnTo>
                    <a:pt x="5913628" y="688388"/>
                  </a:lnTo>
                  <a:cubicBezTo>
                    <a:pt x="5913628" y="1089851"/>
                    <a:pt x="4554982" y="1376774"/>
                    <a:pt x="2956814" y="1376774"/>
                  </a:cubicBezTo>
                  <a:lnTo>
                    <a:pt x="2956814" y="1347705"/>
                  </a:lnTo>
                  <a:lnTo>
                    <a:pt x="2956814" y="1376774"/>
                  </a:lnTo>
                  <a:cubicBezTo>
                    <a:pt x="1358646" y="1376774"/>
                    <a:pt x="0" y="1089851"/>
                    <a:pt x="0" y="688388"/>
                  </a:cubicBezTo>
                  <a:lnTo>
                    <a:pt x="25400" y="688388"/>
                  </a:lnTo>
                  <a:lnTo>
                    <a:pt x="50800" y="688388"/>
                  </a:lnTo>
                  <a:lnTo>
                    <a:pt x="25400" y="688388"/>
                  </a:lnTo>
                  <a:lnTo>
                    <a:pt x="0" y="688388"/>
                  </a:lnTo>
                  <a:moveTo>
                    <a:pt x="50800" y="688388"/>
                  </a:moveTo>
                  <a:cubicBezTo>
                    <a:pt x="50800" y="704377"/>
                    <a:pt x="39370" y="717458"/>
                    <a:pt x="25400" y="717458"/>
                  </a:cubicBezTo>
                  <a:cubicBezTo>
                    <a:pt x="11430" y="717458"/>
                    <a:pt x="0" y="704377"/>
                    <a:pt x="0" y="688388"/>
                  </a:cubicBezTo>
                  <a:cubicBezTo>
                    <a:pt x="0" y="672399"/>
                    <a:pt x="11430" y="659317"/>
                    <a:pt x="25400" y="659317"/>
                  </a:cubicBezTo>
                  <a:cubicBezTo>
                    <a:pt x="39370" y="659317"/>
                    <a:pt x="50800" y="672399"/>
                    <a:pt x="50800" y="688388"/>
                  </a:cubicBezTo>
                  <a:cubicBezTo>
                    <a:pt x="50800" y="1015140"/>
                    <a:pt x="1316990" y="1318635"/>
                    <a:pt x="2956814" y="1318635"/>
                  </a:cubicBezTo>
                  <a:cubicBezTo>
                    <a:pt x="4596638" y="1318635"/>
                    <a:pt x="5862828" y="1015139"/>
                    <a:pt x="5862828" y="688388"/>
                  </a:cubicBezTo>
                  <a:cubicBezTo>
                    <a:pt x="5862828" y="361636"/>
                    <a:pt x="4596638" y="58141"/>
                    <a:pt x="2956814" y="58141"/>
                  </a:cubicBezTo>
                  <a:lnTo>
                    <a:pt x="2956814" y="29070"/>
                  </a:lnTo>
                  <a:lnTo>
                    <a:pt x="2956814" y="58141"/>
                  </a:lnTo>
                  <a:cubicBezTo>
                    <a:pt x="1316990" y="58141"/>
                    <a:pt x="50800" y="361491"/>
                    <a:pt x="50800" y="688388"/>
                  </a:cubicBezTo>
                  <a:close/>
                </a:path>
              </a:pathLst>
            </a:custGeom>
            <a:solidFill>
              <a:srgbClr val="A90773"/>
            </a:solidFill>
          </p:spPr>
        </p:sp>
      </p:grpSp>
      <p:sp>
        <p:nvSpPr>
          <p:cNvPr name="AutoShape 16" id="16"/>
          <p:cNvSpPr/>
          <p:nvPr/>
        </p:nvSpPr>
        <p:spPr>
          <a:xfrm flipH="true" flipV="true">
            <a:off x="13369725" y="4377927"/>
            <a:ext cx="367667" cy="729090"/>
          </a:xfrm>
          <a:prstGeom prst="line">
            <a:avLst/>
          </a:prstGeom>
          <a:ln cap="rnd" w="47625">
            <a:solidFill>
              <a:srgbClr val="002060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TextBox 17" id="17"/>
          <p:cNvSpPr txBox="true"/>
          <p:nvPr/>
        </p:nvSpPr>
        <p:spPr>
          <a:xfrm rot="0">
            <a:off x="1349797" y="8783993"/>
            <a:ext cx="5584329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5"/>
              </a:lnSpc>
            </a:pPr>
            <a:r>
              <a:rPr lang="en-US" sz="3795" i="true" spc="7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neuf-cent-quatorze MILLE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259888" y="8783993"/>
            <a:ext cx="16504920" cy="585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5"/>
              </a:lnSpc>
            </a:pPr>
            <a:r>
              <a:rPr lang="en-US" sz="3795" i="true" spc="74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-six-cent-un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9284818" y="5083178"/>
            <a:ext cx="6387132" cy="1299242"/>
            <a:chOff x="0" y="0"/>
            <a:chExt cx="5913666" cy="120293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913628" cy="1202944"/>
            </a:xfrm>
            <a:custGeom>
              <a:avLst/>
              <a:gdLst/>
              <a:ahLst/>
              <a:cxnLst/>
              <a:rect r="r" b="b" t="t" l="l"/>
              <a:pathLst>
                <a:path h="1202944" w="5913628">
                  <a:moveTo>
                    <a:pt x="0" y="601472"/>
                  </a:moveTo>
                  <a:lnTo>
                    <a:pt x="25400" y="601472"/>
                  </a:lnTo>
                  <a:lnTo>
                    <a:pt x="0" y="601472"/>
                  </a:lnTo>
                  <a:cubicBezTo>
                    <a:pt x="0" y="250698"/>
                    <a:pt x="1358646" y="0"/>
                    <a:pt x="2956814" y="0"/>
                  </a:cubicBezTo>
                  <a:cubicBezTo>
                    <a:pt x="4554982" y="0"/>
                    <a:pt x="5913628" y="250698"/>
                    <a:pt x="5913628" y="601472"/>
                  </a:cubicBezTo>
                  <a:lnTo>
                    <a:pt x="5888228" y="601472"/>
                  </a:lnTo>
                  <a:lnTo>
                    <a:pt x="5913628" y="601472"/>
                  </a:lnTo>
                  <a:cubicBezTo>
                    <a:pt x="5913628" y="952246"/>
                    <a:pt x="4554982" y="1202944"/>
                    <a:pt x="2956814" y="1202944"/>
                  </a:cubicBezTo>
                  <a:lnTo>
                    <a:pt x="2956814" y="1177544"/>
                  </a:lnTo>
                  <a:lnTo>
                    <a:pt x="2956814" y="1202944"/>
                  </a:lnTo>
                  <a:cubicBezTo>
                    <a:pt x="1358646" y="1202944"/>
                    <a:pt x="0" y="952246"/>
                    <a:pt x="0" y="601472"/>
                  </a:cubicBezTo>
                  <a:lnTo>
                    <a:pt x="25400" y="601472"/>
                  </a:lnTo>
                  <a:lnTo>
                    <a:pt x="50800" y="601472"/>
                  </a:lnTo>
                  <a:lnTo>
                    <a:pt x="25400" y="601472"/>
                  </a:lnTo>
                  <a:lnTo>
                    <a:pt x="0" y="601472"/>
                  </a:lnTo>
                  <a:moveTo>
                    <a:pt x="50800" y="601472"/>
                  </a:moveTo>
                  <a:cubicBezTo>
                    <a:pt x="50800" y="615442"/>
                    <a:pt x="39370" y="626872"/>
                    <a:pt x="25400" y="626872"/>
                  </a:cubicBezTo>
                  <a:cubicBezTo>
                    <a:pt x="11430" y="626872"/>
                    <a:pt x="0" y="615442"/>
                    <a:pt x="0" y="601472"/>
                  </a:cubicBezTo>
                  <a:cubicBezTo>
                    <a:pt x="0" y="587502"/>
                    <a:pt x="11430" y="576072"/>
                    <a:pt x="25400" y="576072"/>
                  </a:cubicBezTo>
                  <a:cubicBezTo>
                    <a:pt x="39370" y="576072"/>
                    <a:pt x="50800" y="587502"/>
                    <a:pt x="50800" y="601472"/>
                  </a:cubicBezTo>
                  <a:cubicBezTo>
                    <a:pt x="50800" y="886968"/>
                    <a:pt x="1316990" y="1152144"/>
                    <a:pt x="2956814" y="1152144"/>
                  </a:cubicBezTo>
                  <a:cubicBezTo>
                    <a:pt x="4596638" y="1152144"/>
                    <a:pt x="5862828" y="886968"/>
                    <a:pt x="5862828" y="601472"/>
                  </a:cubicBezTo>
                  <a:cubicBezTo>
                    <a:pt x="5862828" y="315976"/>
                    <a:pt x="4596638" y="50800"/>
                    <a:pt x="2956814" y="50800"/>
                  </a:cubicBezTo>
                  <a:lnTo>
                    <a:pt x="2956814" y="25400"/>
                  </a:lnTo>
                  <a:lnTo>
                    <a:pt x="2956814" y="50800"/>
                  </a:lnTo>
                  <a:cubicBezTo>
                    <a:pt x="1316990" y="50800"/>
                    <a:pt x="50800" y="315849"/>
                    <a:pt x="50800" y="601472"/>
                  </a:cubicBezTo>
                  <a:close/>
                </a:path>
              </a:pathLst>
            </a:custGeom>
            <a:solidFill>
              <a:srgbClr val="FFC000"/>
            </a:solid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76492" y="1835401"/>
            <a:ext cx="24012392" cy="8114081"/>
          </a:xfrm>
          <a:custGeom>
            <a:avLst/>
            <a:gdLst/>
            <a:ahLst/>
            <a:cxnLst/>
            <a:rect r="r" b="b" t="t" l="l"/>
            <a:pathLst>
              <a:path h="8114081" w="24012392">
                <a:moveTo>
                  <a:pt x="0" y="0"/>
                </a:moveTo>
                <a:lnTo>
                  <a:pt x="24012391" y="0"/>
                </a:lnTo>
                <a:lnTo>
                  <a:pt x="24012391" y="8114081"/>
                </a:lnTo>
                <a:lnTo>
                  <a:pt x="0" y="81140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49797" y="0"/>
            <a:ext cx="1659655" cy="1659655"/>
          </a:xfrm>
          <a:custGeom>
            <a:avLst/>
            <a:gdLst/>
            <a:ahLst/>
            <a:cxnLst/>
            <a:rect r="r" b="b" t="t" l="l"/>
            <a:pathLst>
              <a:path h="1659655" w="1659655">
                <a:moveTo>
                  <a:pt x="0" y="0"/>
                </a:moveTo>
                <a:lnTo>
                  <a:pt x="1659655" y="0"/>
                </a:lnTo>
                <a:lnTo>
                  <a:pt x="1659655" y="1659655"/>
                </a:lnTo>
                <a:lnTo>
                  <a:pt x="0" y="16596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85857" y="2284857"/>
            <a:ext cx="16311543" cy="1799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5"/>
              </a:lnSpc>
            </a:pPr>
            <a:r>
              <a:rPr lang="en-US" sz="3795" spc="74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Pour écrire un nombre, je dois repérer les </a:t>
            </a:r>
            <a:r>
              <a:rPr lang="en-US" b="true" sz="3795" spc="74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mots</a:t>
            </a:r>
            <a:r>
              <a:rPr lang="en-US" sz="3795" spc="74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correspondants aux </a:t>
            </a:r>
            <a:r>
              <a:rPr lang="en-US" b="true" sz="3795" spc="74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classes</a:t>
            </a:r>
            <a:r>
              <a:rPr lang="en-US" sz="3795" spc="74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(mille, millions…)</a:t>
            </a:r>
          </a:p>
          <a:p>
            <a:pPr algn="l">
              <a:lnSpc>
                <a:spcPts val="5314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15811833" y="7158447"/>
            <a:ext cx="1637014" cy="2099853"/>
            <a:chOff x="0" y="0"/>
            <a:chExt cx="2182686" cy="2799804"/>
          </a:xfrm>
        </p:grpSpPr>
        <p:sp>
          <p:nvSpPr>
            <p:cNvPr name="Freeform 9" id="9"/>
            <p:cNvSpPr/>
            <p:nvPr/>
          </p:nvSpPr>
          <p:spPr>
            <a:xfrm flipH="true" flipV="false" rot="0">
              <a:off x="0" y="0"/>
              <a:ext cx="2182622" cy="2799842"/>
            </a:xfrm>
            <a:custGeom>
              <a:avLst/>
              <a:gdLst/>
              <a:ahLst/>
              <a:cxnLst/>
              <a:rect r="r" b="b" t="t" l="l"/>
              <a:pathLst>
                <a:path h="2799842" w="2182622">
                  <a:moveTo>
                    <a:pt x="2182622" y="0"/>
                  </a:moveTo>
                  <a:lnTo>
                    <a:pt x="0" y="0"/>
                  </a:lnTo>
                  <a:lnTo>
                    <a:pt x="0" y="2799842"/>
                  </a:lnTo>
                  <a:lnTo>
                    <a:pt x="2182622" y="2799842"/>
                  </a:lnTo>
                  <a:lnTo>
                    <a:pt x="2182622" y="0"/>
                  </a:lnTo>
                  <a:close/>
                </a:path>
              </a:pathLst>
            </a:custGeom>
            <a:blipFill>
              <a:blip r:embed="rId10"/>
              <a:stretch>
                <a:fillRect l="-16" t="0" r="-19" b="1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3599698" y="298285"/>
            <a:ext cx="13912425" cy="1130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ET ECRIRE LES NOMBRES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26906" y="4322616"/>
            <a:ext cx="9546717" cy="692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 i="true">
                <a:solidFill>
                  <a:srgbClr val="004AAD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J’inscris 807 dans la classe des mille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42530" y="3462547"/>
            <a:ext cx="9669661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 i="true">
                <a:solidFill>
                  <a:srgbClr val="004AAD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Je veux écrire :  huit-cent-sept-</a:t>
            </a:r>
            <a:r>
              <a:rPr lang="en-US" b="true" sz="4000" i="true" u="sng">
                <a:solidFill>
                  <a:srgbClr val="004AAD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mille</a:t>
            </a:r>
            <a:r>
              <a:rPr lang="en-US" sz="4000" i="true">
                <a:solidFill>
                  <a:srgbClr val="004AAD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-deux-cents</a:t>
            </a:r>
          </a:p>
        </p:txBody>
      </p:sp>
      <p:graphicFrame>
        <p:nvGraphicFramePr>
          <p:cNvPr name="Table 13" id="13"/>
          <p:cNvGraphicFramePr>
            <a:graphicFrameLocks noGrp="true"/>
          </p:cNvGraphicFramePr>
          <p:nvPr/>
        </p:nvGraphicFramePr>
        <p:xfrm>
          <a:off x="1349798" y="6384188"/>
          <a:ext cx="14401800" cy="2737757"/>
        </p:xfrm>
        <a:graphic>
          <a:graphicData uri="http://schemas.openxmlformats.org/drawingml/2006/table">
            <a:tbl>
              <a:tblPr/>
              <a:tblGrid>
                <a:gridCol w="2474686"/>
                <a:gridCol w="2362638"/>
                <a:gridCol w="2418662"/>
                <a:gridCol w="2418662"/>
                <a:gridCol w="2362638"/>
                <a:gridCol w="2364512"/>
              </a:tblGrid>
              <a:tr h="706078">
                <a:tc gridSpan="3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mille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mille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mille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unités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unités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unités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78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Centaines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Dizaines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Unités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Centaines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Dizaines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unités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389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 </a:t>
                      </a:r>
                      <a:endParaRPr lang="en-US" sz="1100"/>
                    </a:p>
                    <a:p>
                      <a:pPr algn="ctr">
                        <a:lnSpc>
                          <a:spcPts val="3863"/>
                        </a:lnSpc>
                      </a:pPr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 </a:t>
                      </a:r>
                      <a:endParaRPr lang="en-US" sz="1100"/>
                    </a:p>
                    <a:p>
                      <a:pPr algn="ctr">
                        <a:lnSpc>
                          <a:spcPts val="3863"/>
                        </a:lnSpc>
                      </a:pPr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 </a:t>
                      </a:r>
                      <a:endParaRPr lang="en-US" sz="1100"/>
                    </a:p>
                    <a:p>
                      <a:pPr algn="ctr">
                        <a:lnSpc>
                          <a:spcPts val="3863"/>
                        </a:lnSpc>
                      </a:pPr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 </a:t>
                      </a:r>
                      <a:endParaRPr lang="en-US" sz="1100"/>
                    </a:p>
                    <a:p>
                      <a:pPr algn="ctr">
                        <a:lnSpc>
                          <a:spcPts val="3863"/>
                        </a:lnSpc>
                      </a:pPr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14" id="14"/>
          <p:cNvGrpSpPr/>
          <p:nvPr/>
        </p:nvGrpSpPr>
        <p:grpSpPr>
          <a:xfrm rot="0">
            <a:off x="1723111" y="7955356"/>
            <a:ext cx="6162689" cy="1166589"/>
            <a:chOff x="0" y="0"/>
            <a:chExt cx="6205601" cy="117471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205601" cy="1174801"/>
            </a:xfrm>
            <a:custGeom>
              <a:avLst/>
              <a:gdLst/>
              <a:ahLst/>
              <a:cxnLst/>
              <a:rect r="r" b="b" t="t" l="l"/>
              <a:pathLst>
                <a:path h="1174801" w="6205601">
                  <a:moveTo>
                    <a:pt x="0" y="587394"/>
                  </a:moveTo>
                  <a:lnTo>
                    <a:pt x="25400" y="587394"/>
                  </a:lnTo>
                  <a:lnTo>
                    <a:pt x="0" y="587394"/>
                  </a:lnTo>
                  <a:cubicBezTo>
                    <a:pt x="0" y="247499"/>
                    <a:pt x="1422654" y="0"/>
                    <a:pt x="3102737" y="0"/>
                  </a:cubicBezTo>
                  <a:cubicBezTo>
                    <a:pt x="4782820" y="0"/>
                    <a:pt x="6205601" y="247499"/>
                    <a:pt x="6205601" y="587394"/>
                  </a:cubicBezTo>
                  <a:lnTo>
                    <a:pt x="6180201" y="587394"/>
                  </a:lnTo>
                  <a:lnTo>
                    <a:pt x="6205601" y="587394"/>
                  </a:lnTo>
                  <a:cubicBezTo>
                    <a:pt x="6205601" y="927181"/>
                    <a:pt x="4782947" y="1174801"/>
                    <a:pt x="3102864" y="1174801"/>
                  </a:cubicBezTo>
                  <a:lnTo>
                    <a:pt x="3102864" y="1153349"/>
                  </a:lnTo>
                  <a:lnTo>
                    <a:pt x="3102864" y="1174801"/>
                  </a:lnTo>
                  <a:cubicBezTo>
                    <a:pt x="1422654" y="1174680"/>
                    <a:pt x="0" y="927181"/>
                    <a:pt x="0" y="587394"/>
                  </a:cubicBezTo>
                  <a:lnTo>
                    <a:pt x="25400" y="587394"/>
                  </a:lnTo>
                  <a:lnTo>
                    <a:pt x="50800" y="587394"/>
                  </a:lnTo>
                  <a:lnTo>
                    <a:pt x="25400" y="587394"/>
                  </a:lnTo>
                  <a:lnTo>
                    <a:pt x="0" y="587394"/>
                  </a:lnTo>
                  <a:moveTo>
                    <a:pt x="50800" y="587394"/>
                  </a:moveTo>
                  <a:cubicBezTo>
                    <a:pt x="50800" y="599184"/>
                    <a:pt x="39370" y="608831"/>
                    <a:pt x="25400" y="608831"/>
                  </a:cubicBezTo>
                  <a:cubicBezTo>
                    <a:pt x="11430" y="608831"/>
                    <a:pt x="0" y="599184"/>
                    <a:pt x="0" y="587394"/>
                  </a:cubicBezTo>
                  <a:cubicBezTo>
                    <a:pt x="0" y="575603"/>
                    <a:pt x="11430" y="565956"/>
                    <a:pt x="25400" y="565956"/>
                  </a:cubicBezTo>
                  <a:cubicBezTo>
                    <a:pt x="39370" y="565956"/>
                    <a:pt x="50800" y="575603"/>
                    <a:pt x="50800" y="587394"/>
                  </a:cubicBezTo>
                  <a:cubicBezTo>
                    <a:pt x="50800" y="872623"/>
                    <a:pt x="1383792" y="1131912"/>
                    <a:pt x="3102737" y="1131912"/>
                  </a:cubicBezTo>
                  <a:cubicBezTo>
                    <a:pt x="4821682" y="1131912"/>
                    <a:pt x="6154801" y="872623"/>
                    <a:pt x="6154801" y="587394"/>
                  </a:cubicBezTo>
                  <a:cubicBezTo>
                    <a:pt x="6154801" y="302165"/>
                    <a:pt x="4821809" y="42875"/>
                    <a:pt x="3102737" y="42875"/>
                  </a:cubicBezTo>
                  <a:lnTo>
                    <a:pt x="3102737" y="21438"/>
                  </a:lnTo>
                  <a:lnTo>
                    <a:pt x="3102737" y="42875"/>
                  </a:lnTo>
                  <a:cubicBezTo>
                    <a:pt x="1383792" y="42875"/>
                    <a:pt x="50800" y="302058"/>
                    <a:pt x="50800" y="587394"/>
                  </a:cubicBezTo>
                  <a:close/>
                </a:path>
              </a:pathLst>
            </a:custGeom>
            <a:solidFill>
              <a:srgbClr val="0070C0"/>
            </a:solidFill>
          </p:spPr>
        </p:sp>
      </p:grpSp>
      <p:sp>
        <p:nvSpPr>
          <p:cNvPr name="AutoShape 16" id="16"/>
          <p:cNvSpPr/>
          <p:nvPr/>
        </p:nvSpPr>
        <p:spPr>
          <a:xfrm flipH="true" flipV="true">
            <a:off x="6271805" y="7158447"/>
            <a:ext cx="662280" cy="955341"/>
          </a:xfrm>
          <a:prstGeom prst="line">
            <a:avLst/>
          </a:prstGeom>
          <a:ln cap="rnd" w="47625">
            <a:solidFill>
              <a:srgbClr val="002060"/>
            </a:solidFill>
            <a:prstDash val="solid"/>
            <a:headEnd type="none" len="sm" w="sm"/>
            <a:tailEnd type="triangle" len="med" w="lg"/>
          </a:ln>
        </p:spPr>
      </p:sp>
      <p:grpSp>
        <p:nvGrpSpPr>
          <p:cNvPr name="Group 17" id="17"/>
          <p:cNvGrpSpPr/>
          <p:nvPr/>
        </p:nvGrpSpPr>
        <p:grpSpPr>
          <a:xfrm rot="0">
            <a:off x="9177705" y="7753067"/>
            <a:ext cx="5883924" cy="1382207"/>
            <a:chOff x="0" y="0"/>
            <a:chExt cx="6097842" cy="143245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097778" cy="1432560"/>
            </a:xfrm>
            <a:custGeom>
              <a:avLst/>
              <a:gdLst/>
              <a:ahLst/>
              <a:cxnLst/>
              <a:rect r="r" b="b" t="t" l="l"/>
              <a:pathLst>
                <a:path h="1432560" w="6097778">
                  <a:moveTo>
                    <a:pt x="0" y="716280"/>
                  </a:moveTo>
                  <a:lnTo>
                    <a:pt x="25400" y="716280"/>
                  </a:lnTo>
                  <a:lnTo>
                    <a:pt x="0" y="716280"/>
                  </a:lnTo>
                  <a:cubicBezTo>
                    <a:pt x="0" y="302514"/>
                    <a:pt x="1397889" y="0"/>
                    <a:pt x="3048889" y="0"/>
                  </a:cubicBezTo>
                  <a:cubicBezTo>
                    <a:pt x="4699889" y="0"/>
                    <a:pt x="6097778" y="302514"/>
                    <a:pt x="6097778" y="716280"/>
                  </a:cubicBezTo>
                  <a:lnTo>
                    <a:pt x="6072378" y="716280"/>
                  </a:lnTo>
                  <a:lnTo>
                    <a:pt x="6097778" y="716280"/>
                  </a:lnTo>
                  <a:cubicBezTo>
                    <a:pt x="6097778" y="1129919"/>
                    <a:pt x="4699889" y="1432560"/>
                    <a:pt x="3048889" y="1432560"/>
                  </a:cubicBezTo>
                  <a:lnTo>
                    <a:pt x="3048889" y="1407160"/>
                  </a:lnTo>
                  <a:lnTo>
                    <a:pt x="3048889" y="1432560"/>
                  </a:lnTo>
                  <a:cubicBezTo>
                    <a:pt x="1397889" y="1432433"/>
                    <a:pt x="0" y="1129919"/>
                    <a:pt x="0" y="716280"/>
                  </a:cubicBezTo>
                  <a:lnTo>
                    <a:pt x="25400" y="716280"/>
                  </a:lnTo>
                  <a:lnTo>
                    <a:pt x="50800" y="716280"/>
                  </a:lnTo>
                  <a:lnTo>
                    <a:pt x="25400" y="716280"/>
                  </a:lnTo>
                  <a:lnTo>
                    <a:pt x="0" y="716280"/>
                  </a:lnTo>
                  <a:moveTo>
                    <a:pt x="50800" y="716280"/>
                  </a:moveTo>
                  <a:cubicBezTo>
                    <a:pt x="50800" y="730250"/>
                    <a:pt x="39370" y="741680"/>
                    <a:pt x="25400" y="741680"/>
                  </a:cubicBezTo>
                  <a:cubicBezTo>
                    <a:pt x="11430" y="741680"/>
                    <a:pt x="0" y="730250"/>
                    <a:pt x="0" y="716280"/>
                  </a:cubicBezTo>
                  <a:cubicBezTo>
                    <a:pt x="0" y="702310"/>
                    <a:pt x="11430" y="690880"/>
                    <a:pt x="25400" y="690880"/>
                  </a:cubicBezTo>
                  <a:cubicBezTo>
                    <a:pt x="39370" y="690880"/>
                    <a:pt x="50800" y="702310"/>
                    <a:pt x="50800" y="716280"/>
                  </a:cubicBezTo>
                  <a:cubicBezTo>
                    <a:pt x="50800" y="1065657"/>
                    <a:pt x="1360297" y="1381760"/>
                    <a:pt x="3048889" y="1381760"/>
                  </a:cubicBezTo>
                  <a:cubicBezTo>
                    <a:pt x="4737481" y="1381760"/>
                    <a:pt x="6046978" y="1065657"/>
                    <a:pt x="6046978" y="716280"/>
                  </a:cubicBezTo>
                  <a:cubicBezTo>
                    <a:pt x="6046978" y="366903"/>
                    <a:pt x="4737481" y="50800"/>
                    <a:pt x="3048889" y="50800"/>
                  </a:cubicBezTo>
                  <a:lnTo>
                    <a:pt x="3048889" y="25400"/>
                  </a:lnTo>
                  <a:lnTo>
                    <a:pt x="3048889" y="50800"/>
                  </a:lnTo>
                  <a:cubicBezTo>
                    <a:pt x="1360297" y="50800"/>
                    <a:pt x="50800" y="366903"/>
                    <a:pt x="50800" y="716280"/>
                  </a:cubicBezTo>
                  <a:close/>
                </a:path>
              </a:pathLst>
            </a:custGeom>
            <a:solidFill>
              <a:srgbClr val="A90773"/>
            </a:solid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2437105" y="8282707"/>
            <a:ext cx="322040" cy="479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8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773921" y="8282707"/>
            <a:ext cx="322040" cy="479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0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110736" y="8287926"/>
            <a:ext cx="322040" cy="479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7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85857" y="5196240"/>
            <a:ext cx="9546717" cy="692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 i="true">
                <a:solidFill>
                  <a:srgbClr val="004AAD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J’inscris 200 dans la classe des unités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778327" y="8287926"/>
            <a:ext cx="322040" cy="479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119667" y="8287926"/>
            <a:ext cx="322040" cy="479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0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461007" y="8282707"/>
            <a:ext cx="322040" cy="479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0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0003" y="1869577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2"/>
                </a:lnTo>
                <a:lnTo>
                  <a:pt x="0" y="81032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599698" y="298285"/>
            <a:ext cx="13912425" cy="118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325270" y="195415"/>
            <a:ext cx="1708699" cy="1732521"/>
          </a:xfrm>
          <a:custGeom>
            <a:avLst/>
            <a:gdLst/>
            <a:ahLst/>
            <a:cxnLst/>
            <a:rect r="r" b="b" t="t" l="l"/>
            <a:pathLst>
              <a:path h="1732521" w="1708699">
                <a:moveTo>
                  <a:pt x="0" y="0"/>
                </a:moveTo>
                <a:lnTo>
                  <a:pt x="1708700" y="0"/>
                </a:lnTo>
                <a:lnTo>
                  <a:pt x="1708700" y="1732521"/>
                </a:lnTo>
                <a:lnTo>
                  <a:pt x="0" y="17325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34" r="0" b="-134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602410" y="3112037"/>
            <a:ext cx="14804012" cy="656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5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Lis les nombres suivants :  432 765 ; 34 876 ; 100 540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02410" y="4441784"/>
            <a:ext cx="13915739" cy="1989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5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Ecris en chiffres : </a:t>
            </a:r>
          </a:p>
          <a:p>
            <a:pPr algn="l" marL="457263" indent="-228632" lvl="1">
              <a:lnSpc>
                <a:spcPts val="5305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Deux-cent-treize-mille-vingt-deux</a:t>
            </a:r>
          </a:p>
          <a:p>
            <a:pPr algn="l" marL="457263" indent="-228632" lvl="1">
              <a:lnSpc>
                <a:spcPts val="5305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Quatre-vingt-douze-mille-cent-un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02410" y="7120280"/>
            <a:ext cx="12342238" cy="7275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5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Dictée de nombres.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4583366" y="7390800"/>
            <a:ext cx="2246614" cy="1867500"/>
            <a:chOff x="0" y="0"/>
            <a:chExt cx="2995486" cy="249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995549" cy="2489962"/>
            </a:xfrm>
            <a:custGeom>
              <a:avLst/>
              <a:gdLst/>
              <a:ahLst/>
              <a:cxnLst/>
              <a:rect r="r" b="b" t="t" l="l"/>
              <a:pathLst>
                <a:path h="2489962" w="2995549">
                  <a:moveTo>
                    <a:pt x="0" y="0"/>
                  </a:moveTo>
                  <a:lnTo>
                    <a:pt x="2995549" y="0"/>
                  </a:lnTo>
                  <a:lnTo>
                    <a:pt x="2995549" y="2489962"/>
                  </a:lnTo>
                  <a:lnTo>
                    <a:pt x="0" y="2489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2" b="-1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98596" y="1703327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2"/>
                </a:lnTo>
                <a:lnTo>
                  <a:pt x="0" y="81032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49797" y="0"/>
            <a:ext cx="1659655" cy="1659655"/>
          </a:xfrm>
          <a:custGeom>
            <a:avLst/>
            <a:gdLst/>
            <a:ahLst/>
            <a:cxnLst/>
            <a:rect r="r" b="b" t="t" l="l"/>
            <a:pathLst>
              <a:path h="1659655" w="1659655">
                <a:moveTo>
                  <a:pt x="0" y="0"/>
                </a:moveTo>
                <a:lnTo>
                  <a:pt x="1659655" y="0"/>
                </a:lnTo>
                <a:lnTo>
                  <a:pt x="1659655" y="1659655"/>
                </a:lnTo>
                <a:lnTo>
                  <a:pt x="0" y="16596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599698" y="298285"/>
            <a:ext cx="13912425" cy="1130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DECOMPOSER LES NOMBRES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84936" y="2121941"/>
            <a:ext cx="15897482" cy="691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 peut </a:t>
            </a:r>
            <a:r>
              <a:rPr lang="en-US" sz="4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décomposer </a:t>
            </a:r>
            <a:r>
              <a:rPr lang="en-US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un nombre</a:t>
            </a:r>
            <a:r>
              <a:rPr lang="en-US" sz="4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6163915" y="7429129"/>
            <a:ext cx="1637014" cy="2099853"/>
            <a:chOff x="0" y="0"/>
            <a:chExt cx="2182686" cy="2799804"/>
          </a:xfrm>
        </p:grpSpPr>
        <p:sp>
          <p:nvSpPr>
            <p:cNvPr name="Freeform 10" id="10"/>
            <p:cNvSpPr/>
            <p:nvPr/>
          </p:nvSpPr>
          <p:spPr>
            <a:xfrm flipH="true" flipV="false" rot="0">
              <a:off x="0" y="0"/>
              <a:ext cx="2182622" cy="2799842"/>
            </a:xfrm>
            <a:custGeom>
              <a:avLst/>
              <a:gdLst/>
              <a:ahLst/>
              <a:cxnLst/>
              <a:rect r="r" b="b" t="t" l="l"/>
              <a:pathLst>
                <a:path h="2799842" w="2182622">
                  <a:moveTo>
                    <a:pt x="2182622" y="0"/>
                  </a:moveTo>
                  <a:lnTo>
                    <a:pt x="0" y="0"/>
                  </a:lnTo>
                  <a:lnTo>
                    <a:pt x="0" y="2799842"/>
                  </a:lnTo>
                  <a:lnTo>
                    <a:pt x="2182622" y="2799842"/>
                  </a:lnTo>
                  <a:lnTo>
                    <a:pt x="2182622" y="0"/>
                  </a:lnTo>
                  <a:close/>
                </a:path>
              </a:pathLst>
            </a:custGeom>
            <a:blipFill>
              <a:blip r:embed="rId10"/>
              <a:stretch>
                <a:fillRect l="-16" t="0" r="-19" b="1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914400" y="6993493"/>
            <a:ext cx="2091556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7"/>
              </a:lnSpc>
            </a:pPr>
            <a:r>
              <a:rPr lang="en-US" sz="365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235 030 =</a:t>
            </a:r>
          </a:p>
        </p:txBody>
      </p:sp>
      <p:graphicFrame>
        <p:nvGraphicFramePr>
          <p:cNvPr name="Table 12" id="12"/>
          <p:cNvGraphicFramePr>
            <a:graphicFrameLocks noGrp="true"/>
          </p:cNvGraphicFramePr>
          <p:nvPr/>
        </p:nvGraphicFramePr>
        <p:xfrm>
          <a:off x="1349798" y="3131661"/>
          <a:ext cx="13728700" cy="3198941"/>
        </p:xfrm>
        <a:graphic>
          <a:graphicData uri="http://schemas.openxmlformats.org/drawingml/2006/table">
            <a:tbl>
              <a:tblPr/>
              <a:tblGrid>
                <a:gridCol w="2362242"/>
                <a:gridCol w="2250607"/>
                <a:gridCol w="2306425"/>
                <a:gridCol w="2306425"/>
                <a:gridCol w="2250607"/>
                <a:gridCol w="2252394"/>
              </a:tblGrid>
              <a:tr h="705901">
                <a:tc gridSpan="3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mille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mille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mille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unités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unités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Classe des unités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16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11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Centaines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11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Dizaines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11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Unités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11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Centaines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11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Dizaines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11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unités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087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2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3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5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0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38100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 3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0 </a:t>
                      </a:r>
                      <a:endParaRPr lang="en-US" sz="1100"/>
                    </a:p>
                  </a:txBody>
                  <a:tcPr marL="68580" marR="68580" marT="68580" marB="6858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13" id="13"/>
          <p:cNvGrpSpPr/>
          <p:nvPr/>
        </p:nvGrpSpPr>
        <p:grpSpPr>
          <a:xfrm rot="0">
            <a:off x="1980752" y="4782036"/>
            <a:ext cx="1028700" cy="1043873"/>
            <a:chOff x="0" y="0"/>
            <a:chExt cx="1371600" cy="139183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71600" cy="1391920"/>
            </a:xfrm>
            <a:custGeom>
              <a:avLst/>
              <a:gdLst/>
              <a:ahLst/>
              <a:cxnLst/>
              <a:rect r="r" b="b" t="t" l="l"/>
              <a:pathLst>
                <a:path h="1391920" w="1371600">
                  <a:moveTo>
                    <a:pt x="0" y="695960"/>
                  </a:moveTo>
                  <a:cubicBezTo>
                    <a:pt x="0" y="311912"/>
                    <a:pt x="306705" y="0"/>
                    <a:pt x="685800" y="0"/>
                  </a:cubicBezTo>
                  <a:lnTo>
                    <a:pt x="685800" y="25400"/>
                  </a:lnTo>
                  <a:lnTo>
                    <a:pt x="685800" y="0"/>
                  </a:lnTo>
                  <a:cubicBezTo>
                    <a:pt x="1064895" y="0"/>
                    <a:pt x="1371600" y="311912"/>
                    <a:pt x="1371600" y="695960"/>
                  </a:cubicBezTo>
                  <a:lnTo>
                    <a:pt x="1346200" y="695960"/>
                  </a:lnTo>
                  <a:lnTo>
                    <a:pt x="1371600" y="695960"/>
                  </a:lnTo>
                  <a:cubicBezTo>
                    <a:pt x="1371600" y="1079881"/>
                    <a:pt x="1064895" y="1391920"/>
                    <a:pt x="685800" y="1391920"/>
                  </a:cubicBezTo>
                  <a:lnTo>
                    <a:pt x="685800" y="1366520"/>
                  </a:lnTo>
                  <a:lnTo>
                    <a:pt x="685800" y="1391920"/>
                  </a:lnTo>
                  <a:cubicBezTo>
                    <a:pt x="306705" y="1391920"/>
                    <a:pt x="0" y="1080008"/>
                    <a:pt x="0" y="695960"/>
                  </a:cubicBezTo>
                  <a:lnTo>
                    <a:pt x="25400" y="695960"/>
                  </a:lnTo>
                  <a:lnTo>
                    <a:pt x="50800" y="695960"/>
                  </a:lnTo>
                  <a:lnTo>
                    <a:pt x="25400" y="695960"/>
                  </a:lnTo>
                  <a:lnTo>
                    <a:pt x="0" y="695960"/>
                  </a:lnTo>
                  <a:moveTo>
                    <a:pt x="50800" y="695960"/>
                  </a:moveTo>
                  <a:cubicBezTo>
                    <a:pt x="50800" y="709930"/>
                    <a:pt x="39370" y="721360"/>
                    <a:pt x="25400" y="721360"/>
                  </a:cubicBezTo>
                  <a:cubicBezTo>
                    <a:pt x="11430" y="721360"/>
                    <a:pt x="0" y="709930"/>
                    <a:pt x="0" y="695960"/>
                  </a:cubicBezTo>
                  <a:cubicBezTo>
                    <a:pt x="0" y="681990"/>
                    <a:pt x="11430" y="670560"/>
                    <a:pt x="25400" y="670560"/>
                  </a:cubicBezTo>
                  <a:cubicBezTo>
                    <a:pt x="39370" y="670560"/>
                    <a:pt x="50800" y="681990"/>
                    <a:pt x="50800" y="695960"/>
                  </a:cubicBezTo>
                  <a:cubicBezTo>
                    <a:pt x="50800" y="1052576"/>
                    <a:pt x="335407" y="1341120"/>
                    <a:pt x="685800" y="1341120"/>
                  </a:cubicBezTo>
                  <a:cubicBezTo>
                    <a:pt x="1036193" y="1341120"/>
                    <a:pt x="1320800" y="1052703"/>
                    <a:pt x="1320800" y="695960"/>
                  </a:cubicBezTo>
                  <a:cubicBezTo>
                    <a:pt x="1320800" y="339217"/>
                    <a:pt x="1036193" y="50800"/>
                    <a:pt x="685800" y="50800"/>
                  </a:cubicBezTo>
                  <a:lnTo>
                    <a:pt x="685800" y="25400"/>
                  </a:lnTo>
                  <a:lnTo>
                    <a:pt x="685800" y="50800"/>
                  </a:lnTo>
                  <a:cubicBezTo>
                    <a:pt x="335407" y="50800"/>
                    <a:pt x="50800" y="339217"/>
                    <a:pt x="50800" y="695960"/>
                  </a:cubicBezTo>
                  <a:close/>
                </a:path>
              </a:pathLst>
            </a:custGeom>
            <a:solidFill>
              <a:srgbClr val="0070C0"/>
            </a:solidFill>
          </p:spPr>
        </p:sp>
      </p:grpSp>
      <p:sp>
        <p:nvSpPr>
          <p:cNvPr name="AutoShape 15" id="15"/>
          <p:cNvSpPr/>
          <p:nvPr/>
        </p:nvSpPr>
        <p:spPr>
          <a:xfrm flipV="true">
            <a:off x="2650160" y="4548207"/>
            <a:ext cx="359293" cy="210674"/>
          </a:xfrm>
          <a:prstGeom prst="line">
            <a:avLst/>
          </a:prstGeom>
          <a:ln cap="rnd" w="47625">
            <a:solidFill>
              <a:srgbClr val="002060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TextBox 16" id="16"/>
          <p:cNvSpPr txBox="true"/>
          <p:nvPr/>
        </p:nvSpPr>
        <p:spPr>
          <a:xfrm rot="0">
            <a:off x="3316910" y="6993493"/>
            <a:ext cx="2268066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7"/>
              </a:lnSpc>
            </a:pPr>
            <a:r>
              <a:rPr lang="en-US" sz="365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200 000  +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4288569" y="4782036"/>
            <a:ext cx="1028700" cy="1043873"/>
            <a:chOff x="0" y="0"/>
            <a:chExt cx="1371600" cy="139183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371600" cy="1391920"/>
            </a:xfrm>
            <a:custGeom>
              <a:avLst/>
              <a:gdLst/>
              <a:ahLst/>
              <a:cxnLst/>
              <a:rect r="r" b="b" t="t" l="l"/>
              <a:pathLst>
                <a:path h="1391920" w="1371600">
                  <a:moveTo>
                    <a:pt x="0" y="695960"/>
                  </a:moveTo>
                  <a:cubicBezTo>
                    <a:pt x="0" y="311912"/>
                    <a:pt x="306705" y="0"/>
                    <a:pt x="685800" y="0"/>
                  </a:cubicBezTo>
                  <a:lnTo>
                    <a:pt x="685800" y="25400"/>
                  </a:lnTo>
                  <a:lnTo>
                    <a:pt x="685800" y="0"/>
                  </a:lnTo>
                  <a:cubicBezTo>
                    <a:pt x="1064895" y="0"/>
                    <a:pt x="1371600" y="311912"/>
                    <a:pt x="1371600" y="695960"/>
                  </a:cubicBezTo>
                  <a:lnTo>
                    <a:pt x="1346200" y="695960"/>
                  </a:lnTo>
                  <a:lnTo>
                    <a:pt x="1371600" y="695960"/>
                  </a:lnTo>
                  <a:cubicBezTo>
                    <a:pt x="1371600" y="1079881"/>
                    <a:pt x="1064895" y="1391920"/>
                    <a:pt x="685800" y="1391920"/>
                  </a:cubicBezTo>
                  <a:lnTo>
                    <a:pt x="685800" y="1366520"/>
                  </a:lnTo>
                  <a:lnTo>
                    <a:pt x="685800" y="1391920"/>
                  </a:lnTo>
                  <a:cubicBezTo>
                    <a:pt x="306705" y="1391920"/>
                    <a:pt x="0" y="1080008"/>
                    <a:pt x="0" y="695960"/>
                  </a:cubicBezTo>
                  <a:lnTo>
                    <a:pt x="25400" y="695960"/>
                  </a:lnTo>
                  <a:lnTo>
                    <a:pt x="50800" y="695960"/>
                  </a:lnTo>
                  <a:lnTo>
                    <a:pt x="25400" y="695960"/>
                  </a:lnTo>
                  <a:lnTo>
                    <a:pt x="0" y="695960"/>
                  </a:lnTo>
                  <a:moveTo>
                    <a:pt x="50800" y="695960"/>
                  </a:moveTo>
                  <a:cubicBezTo>
                    <a:pt x="50800" y="709930"/>
                    <a:pt x="39370" y="721360"/>
                    <a:pt x="25400" y="721360"/>
                  </a:cubicBezTo>
                  <a:cubicBezTo>
                    <a:pt x="11430" y="721360"/>
                    <a:pt x="0" y="709930"/>
                    <a:pt x="0" y="695960"/>
                  </a:cubicBezTo>
                  <a:cubicBezTo>
                    <a:pt x="0" y="681990"/>
                    <a:pt x="11430" y="670560"/>
                    <a:pt x="25400" y="670560"/>
                  </a:cubicBezTo>
                  <a:cubicBezTo>
                    <a:pt x="39370" y="670560"/>
                    <a:pt x="50800" y="681990"/>
                    <a:pt x="50800" y="695960"/>
                  </a:cubicBezTo>
                  <a:cubicBezTo>
                    <a:pt x="50800" y="1052576"/>
                    <a:pt x="335407" y="1341120"/>
                    <a:pt x="685800" y="1341120"/>
                  </a:cubicBezTo>
                  <a:cubicBezTo>
                    <a:pt x="1036193" y="1341120"/>
                    <a:pt x="1320800" y="1052703"/>
                    <a:pt x="1320800" y="695960"/>
                  </a:cubicBezTo>
                  <a:cubicBezTo>
                    <a:pt x="1320800" y="339217"/>
                    <a:pt x="1036193" y="50800"/>
                    <a:pt x="685800" y="50800"/>
                  </a:cubicBezTo>
                  <a:lnTo>
                    <a:pt x="685800" y="25400"/>
                  </a:lnTo>
                  <a:lnTo>
                    <a:pt x="685800" y="50800"/>
                  </a:lnTo>
                  <a:cubicBezTo>
                    <a:pt x="335407" y="50800"/>
                    <a:pt x="50800" y="339217"/>
                    <a:pt x="50800" y="695960"/>
                  </a:cubicBezTo>
                  <a:close/>
                </a:path>
              </a:pathLst>
            </a:custGeom>
            <a:solidFill>
              <a:srgbClr val="0070C0"/>
            </a:solidFill>
          </p:spPr>
        </p:sp>
      </p:grpSp>
      <p:sp>
        <p:nvSpPr>
          <p:cNvPr name="AutoShape 19" id="19"/>
          <p:cNvSpPr/>
          <p:nvPr/>
        </p:nvSpPr>
        <p:spPr>
          <a:xfrm flipV="true">
            <a:off x="4624942" y="4548207"/>
            <a:ext cx="692327" cy="263272"/>
          </a:xfrm>
          <a:prstGeom prst="line">
            <a:avLst/>
          </a:prstGeom>
          <a:ln cap="rnd" w="47625">
            <a:solidFill>
              <a:srgbClr val="002060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TextBox 20" id="20"/>
          <p:cNvSpPr txBox="true"/>
          <p:nvPr/>
        </p:nvSpPr>
        <p:spPr>
          <a:xfrm rot="0">
            <a:off x="5899301" y="6993493"/>
            <a:ext cx="1819945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7"/>
              </a:lnSpc>
            </a:pPr>
            <a:r>
              <a:rPr lang="en-US" sz="365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30 000 +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6596386" y="4782036"/>
            <a:ext cx="1028700" cy="1043873"/>
            <a:chOff x="0" y="0"/>
            <a:chExt cx="1371600" cy="139183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71600" cy="1391920"/>
            </a:xfrm>
            <a:custGeom>
              <a:avLst/>
              <a:gdLst/>
              <a:ahLst/>
              <a:cxnLst/>
              <a:rect r="r" b="b" t="t" l="l"/>
              <a:pathLst>
                <a:path h="1391920" w="1371600">
                  <a:moveTo>
                    <a:pt x="0" y="695960"/>
                  </a:moveTo>
                  <a:cubicBezTo>
                    <a:pt x="0" y="311912"/>
                    <a:pt x="306705" y="0"/>
                    <a:pt x="685800" y="0"/>
                  </a:cubicBezTo>
                  <a:lnTo>
                    <a:pt x="685800" y="25400"/>
                  </a:lnTo>
                  <a:lnTo>
                    <a:pt x="685800" y="0"/>
                  </a:lnTo>
                  <a:cubicBezTo>
                    <a:pt x="1064895" y="0"/>
                    <a:pt x="1371600" y="311912"/>
                    <a:pt x="1371600" y="695960"/>
                  </a:cubicBezTo>
                  <a:lnTo>
                    <a:pt x="1346200" y="695960"/>
                  </a:lnTo>
                  <a:lnTo>
                    <a:pt x="1371600" y="695960"/>
                  </a:lnTo>
                  <a:cubicBezTo>
                    <a:pt x="1371600" y="1079881"/>
                    <a:pt x="1064895" y="1391920"/>
                    <a:pt x="685800" y="1391920"/>
                  </a:cubicBezTo>
                  <a:lnTo>
                    <a:pt x="685800" y="1366520"/>
                  </a:lnTo>
                  <a:lnTo>
                    <a:pt x="685800" y="1391920"/>
                  </a:lnTo>
                  <a:cubicBezTo>
                    <a:pt x="306705" y="1391920"/>
                    <a:pt x="0" y="1080008"/>
                    <a:pt x="0" y="695960"/>
                  </a:cubicBezTo>
                  <a:lnTo>
                    <a:pt x="25400" y="695960"/>
                  </a:lnTo>
                  <a:lnTo>
                    <a:pt x="50800" y="695960"/>
                  </a:lnTo>
                  <a:lnTo>
                    <a:pt x="25400" y="695960"/>
                  </a:lnTo>
                  <a:lnTo>
                    <a:pt x="0" y="695960"/>
                  </a:lnTo>
                  <a:moveTo>
                    <a:pt x="50800" y="695960"/>
                  </a:moveTo>
                  <a:cubicBezTo>
                    <a:pt x="50800" y="709930"/>
                    <a:pt x="39370" y="721360"/>
                    <a:pt x="25400" y="721360"/>
                  </a:cubicBezTo>
                  <a:cubicBezTo>
                    <a:pt x="11430" y="721360"/>
                    <a:pt x="0" y="709930"/>
                    <a:pt x="0" y="695960"/>
                  </a:cubicBezTo>
                  <a:cubicBezTo>
                    <a:pt x="0" y="681990"/>
                    <a:pt x="11430" y="670560"/>
                    <a:pt x="25400" y="670560"/>
                  </a:cubicBezTo>
                  <a:cubicBezTo>
                    <a:pt x="39370" y="670560"/>
                    <a:pt x="50800" y="681990"/>
                    <a:pt x="50800" y="695960"/>
                  </a:cubicBezTo>
                  <a:cubicBezTo>
                    <a:pt x="50800" y="1052576"/>
                    <a:pt x="335407" y="1341120"/>
                    <a:pt x="685800" y="1341120"/>
                  </a:cubicBezTo>
                  <a:cubicBezTo>
                    <a:pt x="1036193" y="1341120"/>
                    <a:pt x="1320800" y="1052703"/>
                    <a:pt x="1320800" y="695960"/>
                  </a:cubicBezTo>
                  <a:cubicBezTo>
                    <a:pt x="1320800" y="339217"/>
                    <a:pt x="1036193" y="50800"/>
                    <a:pt x="685800" y="50800"/>
                  </a:cubicBezTo>
                  <a:lnTo>
                    <a:pt x="685800" y="25400"/>
                  </a:lnTo>
                  <a:lnTo>
                    <a:pt x="685800" y="50800"/>
                  </a:lnTo>
                  <a:cubicBezTo>
                    <a:pt x="335407" y="50800"/>
                    <a:pt x="50800" y="339217"/>
                    <a:pt x="50800" y="695960"/>
                  </a:cubicBezTo>
                  <a:close/>
                </a:path>
              </a:pathLst>
            </a:custGeom>
            <a:solidFill>
              <a:srgbClr val="0070C0"/>
            </a:solidFill>
          </p:spPr>
        </p:sp>
      </p:grpSp>
      <p:sp>
        <p:nvSpPr>
          <p:cNvPr name="AutoShape 23" id="23"/>
          <p:cNvSpPr/>
          <p:nvPr/>
        </p:nvSpPr>
        <p:spPr>
          <a:xfrm flipV="true">
            <a:off x="7342274" y="4548207"/>
            <a:ext cx="282812" cy="286427"/>
          </a:xfrm>
          <a:prstGeom prst="line">
            <a:avLst/>
          </a:prstGeom>
          <a:ln cap="rnd" w="47625">
            <a:solidFill>
              <a:srgbClr val="002060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TextBox 24" id="24"/>
          <p:cNvSpPr txBox="true"/>
          <p:nvPr/>
        </p:nvSpPr>
        <p:spPr>
          <a:xfrm rot="0">
            <a:off x="8033571" y="6980564"/>
            <a:ext cx="1564630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7"/>
              </a:lnSpc>
            </a:pPr>
            <a:r>
              <a:rPr lang="en-US" sz="365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5 000 +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901215" y="6993493"/>
            <a:ext cx="654695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7"/>
              </a:lnSpc>
            </a:pPr>
            <a:r>
              <a:rPr lang="en-US" sz="365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30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14400" y="8193481"/>
            <a:ext cx="2091556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7"/>
              </a:lnSpc>
            </a:pPr>
            <a:r>
              <a:rPr lang="en-US" sz="365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235 030 =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211663" y="8193481"/>
            <a:ext cx="12746546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7"/>
              </a:lnSpc>
            </a:pPr>
            <a:r>
              <a:rPr lang="en-US" sz="365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(2x100 000 ) + (3 x 10 000 ) + (5 x 1 000 ) + (3 x10)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5641" y="1888236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2"/>
                </a:lnTo>
                <a:lnTo>
                  <a:pt x="0" y="81032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49797" y="0"/>
            <a:ext cx="1659655" cy="1659655"/>
          </a:xfrm>
          <a:custGeom>
            <a:avLst/>
            <a:gdLst/>
            <a:ahLst/>
            <a:cxnLst/>
            <a:rect r="r" b="b" t="t" l="l"/>
            <a:pathLst>
              <a:path h="1659655" w="1659655">
                <a:moveTo>
                  <a:pt x="0" y="0"/>
                </a:moveTo>
                <a:lnTo>
                  <a:pt x="1659655" y="0"/>
                </a:lnTo>
                <a:lnTo>
                  <a:pt x="1659655" y="1659655"/>
                </a:lnTo>
                <a:lnTo>
                  <a:pt x="0" y="16596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6163915" y="7429129"/>
            <a:ext cx="1637014" cy="2099853"/>
            <a:chOff x="0" y="0"/>
            <a:chExt cx="2182686" cy="2799804"/>
          </a:xfrm>
        </p:grpSpPr>
        <p:sp>
          <p:nvSpPr>
            <p:cNvPr name="Freeform 8" id="8"/>
            <p:cNvSpPr/>
            <p:nvPr/>
          </p:nvSpPr>
          <p:spPr>
            <a:xfrm flipH="true" flipV="false" rot="0">
              <a:off x="0" y="0"/>
              <a:ext cx="2182622" cy="2799842"/>
            </a:xfrm>
            <a:custGeom>
              <a:avLst/>
              <a:gdLst/>
              <a:ahLst/>
              <a:cxnLst/>
              <a:rect r="r" b="b" t="t" l="l"/>
              <a:pathLst>
                <a:path h="2799842" w="2182622">
                  <a:moveTo>
                    <a:pt x="2182622" y="0"/>
                  </a:moveTo>
                  <a:lnTo>
                    <a:pt x="0" y="0"/>
                  </a:lnTo>
                  <a:lnTo>
                    <a:pt x="0" y="2799842"/>
                  </a:lnTo>
                  <a:lnTo>
                    <a:pt x="2182622" y="2799842"/>
                  </a:lnTo>
                  <a:lnTo>
                    <a:pt x="2182622" y="0"/>
                  </a:lnTo>
                  <a:close/>
                </a:path>
              </a:pathLst>
            </a:custGeom>
            <a:blipFill>
              <a:blip r:embed="rId10"/>
              <a:stretch>
                <a:fillRect l="-16" t="0" r="-19" b="1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084936" y="3223270"/>
            <a:ext cx="15897487" cy="2821804"/>
          </a:xfrm>
          <a:custGeom>
            <a:avLst/>
            <a:gdLst/>
            <a:ahLst/>
            <a:cxnLst/>
            <a:rect r="r" b="b" t="t" l="l"/>
            <a:pathLst>
              <a:path h="2821804" w="15897487">
                <a:moveTo>
                  <a:pt x="0" y="0"/>
                </a:moveTo>
                <a:lnTo>
                  <a:pt x="15897487" y="0"/>
                </a:lnTo>
                <a:lnTo>
                  <a:pt x="15897487" y="2821803"/>
                </a:lnTo>
                <a:lnTo>
                  <a:pt x="0" y="282180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599698" y="298285"/>
            <a:ext cx="13912425" cy="1130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PLACER LES NOMBRES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84936" y="2121941"/>
            <a:ext cx="15897482" cy="691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 peut </a:t>
            </a:r>
            <a:r>
              <a:rPr lang="en-US" sz="4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placer </a:t>
            </a:r>
            <a:r>
              <a:rPr lang="en-US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les nombres sur des </a:t>
            </a:r>
            <a:r>
              <a:rPr lang="en-US" sz="4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droites graduées.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0003" y="1869577"/>
            <a:ext cx="17348502" cy="8103222"/>
          </a:xfrm>
          <a:custGeom>
            <a:avLst/>
            <a:gdLst/>
            <a:ahLst/>
            <a:cxnLst/>
            <a:rect r="r" b="b" t="t" l="l"/>
            <a:pathLst>
              <a:path h="8103222" w="17348502">
                <a:moveTo>
                  <a:pt x="0" y="0"/>
                </a:moveTo>
                <a:lnTo>
                  <a:pt x="17348501" y="0"/>
                </a:lnTo>
                <a:lnTo>
                  <a:pt x="17348501" y="8103222"/>
                </a:lnTo>
                <a:lnTo>
                  <a:pt x="0" y="81032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0" y="195415"/>
            <a:ext cx="1708699" cy="1732521"/>
          </a:xfrm>
          <a:custGeom>
            <a:avLst/>
            <a:gdLst/>
            <a:ahLst/>
            <a:cxnLst/>
            <a:rect r="r" b="b" t="t" l="l"/>
            <a:pathLst>
              <a:path h="1732521" w="1708699">
                <a:moveTo>
                  <a:pt x="0" y="0"/>
                </a:moveTo>
                <a:lnTo>
                  <a:pt x="1708700" y="0"/>
                </a:lnTo>
                <a:lnTo>
                  <a:pt x="1708700" y="1732521"/>
                </a:lnTo>
                <a:lnTo>
                  <a:pt x="0" y="17325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34" r="0" b="-134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5012686" y="7880061"/>
            <a:ext cx="2246614" cy="1867500"/>
            <a:chOff x="0" y="0"/>
            <a:chExt cx="2995486" cy="249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995549" cy="2489962"/>
            </a:xfrm>
            <a:custGeom>
              <a:avLst/>
              <a:gdLst/>
              <a:ahLst/>
              <a:cxnLst/>
              <a:rect r="r" b="b" t="t" l="l"/>
              <a:pathLst>
                <a:path h="2489962" w="2995549">
                  <a:moveTo>
                    <a:pt x="0" y="0"/>
                  </a:moveTo>
                  <a:lnTo>
                    <a:pt x="2995549" y="0"/>
                  </a:lnTo>
                  <a:lnTo>
                    <a:pt x="2995549" y="2489962"/>
                  </a:lnTo>
                  <a:lnTo>
                    <a:pt x="0" y="2489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2" b="-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285789" y="1785823"/>
            <a:ext cx="13726897" cy="4910154"/>
            <a:chOff x="0" y="0"/>
            <a:chExt cx="18302529" cy="654687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8302525" cy="6546877"/>
            </a:xfrm>
            <a:custGeom>
              <a:avLst/>
              <a:gdLst/>
              <a:ahLst/>
              <a:cxnLst/>
              <a:rect r="r" b="b" t="t" l="l"/>
              <a:pathLst>
                <a:path h="6546877" w="18302525">
                  <a:moveTo>
                    <a:pt x="0" y="0"/>
                  </a:moveTo>
                  <a:lnTo>
                    <a:pt x="18302525" y="0"/>
                  </a:lnTo>
                  <a:lnTo>
                    <a:pt x="18302525" y="6546877"/>
                  </a:lnTo>
                  <a:lnTo>
                    <a:pt x="0" y="6546877"/>
                  </a:lnTo>
                  <a:close/>
                </a:path>
              </a:pathLst>
            </a:custGeom>
            <a:blipFill>
              <a:blip r:embed="rId11">
                <a:alphaModFix amt="0"/>
              </a:blip>
              <a:stretch>
                <a:fillRect l="0" t="-39112" r="0" b="30167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8302529" cy="65563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748"/>
                </a:lnSpc>
              </a:pPr>
            </a:p>
            <a:p>
              <a:pPr algn="l">
                <a:lnSpc>
                  <a:spcPts val="4748"/>
                </a:lnSpc>
              </a:pPr>
              <a:r>
                <a:rPr lang="en-US" sz="3957" spc="79">
                  <a:solidFill>
                    <a:srgbClr val="20202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Décompose</a:t>
              </a:r>
            </a:p>
            <a:p>
              <a:pPr algn="l">
                <a:lnSpc>
                  <a:spcPts val="4748"/>
                </a:lnSpc>
              </a:pPr>
              <a:r>
                <a:rPr lang="en-US" sz="3957" spc="79">
                  <a:solidFill>
                    <a:srgbClr val="20202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35  078 </a:t>
              </a:r>
            </a:p>
            <a:p>
              <a:pPr algn="l">
                <a:lnSpc>
                  <a:spcPts val="4748"/>
                </a:lnSpc>
              </a:pPr>
              <a:r>
                <a:rPr lang="en-US" sz="3957" spc="79">
                  <a:solidFill>
                    <a:srgbClr val="20202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200 450 </a:t>
              </a:r>
            </a:p>
            <a:p>
              <a:pPr algn="l">
                <a:lnSpc>
                  <a:spcPts val="4748"/>
                </a:lnSpc>
              </a:pPr>
            </a:p>
            <a:p>
              <a:pPr algn="l">
                <a:lnSpc>
                  <a:spcPts val="4748"/>
                </a:lnSpc>
              </a:pPr>
            </a:p>
            <a:p>
              <a:pPr algn="l">
                <a:lnSpc>
                  <a:spcPts val="4748"/>
                </a:lnSpc>
              </a:pPr>
              <a:r>
                <a:rPr lang="en-US" sz="3957" spc="79">
                  <a:solidFill>
                    <a:srgbClr val="20202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Quel nombre ? </a:t>
              </a:r>
            </a:p>
            <a:p>
              <a:pPr algn="ctr">
                <a:lnSpc>
                  <a:spcPts val="4748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460107" y="6479655"/>
            <a:ext cx="8142551" cy="2778645"/>
          </a:xfrm>
          <a:custGeom>
            <a:avLst/>
            <a:gdLst/>
            <a:ahLst/>
            <a:cxnLst/>
            <a:rect r="r" b="b" t="t" l="l"/>
            <a:pathLst>
              <a:path h="2778645" w="8142551">
                <a:moveTo>
                  <a:pt x="0" y="0"/>
                </a:moveTo>
                <a:lnTo>
                  <a:pt x="8142551" y="0"/>
                </a:lnTo>
                <a:lnTo>
                  <a:pt x="8142551" y="2778645"/>
                </a:lnTo>
                <a:lnTo>
                  <a:pt x="0" y="277864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599698" y="298285"/>
            <a:ext cx="13912425" cy="118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0003" y="1869577"/>
            <a:ext cx="17158697" cy="7762437"/>
          </a:xfrm>
          <a:custGeom>
            <a:avLst/>
            <a:gdLst/>
            <a:ahLst/>
            <a:cxnLst/>
            <a:rect r="r" b="b" t="t" l="l"/>
            <a:pathLst>
              <a:path h="7762437" w="17158697">
                <a:moveTo>
                  <a:pt x="0" y="0"/>
                </a:moveTo>
                <a:lnTo>
                  <a:pt x="17158697" y="0"/>
                </a:lnTo>
                <a:lnTo>
                  <a:pt x="17158697" y="7762436"/>
                </a:lnTo>
                <a:lnTo>
                  <a:pt x="0" y="7762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39347" y="337528"/>
            <a:ext cx="7572785" cy="1448295"/>
          </a:xfrm>
          <a:custGeom>
            <a:avLst/>
            <a:gdLst/>
            <a:ahLst/>
            <a:cxnLst/>
            <a:rect r="r" b="b" t="t" l="l"/>
            <a:pathLst>
              <a:path h="1448295" w="7572785">
                <a:moveTo>
                  <a:pt x="0" y="0"/>
                </a:moveTo>
                <a:lnTo>
                  <a:pt x="7572785" y="0"/>
                </a:lnTo>
                <a:lnTo>
                  <a:pt x="7572785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99698" y="337528"/>
            <a:ext cx="7022078" cy="1448295"/>
          </a:xfrm>
          <a:custGeom>
            <a:avLst/>
            <a:gdLst/>
            <a:ahLst/>
            <a:cxnLst/>
            <a:rect r="r" b="b" t="t" l="l"/>
            <a:pathLst>
              <a:path h="1448295" w="7022078">
                <a:moveTo>
                  <a:pt x="0" y="0"/>
                </a:moveTo>
                <a:lnTo>
                  <a:pt x="7022077" y="0"/>
                </a:lnTo>
                <a:lnTo>
                  <a:pt x="7022077" y="1448295"/>
                </a:lnTo>
                <a:lnTo>
                  <a:pt x="0" y="1448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21" t="0" r="-392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6581" y="288608"/>
            <a:ext cx="3146079" cy="1234840"/>
          </a:xfrm>
          <a:custGeom>
            <a:avLst/>
            <a:gdLst/>
            <a:ahLst/>
            <a:cxnLst/>
            <a:rect r="r" b="b" t="t" l="l"/>
            <a:pathLst>
              <a:path h="1234840" w="3146079">
                <a:moveTo>
                  <a:pt x="0" y="0"/>
                </a:moveTo>
                <a:lnTo>
                  <a:pt x="3146079" y="0"/>
                </a:lnTo>
                <a:lnTo>
                  <a:pt x="3146079" y="1234840"/>
                </a:lnTo>
                <a:lnTo>
                  <a:pt x="0" y="1234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" r="0" b="-3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599698" y="298285"/>
            <a:ext cx="13912425" cy="118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321603" y="187423"/>
            <a:ext cx="1730902" cy="1826809"/>
            <a:chOff x="0" y="0"/>
            <a:chExt cx="2307869" cy="243574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307844" cy="2435733"/>
            </a:xfrm>
            <a:custGeom>
              <a:avLst/>
              <a:gdLst/>
              <a:ahLst/>
              <a:cxnLst/>
              <a:rect r="r" b="b" t="t" l="l"/>
              <a:pathLst>
                <a:path h="2435733" w="2307844">
                  <a:moveTo>
                    <a:pt x="0" y="0"/>
                  </a:moveTo>
                  <a:lnTo>
                    <a:pt x="2307844" y="0"/>
                  </a:lnTo>
                  <a:lnTo>
                    <a:pt x="2307844" y="2435733"/>
                  </a:lnTo>
                  <a:lnTo>
                    <a:pt x="0" y="2435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6" t="0" r="-27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265508" y="7637936"/>
            <a:ext cx="2246614" cy="1867500"/>
            <a:chOff x="0" y="0"/>
            <a:chExt cx="2995486" cy="2490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995549" cy="2489962"/>
            </a:xfrm>
            <a:custGeom>
              <a:avLst/>
              <a:gdLst/>
              <a:ahLst/>
              <a:cxnLst/>
              <a:rect r="r" b="b" t="t" l="l"/>
              <a:pathLst>
                <a:path h="2489962" w="2995549">
                  <a:moveTo>
                    <a:pt x="0" y="0"/>
                  </a:moveTo>
                  <a:lnTo>
                    <a:pt x="2995549" y="0"/>
                  </a:lnTo>
                  <a:lnTo>
                    <a:pt x="2995549" y="2489962"/>
                  </a:lnTo>
                  <a:lnTo>
                    <a:pt x="0" y="2489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2" b="-1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DAHG5vkFaws</dc:identifier>
  <dcterms:modified xsi:type="dcterms:W3CDTF">2011-08-01T06:04:30Z</dcterms:modified>
  <cp:revision>1</cp:revision>
  <dc:title>Connaitre les nombres jusqu’ à 999 999 – partie 1</dc:title>
</cp:coreProperties>
</file>