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8288000" cy="10287000"/>
  <p:notesSz cx="6858000" cy="9144000"/>
  <p:embeddedFontLst>
    <p:embeddedFont>
      <p:font typeface="Handy Casual" charset="1" panose="00000500000000000000"/>
      <p:regular r:id="rId18"/>
    </p:embeddedFont>
    <p:embeddedFont>
      <p:font typeface="Glacial Indifference Bold" charset="1" panose="00000800000000000000"/>
      <p:regular r:id="rId19"/>
    </p:embeddedFont>
    <p:embeddedFont>
      <p:font typeface="Sondos Bold" charset="1" panose="00000800000000000000"/>
      <p:regular r:id="rId20"/>
    </p:embeddedFont>
    <p:embeddedFont>
      <p:font typeface="Glacial Indifference" charset="1" panose="00000000000000000000"/>
      <p:regular r:id="rId21"/>
    </p:embeddedFont>
    <p:embeddedFont>
      <p:font typeface="Glacial Indifference Italics" charset="1" panose="0000000000000000000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svg" Type="http://schemas.openxmlformats.org/officeDocument/2006/relationships/image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8.png" Type="http://schemas.openxmlformats.org/officeDocument/2006/relationships/image"/><Relationship Id="rId9" Target="../media/image19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8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8.svg" Type="http://schemas.openxmlformats.org/officeDocument/2006/relationships/image"/><Relationship Id="rId11" Target="../media/image29.png" Type="http://schemas.openxmlformats.org/officeDocument/2006/relationships/image"/><Relationship Id="rId12" Target="../media/image30.svg" Type="http://schemas.openxmlformats.org/officeDocument/2006/relationships/image"/><Relationship Id="rId2" Target="../media/image21.png" Type="http://schemas.openxmlformats.org/officeDocument/2006/relationships/image"/><Relationship Id="rId3" Target="../media/image22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25.png" Type="http://schemas.openxmlformats.org/officeDocument/2006/relationships/image"/><Relationship Id="rId7" Target="../media/image26.svg" Type="http://schemas.openxmlformats.org/officeDocument/2006/relationships/image"/><Relationship Id="rId8" Target="../media/image18.png" Type="http://schemas.openxmlformats.org/officeDocument/2006/relationships/image"/><Relationship Id="rId9" Target="../media/image27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8.svg" Type="http://schemas.openxmlformats.org/officeDocument/2006/relationships/image"/><Relationship Id="rId11" Target="../media/image29.png" Type="http://schemas.openxmlformats.org/officeDocument/2006/relationships/image"/><Relationship Id="rId12" Target="../media/image30.svg" Type="http://schemas.openxmlformats.org/officeDocument/2006/relationships/image"/><Relationship Id="rId2" Target="../media/image21.png" Type="http://schemas.openxmlformats.org/officeDocument/2006/relationships/image"/><Relationship Id="rId3" Target="../media/image22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25.png" Type="http://schemas.openxmlformats.org/officeDocument/2006/relationships/image"/><Relationship Id="rId7" Target="../media/image26.svg" Type="http://schemas.openxmlformats.org/officeDocument/2006/relationships/image"/><Relationship Id="rId8" Target="../media/image18.png" Type="http://schemas.openxmlformats.org/officeDocument/2006/relationships/image"/><Relationship Id="rId9" Target="../media/image27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png" Type="http://schemas.openxmlformats.org/officeDocument/2006/relationships/image"/><Relationship Id="rId3" Target="../media/image32.svg" Type="http://schemas.openxmlformats.org/officeDocument/2006/relationships/image"/><Relationship Id="rId4" Target="../media/image33.png" Type="http://schemas.openxmlformats.org/officeDocument/2006/relationships/image"/><Relationship Id="rId5" Target="../media/image34.svg" Type="http://schemas.openxmlformats.org/officeDocument/2006/relationships/image"/><Relationship Id="rId6" Target="../media/image35.png" Type="http://schemas.openxmlformats.org/officeDocument/2006/relationships/image"/><Relationship Id="rId7" Target="../media/image36.sv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2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25.png" Type="http://schemas.openxmlformats.org/officeDocument/2006/relationships/image"/><Relationship Id="rId7" Target="../media/image26.svg" Type="http://schemas.openxmlformats.org/officeDocument/2006/relationships/image"/><Relationship Id="rId8" Target="../media/image1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png" Type="http://schemas.openxmlformats.org/officeDocument/2006/relationships/image"/><Relationship Id="rId3" Target="../media/image32.svg" Type="http://schemas.openxmlformats.org/officeDocument/2006/relationships/image"/><Relationship Id="rId4" Target="../media/image33.png" Type="http://schemas.openxmlformats.org/officeDocument/2006/relationships/image"/><Relationship Id="rId5" Target="../media/image34.svg" Type="http://schemas.openxmlformats.org/officeDocument/2006/relationships/image"/><Relationship Id="rId6" Target="../media/image35.png" Type="http://schemas.openxmlformats.org/officeDocument/2006/relationships/image"/><Relationship Id="rId7" Target="../media/image36.sv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svg" Type="http://schemas.openxmlformats.org/officeDocument/2006/relationships/image"/><Relationship Id="rId2" Target="../media/image21.png" Type="http://schemas.openxmlformats.org/officeDocument/2006/relationships/image"/><Relationship Id="rId3" Target="../media/image22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25.png" Type="http://schemas.openxmlformats.org/officeDocument/2006/relationships/image"/><Relationship Id="rId7" Target="../media/image26.svg" Type="http://schemas.openxmlformats.org/officeDocument/2006/relationships/image"/><Relationship Id="rId8" Target="../media/image18.png" Type="http://schemas.openxmlformats.org/officeDocument/2006/relationships/image"/><Relationship Id="rId9" Target="../media/image19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png" Type="http://schemas.openxmlformats.org/officeDocument/2006/relationships/image"/><Relationship Id="rId3" Target="../media/image32.svg" Type="http://schemas.openxmlformats.org/officeDocument/2006/relationships/image"/><Relationship Id="rId4" Target="../media/image33.png" Type="http://schemas.openxmlformats.org/officeDocument/2006/relationships/image"/><Relationship Id="rId5" Target="../media/image34.svg" Type="http://schemas.openxmlformats.org/officeDocument/2006/relationships/image"/><Relationship Id="rId6" Target="../media/image35.png" Type="http://schemas.openxmlformats.org/officeDocument/2006/relationships/image"/><Relationship Id="rId7" Target="../media/image36.sv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7.png" Type="http://schemas.openxmlformats.org/officeDocument/2006/relationships/image"/><Relationship Id="rId3" Target="../media/image38.svg" Type="http://schemas.openxmlformats.org/officeDocument/2006/relationships/image"/><Relationship Id="rId4" Target="../media/image39.png" Type="http://schemas.openxmlformats.org/officeDocument/2006/relationships/image"/><Relationship Id="rId5" Target="../media/image40.svg" Type="http://schemas.openxmlformats.org/officeDocument/2006/relationships/image"/><Relationship Id="rId6" Target="../media/image41.png" Type="http://schemas.openxmlformats.org/officeDocument/2006/relationships/image"/><Relationship Id="rId7" Target="../media/image1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4982374"/>
            <a:ext cx="18288000" cy="14794421"/>
          </a:xfrm>
          <a:custGeom>
            <a:avLst/>
            <a:gdLst/>
            <a:ahLst/>
            <a:cxnLst/>
            <a:rect r="r" b="b" t="t" l="l"/>
            <a:pathLst>
              <a:path h="14794421" w="18288000">
                <a:moveTo>
                  <a:pt x="18288000" y="14794421"/>
                </a:moveTo>
                <a:lnTo>
                  <a:pt x="0" y="14794421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4794421"/>
                </a:lnTo>
                <a:close/>
              </a:path>
            </a:pathLst>
          </a:custGeom>
          <a:blipFill>
            <a:blip r:embed="rId2"/>
            <a:stretch>
              <a:fillRect l="-3397" t="0" r="-3397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257635" y="5567924"/>
            <a:ext cx="5772730" cy="4719076"/>
          </a:xfrm>
          <a:custGeom>
            <a:avLst/>
            <a:gdLst/>
            <a:ahLst/>
            <a:cxnLst/>
            <a:rect r="r" b="b" t="t" l="l"/>
            <a:pathLst>
              <a:path h="4719076" w="5772730">
                <a:moveTo>
                  <a:pt x="0" y="0"/>
                </a:moveTo>
                <a:lnTo>
                  <a:pt x="5772730" y="0"/>
                </a:lnTo>
                <a:lnTo>
                  <a:pt x="5772730" y="4719076"/>
                </a:lnTo>
                <a:lnTo>
                  <a:pt x="0" y="4719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581" b="-18886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446665" y="267799"/>
            <a:ext cx="11761719" cy="917261"/>
            <a:chOff x="0" y="0"/>
            <a:chExt cx="15682292" cy="1223014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4631"/>
              <a:ext cx="2943469" cy="1218383"/>
              <a:chOff x="0" y="0"/>
              <a:chExt cx="543288" cy="224882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2626B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Nombres</a:t>
                </a:r>
              </a:p>
            </p:txBody>
          </p:sp>
        </p:grpSp>
        <p:grpSp>
          <p:nvGrpSpPr>
            <p:cNvPr name="Group 8" id="8"/>
            <p:cNvGrpSpPr/>
            <p:nvPr/>
          </p:nvGrpSpPr>
          <p:grpSpPr>
            <a:xfrm rot="0">
              <a:off x="3185309" y="0"/>
              <a:ext cx="2943469" cy="1218383"/>
              <a:chOff x="0" y="0"/>
              <a:chExt cx="543288" cy="224882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0095B0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Calcul</a:t>
                </a: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6369814" y="0"/>
              <a:ext cx="2943469" cy="1218383"/>
              <a:chOff x="0" y="0"/>
              <a:chExt cx="543288" cy="224882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FF9E83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Géométrie</a:t>
                </a: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2738823" y="4631"/>
              <a:ext cx="2943469" cy="1218383"/>
              <a:chOff x="0" y="0"/>
              <a:chExt cx="543288" cy="224882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543288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3288">
                    <a:moveTo>
                      <a:pt x="112441" y="0"/>
                    </a:moveTo>
                    <a:lnTo>
                      <a:pt x="430847" y="0"/>
                    </a:lnTo>
                    <a:cubicBezTo>
                      <a:pt x="492947" y="0"/>
                      <a:pt x="543288" y="50342"/>
                      <a:pt x="543288" y="112441"/>
                    </a:cubicBezTo>
                    <a:lnTo>
                      <a:pt x="543288" y="112441"/>
                    </a:lnTo>
                    <a:cubicBezTo>
                      <a:pt x="543288" y="142262"/>
                      <a:pt x="531442" y="170862"/>
                      <a:pt x="510355" y="191949"/>
                    </a:cubicBezTo>
                    <a:cubicBezTo>
                      <a:pt x="489268" y="213036"/>
                      <a:pt x="460668" y="224882"/>
                      <a:pt x="430847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DEA827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57150"/>
                <a:ext cx="543288" cy="282032"/>
              </a:xfrm>
              <a:prstGeom prst="rect">
                <a:avLst/>
              </a:prstGeom>
            </p:spPr>
            <p:txBody>
              <a:bodyPr anchor="ctr" rtlCol="false" tIns="50994" lIns="50994" bIns="50994" rIns="50994"/>
              <a:lstStyle/>
              <a:p>
                <a:pPr algn="ctr">
                  <a:lnSpc>
                    <a:spcPts val="3626"/>
                  </a:lnSpc>
                </a:pPr>
                <a:r>
                  <a:rPr lang="en-US" sz="25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Mesure</a:t>
                </a: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9554318" y="4631"/>
              <a:ext cx="2943469" cy="1213752"/>
              <a:chOff x="0" y="0"/>
              <a:chExt cx="545361" cy="224882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545361" cy="224882"/>
              </a:xfrm>
              <a:custGeom>
                <a:avLst/>
                <a:gdLst/>
                <a:ahLst/>
                <a:cxnLst/>
                <a:rect r="r" b="b" t="t" l="l"/>
                <a:pathLst>
                  <a:path h="224882" w="545361">
                    <a:moveTo>
                      <a:pt x="112441" y="0"/>
                    </a:moveTo>
                    <a:lnTo>
                      <a:pt x="432920" y="0"/>
                    </a:lnTo>
                    <a:cubicBezTo>
                      <a:pt x="462741" y="0"/>
                      <a:pt x="491341" y="11846"/>
                      <a:pt x="512428" y="32933"/>
                    </a:cubicBezTo>
                    <a:cubicBezTo>
                      <a:pt x="533515" y="54020"/>
                      <a:pt x="545361" y="82620"/>
                      <a:pt x="545361" y="112441"/>
                    </a:cubicBezTo>
                    <a:lnTo>
                      <a:pt x="545361" y="112441"/>
                    </a:lnTo>
                    <a:cubicBezTo>
                      <a:pt x="545361" y="142262"/>
                      <a:pt x="533515" y="170862"/>
                      <a:pt x="512428" y="191949"/>
                    </a:cubicBezTo>
                    <a:cubicBezTo>
                      <a:pt x="491341" y="213036"/>
                      <a:pt x="462741" y="224882"/>
                      <a:pt x="432920" y="224882"/>
                    </a:cubicBezTo>
                    <a:lnTo>
                      <a:pt x="112441" y="224882"/>
                    </a:lnTo>
                    <a:cubicBezTo>
                      <a:pt x="82620" y="224882"/>
                      <a:pt x="54020" y="213036"/>
                      <a:pt x="32933" y="191949"/>
                    </a:cubicBezTo>
                    <a:cubicBezTo>
                      <a:pt x="11846" y="170862"/>
                      <a:pt x="0" y="142262"/>
                      <a:pt x="0" y="112441"/>
                    </a:cubicBezTo>
                    <a:lnTo>
                      <a:pt x="0" y="112441"/>
                    </a:lnTo>
                    <a:cubicBezTo>
                      <a:pt x="0" y="82620"/>
                      <a:pt x="11846" y="54020"/>
                      <a:pt x="32933" y="32933"/>
                    </a:cubicBezTo>
                    <a:cubicBezTo>
                      <a:pt x="54020" y="11846"/>
                      <a:pt x="82620" y="0"/>
                      <a:pt x="112441" y="0"/>
                    </a:cubicBezTo>
                    <a:close/>
                  </a:path>
                </a:pathLst>
              </a:custGeom>
              <a:solidFill>
                <a:srgbClr val="15B5B0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57150"/>
                <a:ext cx="545361" cy="28203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486"/>
                  </a:lnSpc>
                </a:pPr>
                <a:r>
                  <a:rPr lang="en-US" sz="2490">
                    <a:solidFill>
                      <a:srgbClr val="000000"/>
                    </a:solidFill>
                    <a:latin typeface="Handy Casual"/>
                    <a:ea typeface="Handy Casual"/>
                    <a:cs typeface="Handy Casual"/>
                    <a:sym typeface="Handy Casual"/>
                  </a:rPr>
                  <a:t>OGD/ALG/PROBA</a:t>
                </a:r>
              </a:p>
            </p:txBody>
          </p:sp>
        </p:grpSp>
      </p:grpSp>
      <p:sp>
        <p:nvSpPr>
          <p:cNvPr name="Freeform 20" id="20"/>
          <p:cNvSpPr/>
          <p:nvPr/>
        </p:nvSpPr>
        <p:spPr>
          <a:xfrm flipH="false" flipV="false" rot="0">
            <a:off x="3069685" y="797917"/>
            <a:ext cx="753960" cy="774285"/>
          </a:xfrm>
          <a:custGeom>
            <a:avLst/>
            <a:gdLst/>
            <a:ahLst/>
            <a:cxnLst/>
            <a:rect r="r" b="b" t="t" l="l"/>
            <a:pathLst>
              <a:path h="774285" w="753960">
                <a:moveTo>
                  <a:pt x="0" y="0"/>
                </a:moveTo>
                <a:lnTo>
                  <a:pt x="753959" y="0"/>
                </a:lnTo>
                <a:lnTo>
                  <a:pt x="753959" y="774285"/>
                </a:lnTo>
                <a:lnTo>
                  <a:pt x="0" y="7742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554053" y="2029279"/>
            <a:ext cx="17422424" cy="3208895"/>
            <a:chOff x="0" y="0"/>
            <a:chExt cx="23229898" cy="4278526"/>
          </a:xfrm>
        </p:grpSpPr>
        <p:sp>
          <p:nvSpPr>
            <p:cNvPr name="TextBox 22" id="22"/>
            <p:cNvSpPr txBox="true"/>
            <p:nvPr/>
          </p:nvSpPr>
          <p:spPr>
            <a:xfrm rot="0">
              <a:off x="0" y="161925"/>
              <a:ext cx="23229898" cy="31089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32"/>
                </a:lnSpc>
              </a:pPr>
              <a:r>
                <a:rPr lang="en-US" sz="8832" b="true">
                  <a:solidFill>
                    <a:srgbClr val="202020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Connaitre les nombres décimaux - partie 2 - CM2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2994001" y="3485937"/>
              <a:ext cx="17241895" cy="7925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965"/>
                </a:lnSpc>
              </a:pP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13450" y="151797"/>
            <a:ext cx="1332349" cy="1332349"/>
          </a:xfrm>
          <a:custGeom>
            <a:avLst/>
            <a:gdLst/>
            <a:ahLst/>
            <a:cxnLst/>
            <a:rect r="r" b="b" t="t" l="l"/>
            <a:pathLst>
              <a:path h="1332349" w="1332349">
                <a:moveTo>
                  <a:pt x="0" y="0"/>
                </a:moveTo>
                <a:lnTo>
                  <a:pt x="1332349" y="0"/>
                </a:lnTo>
                <a:lnTo>
                  <a:pt x="1332349" y="1332350"/>
                </a:lnTo>
                <a:lnTo>
                  <a:pt x="0" y="13323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2014233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FF9E83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3302933" y="2775044"/>
            <a:ext cx="12511528" cy="39804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NUMERATION</a:t>
            </a:r>
          </a:p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Comparer les nombres décimaux</a:t>
            </a:r>
          </a:p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Ranger les nombres décimaux</a:t>
            </a:r>
          </a:p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b="true" sz="3790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Encadrer les nombres décimaux</a:t>
            </a:r>
          </a:p>
          <a:p>
            <a:pPr algn="l">
              <a:lnSpc>
                <a:spcPts val="5306"/>
              </a:lnSpc>
            </a:pPr>
          </a:p>
          <a:p>
            <a:pPr algn="l">
              <a:lnSpc>
                <a:spcPts val="5306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4070710" y="1365462"/>
            <a:ext cx="2927073" cy="208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752"/>
              </a:lnSpc>
            </a:pPr>
            <a:r>
              <a:rPr lang="en-US" b="true" sz="1252">
                <a:solidFill>
                  <a:srgbClr val="000000"/>
                </a:solidFill>
                <a:latin typeface="Sondos Bold"/>
                <a:ea typeface="Sondos Bold"/>
                <a:cs typeface="Sondos Bold"/>
                <a:sym typeface="Sondos Bold"/>
              </a:rPr>
              <a:t>©www.laclassedemallory.net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OBJECTIF(S) DE LA SÉANCE</a:t>
            </a:r>
          </a:p>
        </p:txBody>
      </p:sp>
      <p:sp>
        <p:nvSpPr>
          <p:cNvPr name="Freeform 13" id="13"/>
          <p:cNvSpPr/>
          <p:nvPr/>
        </p:nvSpPr>
        <p:spPr>
          <a:xfrm flipH="true" flipV="false" rot="0">
            <a:off x="1056316" y="285124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2246617" y="0"/>
                </a:moveTo>
                <a:lnTo>
                  <a:pt x="0" y="0"/>
                </a:lnTo>
                <a:lnTo>
                  <a:pt x="0" y="1867500"/>
                </a:lnTo>
                <a:lnTo>
                  <a:pt x="2246617" y="1867500"/>
                </a:lnTo>
                <a:lnTo>
                  <a:pt x="2246617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014233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94A4C8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84007" y="92726"/>
            <a:ext cx="1272036" cy="1430715"/>
          </a:xfrm>
          <a:custGeom>
            <a:avLst/>
            <a:gdLst/>
            <a:ahLst/>
            <a:cxnLst/>
            <a:rect r="r" b="b" t="t" l="l"/>
            <a:pathLst>
              <a:path h="1430715" w="1272036">
                <a:moveTo>
                  <a:pt x="0" y="0"/>
                </a:moveTo>
                <a:lnTo>
                  <a:pt x="1272036" y="0"/>
                </a:lnTo>
                <a:lnTo>
                  <a:pt x="1272036" y="1430715"/>
                </a:lnTo>
                <a:lnTo>
                  <a:pt x="0" y="14307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404081" y="8393348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0" y="0"/>
                </a:moveTo>
                <a:lnTo>
                  <a:pt x="1637012" y="0"/>
                </a:lnTo>
                <a:lnTo>
                  <a:pt x="1637012" y="2099855"/>
                </a:lnTo>
                <a:lnTo>
                  <a:pt x="0" y="209985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888236" y="363426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1260360" y="2236375"/>
            <a:ext cx="14371064" cy="641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Lis les nombres suivants :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PRÉ-REQUIS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60360" y="2802042"/>
            <a:ext cx="14371064" cy="641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3, 786           2, 08               0, 92             0, 123</a:t>
            </a:r>
          </a:p>
        </p:txBody>
      </p:sp>
      <p:graphicFrame>
        <p:nvGraphicFramePr>
          <p:cNvPr name="Table 15" id="15"/>
          <p:cNvGraphicFramePr>
            <a:graphicFrameLocks noGrp="true"/>
          </p:cNvGraphicFramePr>
          <p:nvPr/>
        </p:nvGraphicFramePr>
        <p:xfrm>
          <a:off x="1028700" y="7068670"/>
          <a:ext cx="11093492" cy="1844793"/>
        </p:xfrm>
        <a:graphic>
          <a:graphicData uri="http://schemas.openxmlformats.org/drawingml/2006/table">
            <a:tbl>
              <a:tblPr/>
              <a:tblGrid>
                <a:gridCol w="1848915"/>
                <a:gridCol w="1848915"/>
                <a:gridCol w="1819945"/>
                <a:gridCol w="1877886"/>
                <a:gridCol w="1848915"/>
                <a:gridCol w="1848915"/>
              </a:tblGrid>
              <a:tr h="130987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centaines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dizaines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U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unités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1/1000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millièmes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centièmes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dixièmes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</a:tr>
              <a:tr h="53492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83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83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83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83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83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83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Freeform 16" id="16"/>
          <p:cNvSpPr/>
          <p:nvPr/>
        </p:nvSpPr>
        <p:spPr>
          <a:xfrm flipH="false" flipV="false" rot="0">
            <a:off x="6209372" y="8393348"/>
            <a:ext cx="732149" cy="1124221"/>
          </a:xfrm>
          <a:custGeom>
            <a:avLst/>
            <a:gdLst/>
            <a:ahLst/>
            <a:cxnLst/>
            <a:rect r="r" b="b" t="t" l="l"/>
            <a:pathLst>
              <a:path h="1124221" w="732149">
                <a:moveTo>
                  <a:pt x="0" y="0"/>
                </a:moveTo>
                <a:lnTo>
                  <a:pt x="732149" y="0"/>
                </a:lnTo>
                <a:lnTo>
                  <a:pt x="732149" y="1124220"/>
                </a:lnTo>
                <a:lnTo>
                  <a:pt x="0" y="112422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260360" y="3958593"/>
            <a:ext cx="14371064" cy="641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Ecris en chiffres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260360" y="4614423"/>
            <a:ext cx="7645736" cy="26469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deux unités et douze millièmes</a:t>
            </a:r>
          </a:p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trois-cent-sept centièmes</a:t>
            </a:r>
          </a:p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quatre virgule huit</a:t>
            </a:r>
          </a:p>
          <a:p>
            <a:pPr algn="l">
              <a:lnSpc>
                <a:spcPts val="5306"/>
              </a:lnSpc>
            </a:pPr>
          </a:p>
        </p:txBody>
      </p:sp>
      <p:sp>
        <p:nvSpPr>
          <p:cNvPr name="TextBox 19" id="19"/>
          <p:cNvSpPr txBox="true"/>
          <p:nvPr/>
        </p:nvSpPr>
        <p:spPr>
          <a:xfrm rot="0">
            <a:off x="9154259" y="4568668"/>
            <a:ext cx="7645736" cy="19801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cinq-trois millièmes</a:t>
            </a:r>
          </a:p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dix unités et quatre centièmes</a:t>
            </a:r>
          </a:p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cent-sept dixièmes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6585" y="2014233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94A4C8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84007" y="92726"/>
            <a:ext cx="1272036" cy="1430715"/>
          </a:xfrm>
          <a:custGeom>
            <a:avLst/>
            <a:gdLst/>
            <a:ahLst/>
            <a:cxnLst/>
            <a:rect r="r" b="b" t="t" l="l"/>
            <a:pathLst>
              <a:path h="1430715" w="1272036">
                <a:moveTo>
                  <a:pt x="0" y="0"/>
                </a:moveTo>
                <a:lnTo>
                  <a:pt x="1272036" y="0"/>
                </a:lnTo>
                <a:lnTo>
                  <a:pt x="1272036" y="1430715"/>
                </a:lnTo>
                <a:lnTo>
                  <a:pt x="0" y="14307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404081" y="8393348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0" y="0"/>
                </a:moveTo>
                <a:lnTo>
                  <a:pt x="1637012" y="0"/>
                </a:lnTo>
                <a:lnTo>
                  <a:pt x="1637012" y="2099855"/>
                </a:lnTo>
                <a:lnTo>
                  <a:pt x="0" y="209985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888236" y="363426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2367661"/>
            <a:ext cx="14371064" cy="646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Compare les nombres suivants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PRÉ-REQUIS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60360" y="3011704"/>
            <a:ext cx="4370577" cy="26277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7 894 ..... 12 345</a:t>
            </a:r>
          </a:p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81 334 .... 76 654</a:t>
            </a:r>
          </a:p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23 765 .... 23 784</a:t>
            </a:r>
          </a:p>
          <a:p>
            <a:pPr algn="l">
              <a:lnSpc>
                <a:spcPts val="5306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760336" y="5563220"/>
            <a:ext cx="15780733" cy="646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Range dans l’ordre croissant : 23 657 - 18 765 - 23 454 - 8 998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60336" y="7100511"/>
            <a:ext cx="15780733" cy="646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Encadre au millier près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192649" y="7100511"/>
            <a:ext cx="6395676" cy="641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............&lt; 67 897 &lt; ............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60336" y="8031914"/>
            <a:ext cx="15780733" cy="646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Encadre à l’unité près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192649" y="8031914"/>
            <a:ext cx="6395676" cy="641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............&lt; 67 897 &lt; ............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760336" y="8896867"/>
            <a:ext cx="15780733" cy="646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Encadre à la centaine près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7770070" y="8896867"/>
            <a:ext cx="6395676" cy="641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............&lt; 67 897 &lt; ............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67442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75114" y="4712102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5"/>
                </a:lnTo>
                <a:lnTo>
                  <a:pt x="1637012" y="2099855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144000" y="4232117"/>
            <a:ext cx="1913038" cy="1599778"/>
          </a:xfrm>
          <a:custGeom>
            <a:avLst/>
            <a:gdLst/>
            <a:ahLst/>
            <a:cxnLst/>
            <a:rect r="r" b="b" t="t" l="l"/>
            <a:pathLst>
              <a:path h="1599778" w="1913038">
                <a:moveTo>
                  <a:pt x="0" y="0"/>
                </a:moveTo>
                <a:lnTo>
                  <a:pt x="1913038" y="0"/>
                </a:lnTo>
                <a:lnTo>
                  <a:pt x="1913038" y="1599779"/>
                </a:lnTo>
                <a:lnTo>
                  <a:pt x="0" y="159977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4069231" y="4121009"/>
            <a:ext cx="4892135" cy="16410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455"/>
              </a:lnSpc>
            </a:pPr>
            <a:r>
              <a:rPr lang="en-US" sz="9611" spc="192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12,765 &lt;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13675" y="2436556"/>
            <a:ext cx="16060651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1- Comparer la </a:t>
            </a:r>
            <a:r>
              <a:rPr lang="en-US" sz="3796" spc="75" b="true">
                <a:solidFill>
                  <a:srgbClr val="FF5555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partie entière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du nombre (celle avant la virgule). Le plus grand nombre est celui dont la partie entière est la plus grande.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3398094" y="4232117"/>
            <a:ext cx="1913038" cy="1599778"/>
          </a:xfrm>
          <a:custGeom>
            <a:avLst/>
            <a:gdLst/>
            <a:ahLst/>
            <a:cxnLst/>
            <a:rect r="r" b="b" t="t" l="l"/>
            <a:pathLst>
              <a:path h="1599778" w="1913038">
                <a:moveTo>
                  <a:pt x="0" y="0"/>
                </a:moveTo>
                <a:lnTo>
                  <a:pt x="1913039" y="0"/>
                </a:lnTo>
                <a:lnTo>
                  <a:pt x="1913039" y="1599779"/>
                </a:lnTo>
                <a:lnTo>
                  <a:pt x="0" y="159977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5400000">
            <a:off x="6983365" y="3183502"/>
            <a:ext cx="488402" cy="5745906"/>
          </a:xfrm>
          <a:custGeom>
            <a:avLst/>
            <a:gdLst/>
            <a:ahLst/>
            <a:cxnLst/>
            <a:rect r="r" b="b" t="t" l="l"/>
            <a:pathLst>
              <a:path h="5745906" w="488402">
                <a:moveTo>
                  <a:pt x="0" y="0"/>
                </a:moveTo>
                <a:lnTo>
                  <a:pt x="488402" y="0"/>
                </a:lnTo>
                <a:lnTo>
                  <a:pt x="488402" y="5745905"/>
                </a:lnTo>
                <a:lnTo>
                  <a:pt x="0" y="574590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3599700" y="422113"/>
            <a:ext cx="13912426" cy="1029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44"/>
              </a:lnSpc>
            </a:pPr>
            <a:r>
              <a:rPr lang="en-US" sz="59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COMPARER LES NOMBRES DÉCIMAUX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4069231" y="6300656"/>
            <a:ext cx="6326697" cy="16045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75"/>
              </a:lnSpc>
            </a:pPr>
            <a:r>
              <a:rPr lang="en-US" sz="4904">
                <a:solidFill>
                  <a:srgbClr val="005C9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12 &lt; 23</a:t>
            </a:r>
          </a:p>
          <a:p>
            <a:pPr algn="ctr">
              <a:lnSpc>
                <a:spcPts val="6375"/>
              </a:lnSpc>
              <a:spcBef>
                <a:spcPct val="0"/>
              </a:spcBef>
            </a:pPr>
            <a:r>
              <a:rPr lang="en-US" sz="4904">
                <a:solidFill>
                  <a:srgbClr val="005C9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donc 12,765 &lt; 23,1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571891" y="4121009"/>
            <a:ext cx="4017092" cy="16410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455"/>
              </a:lnSpc>
            </a:pPr>
            <a:r>
              <a:rPr lang="en-US" sz="9611" spc="192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23,1 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67442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75114" y="4712102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5"/>
                </a:lnTo>
                <a:lnTo>
                  <a:pt x="1637012" y="2099855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1421981" y="4416565"/>
            <a:ext cx="1485147" cy="1241954"/>
          </a:xfrm>
          <a:custGeom>
            <a:avLst/>
            <a:gdLst/>
            <a:ahLst/>
            <a:cxnLst/>
            <a:rect r="r" b="b" t="t" l="l"/>
            <a:pathLst>
              <a:path h="1241954" w="1485147">
                <a:moveTo>
                  <a:pt x="0" y="0"/>
                </a:moveTo>
                <a:lnTo>
                  <a:pt x="1485148" y="0"/>
                </a:lnTo>
                <a:lnTo>
                  <a:pt x="1485148" y="1241955"/>
                </a:lnTo>
                <a:lnTo>
                  <a:pt x="0" y="124195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4069231" y="4121009"/>
            <a:ext cx="4892135" cy="16410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455"/>
              </a:lnSpc>
            </a:pPr>
            <a:r>
              <a:rPr lang="en-US" sz="9611" spc="192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12,765 &lt;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13675" y="2436556"/>
            <a:ext cx="16060651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1- Si la partie entière est identique, comparer la </a:t>
            </a:r>
            <a:r>
              <a:rPr lang="en-US" sz="3796" spc="75" b="true">
                <a:solidFill>
                  <a:srgbClr val="FF5555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partie décimale</a:t>
            </a: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(chiffre par chiffre en partant des dixièmes).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5970376" y="4576315"/>
            <a:ext cx="1089845" cy="911383"/>
          </a:xfrm>
          <a:custGeom>
            <a:avLst/>
            <a:gdLst/>
            <a:ahLst/>
            <a:cxnLst/>
            <a:rect r="r" b="b" t="t" l="l"/>
            <a:pathLst>
              <a:path h="911383" w="1089845">
                <a:moveTo>
                  <a:pt x="0" y="0"/>
                </a:moveTo>
                <a:lnTo>
                  <a:pt x="1089845" y="0"/>
                </a:lnTo>
                <a:lnTo>
                  <a:pt x="1089845" y="911383"/>
                </a:lnTo>
                <a:lnTo>
                  <a:pt x="0" y="91138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5400000">
            <a:off x="8899799" y="3020871"/>
            <a:ext cx="488402" cy="5745906"/>
          </a:xfrm>
          <a:custGeom>
            <a:avLst/>
            <a:gdLst/>
            <a:ahLst/>
            <a:cxnLst/>
            <a:rect r="r" b="b" t="t" l="l"/>
            <a:pathLst>
              <a:path h="5745906" w="488402">
                <a:moveTo>
                  <a:pt x="0" y="0"/>
                </a:moveTo>
                <a:lnTo>
                  <a:pt x="488402" y="0"/>
                </a:lnTo>
                <a:lnTo>
                  <a:pt x="488402" y="5745906"/>
                </a:lnTo>
                <a:lnTo>
                  <a:pt x="0" y="57459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3599700" y="422113"/>
            <a:ext cx="13912426" cy="1029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44"/>
              </a:lnSpc>
            </a:pPr>
            <a:r>
              <a:rPr lang="en-US" sz="59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COMPARER LES NOMBRES DÉCIMAUX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6271047" y="6252325"/>
            <a:ext cx="6326697" cy="2414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75"/>
              </a:lnSpc>
            </a:pPr>
            <a:r>
              <a:rPr lang="en-US" sz="4904">
                <a:solidFill>
                  <a:srgbClr val="005C9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12,765 &lt; 12, 78</a:t>
            </a:r>
          </a:p>
          <a:p>
            <a:pPr algn="ctr">
              <a:lnSpc>
                <a:spcPts val="6375"/>
              </a:lnSpc>
            </a:pPr>
            <a:r>
              <a:rPr lang="en-US" sz="4904">
                <a:solidFill>
                  <a:srgbClr val="005C9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car 6 &lt; 8</a:t>
            </a:r>
          </a:p>
          <a:p>
            <a:pPr algn="ctr">
              <a:lnSpc>
                <a:spcPts val="6375"/>
              </a:lnSpc>
              <a:spcBef>
                <a:spcPct val="0"/>
              </a:spcBef>
            </a:pPr>
          </a:p>
        </p:txBody>
      </p:sp>
      <p:sp>
        <p:nvSpPr>
          <p:cNvPr name="TextBox 18" id="18"/>
          <p:cNvSpPr txBox="true"/>
          <p:nvPr/>
        </p:nvSpPr>
        <p:spPr>
          <a:xfrm rot="0">
            <a:off x="9571891" y="4121009"/>
            <a:ext cx="4017092" cy="16410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455"/>
              </a:lnSpc>
            </a:pPr>
            <a:r>
              <a:rPr lang="en-US" sz="9611" spc="192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12,78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5969187" y="6880398"/>
            <a:ext cx="1732746" cy="1440345"/>
          </a:xfrm>
          <a:custGeom>
            <a:avLst/>
            <a:gdLst/>
            <a:ahLst/>
            <a:cxnLst/>
            <a:rect r="r" b="b" t="t" l="l"/>
            <a:pathLst>
              <a:path h="1440345" w="1732746">
                <a:moveTo>
                  <a:pt x="0" y="0"/>
                </a:moveTo>
                <a:lnTo>
                  <a:pt x="1732745" y="0"/>
                </a:lnTo>
                <a:lnTo>
                  <a:pt x="1732745" y="1440345"/>
                </a:lnTo>
                <a:lnTo>
                  <a:pt x="0" y="144034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28700" y="2367661"/>
            <a:ext cx="14371064" cy="646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Compare les nombres suivants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760384" y="3168071"/>
            <a:ext cx="7383616" cy="53139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123,6 ........... 99,987</a:t>
            </a:r>
          </a:p>
          <a:p>
            <a:pPr algn="l">
              <a:lnSpc>
                <a:spcPts val="5306"/>
              </a:lnSpc>
            </a:pPr>
          </a:p>
          <a:p>
            <a:pPr algn="l">
              <a:lnSpc>
                <a:spcPts val="5306"/>
              </a:lnSpc>
            </a:pPr>
            <a:r>
              <a:rPr lang="en-US" sz="3790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23,76 ........... 23,9</a:t>
            </a:r>
          </a:p>
          <a:p>
            <a:pPr algn="l">
              <a:lnSpc>
                <a:spcPts val="5306"/>
              </a:lnSpc>
            </a:pPr>
          </a:p>
          <a:p>
            <a:pPr algn="l">
              <a:lnSpc>
                <a:spcPts val="5306"/>
              </a:lnSpc>
            </a:pPr>
            <a:r>
              <a:rPr lang="en-US" sz="3790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12,09 ......... 12, 9</a:t>
            </a:r>
          </a:p>
          <a:p>
            <a:pPr algn="l">
              <a:lnSpc>
                <a:spcPts val="5306"/>
              </a:lnSpc>
            </a:pPr>
          </a:p>
          <a:p>
            <a:pPr algn="l">
              <a:lnSpc>
                <a:spcPts val="5306"/>
              </a:lnSpc>
            </a:pPr>
            <a:r>
              <a:rPr lang="en-US" sz="3790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7,98 ......... 7,980</a:t>
            </a:r>
          </a:p>
          <a:p>
            <a:pPr algn="l">
              <a:lnSpc>
                <a:spcPts val="5306"/>
              </a:lnSpc>
            </a:pP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67442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482371" y="7322439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3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3" y="2099856"/>
                </a:lnTo>
                <a:lnTo>
                  <a:pt x="1637013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28700" y="2132205"/>
            <a:ext cx="16041058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peut ranger :</a:t>
            </a:r>
          </a:p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dans l’ordre croissant : du plus petit au plus grand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29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44"/>
              </a:lnSpc>
            </a:pPr>
            <a:r>
              <a:rPr lang="en-US" sz="59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RANGER LES NOMBRES DÉCIMAUX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349798" y="8230195"/>
            <a:ext cx="16041058" cy="19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</a:p>
          <a:p>
            <a:pPr algn="l" marL="819745" indent="-409873" lvl="1">
              <a:lnSpc>
                <a:spcPts val="5315"/>
              </a:lnSpc>
              <a:buFont typeface="Arial"/>
              <a:buChar char="•"/>
            </a:pPr>
            <a:r>
              <a:rPr lang="en-US" b="true" sz="3796" spc="75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dans l’ordre décroissant : du plus grand au plus petit 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1172912" y="5050028"/>
            <a:ext cx="14453671" cy="646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  <a:spcBef>
                <a:spcPct val="0"/>
              </a:spcBef>
            </a:pPr>
            <a:r>
              <a:rPr lang="en-US" sz="3790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On cherche le plus petit nombre de la liste 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801142" y="3645688"/>
            <a:ext cx="1385069" cy="837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46"/>
              </a:lnSpc>
              <a:spcBef>
                <a:spcPct val="0"/>
              </a:spcBef>
            </a:pPr>
            <a:r>
              <a:rPr lang="en-US" sz="4890" spc="97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23,7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984409" y="3645688"/>
            <a:ext cx="1323529" cy="837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46"/>
              </a:lnSpc>
              <a:spcBef>
                <a:spcPct val="0"/>
              </a:spcBef>
            </a:pPr>
            <a:r>
              <a:rPr lang="en-US" sz="4890" spc="97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17,87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6613003" y="3645688"/>
            <a:ext cx="1471389" cy="837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46"/>
              </a:lnSpc>
              <a:spcBef>
                <a:spcPct val="0"/>
              </a:spcBef>
            </a:pPr>
            <a:r>
              <a:rPr lang="en-US" sz="4890" spc="97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23,12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158842" y="3645688"/>
            <a:ext cx="1746498" cy="837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46"/>
              </a:lnSpc>
              <a:spcBef>
                <a:spcPct val="0"/>
              </a:spcBef>
            </a:pPr>
            <a:r>
              <a:rPr lang="en-US" sz="4890" spc="97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21,983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172912" y="7730482"/>
            <a:ext cx="1836539" cy="837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46"/>
              </a:lnSpc>
              <a:spcBef>
                <a:spcPct val="0"/>
              </a:spcBef>
            </a:pPr>
            <a:r>
              <a:rPr lang="en-US" sz="4890" spc="97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17,87 &lt;</a:t>
            </a:r>
          </a:p>
        </p:txBody>
      </p:sp>
      <p:sp>
        <p:nvSpPr>
          <p:cNvPr name="AutoShape 20" id="20"/>
          <p:cNvSpPr/>
          <p:nvPr/>
        </p:nvSpPr>
        <p:spPr>
          <a:xfrm>
            <a:off x="4046781" y="3740938"/>
            <a:ext cx="1261157" cy="742552"/>
          </a:xfrm>
          <a:prstGeom prst="line">
            <a:avLst/>
          </a:prstGeom>
          <a:ln cap="flat" w="209550">
            <a:solidFill>
              <a:srgbClr val="DC3C4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21" id="21"/>
          <p:cNvSpPr txBox="true"/>
          <p:nvPr/>
        </p:nvSpPr>
        <p:spPr>
          <a:xfrm rot="0">
            <a:off x="1172912" y="5838321"/>
            <a:ext cx="14453671" cy="646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  <a:spcBef>
                <a:spcPct val="0"/>
              </a:spcBef>
            </a:pPr>
            <a:r>
              <a:rPr lang="en-US" sz="3790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On cherche le plus petit nombre restant .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3186211" y="7732763"/>
            <a:ext cx="1984400" cy="837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46"/>
              </a:lnSpc>
              <a:spcBef>
                <a:spcPct val="0"/>
              </a:spcBef>
            </a:pPr>
            <a:r>
              <a:rPr lang="en-US" sz="4890" spc="97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23,12 &lt;</a:t>
            </a:r>
          </a:p>
        </p:txBody>
      </p:sp>
      <p:sp>
        <p:nvSpPr>
          <p:cNvPr name="AutoShape 23" id="23"/>
          <p:cNvSpPr/>
          <p:nvPr/>
        </p:nvSpPr>
        <p:spPr>
          <a:xfrm>
            <a:off x="6770076" y="3650651"/>
            <a:ext cx="1261157" cy="742552"/>
          </a:xfrm>
          <a:prstGeom prst="line">
            <a:avLst/>
          </a:prstGeom>
          <a:ln cap="flat" w="209550">
            <a:solidFill>
              <a:srgbClr val="DC3C4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24" id="24"/>
          <p:cNvSpPr txBox="true"/>
          <p:nvPr/>
        </p:nvSpPr>
        <p:spPr>
          <a:xfrm rot="0">
            <a:off x="1172912" y="6542280"/>
            <a:ext cx="14453671" cy="646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  <a:spcBef>
                <a:spcPct val="0"/>
              </a:spcBef>
            </a:pPr>
            <a:r>
              <a:rPr lang="en-US" sz="3790" i="true" spc="75">
                <a:solidFill>
                  <a:srgbClr val="004AAD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On cherche le plus petit nombre restant ...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5483249" y="7730482"/>
            <a:ext cx="2259509" cy="837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46"/>
              </a:lnSpc>
              <a:spcBef>
                <a:spcPct val="0"/>
              </a:spcBef>
            </a:pPr>
            <a:r>
              <a:rPr lang="en-US" sz="4890" spc="97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21,983 &lt;</a:t>
            </a:r>
          </a:p>
        </p:txBody>
      </p:sp>
      <p:sp>
        <p:nvSpPr>
          <p:cNvPr name="AutoShape 26" id="26"/>
          <p:cNvSpPr/>
          <p:nvPr/>
        </p:nvSpPr>
        <p:spPr>
          <a:xfrm>
            <a:off x="9212002" y="3830875"/>
            <a:ext cx="1261157" cy="742552"/>
          </a:xfrm>
          <a:prstGeom prst="line">
            <a:avLst/>
          </a:prstGeom>
          <a:ln cap="flat" w="209550">
            <a:solidFill>
              <a:srgbClr val="DC3C4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27" id="27"/>
          <p:cNvSpPr txBox="true"/>
          <p:nvPr/>
        </p:nvSpPr>
        <p:spPr>
          <a:xfrm rot="0">
            <a:off x="7923732" y="7730482"/>
            <a:ext cx="1385069" cy="837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46"/>
              </a:lnSpc>
              <a:spcBef>
                <a:spcPct val="0"/>
              </a:spcBef>
            </a:pPr>
            <a:r>
              <a:rPr lang="en-US" sz="4890" spc="97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23,7 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5969187" y="6880398"/>
            <a:ext cx="1732746" cy="1440345"/>
          </a:xfrm>
          <a:custGeom>
            <a:avLst/>
            <a:gdLst/>
            <a:ahLst/>
            <a:cxnLst/>
            <a:rect r="r" b="b" t="t" l="l"/>
            <a:pathLst>
              <a:path h="1440345" w="1732746">
                <a:moveTo>
                  <a:pt x="0" y="0"/>
                </a:moveTo>
                <a:lnTo>
                  <a:pt x="1732745" y="0"/>
                </a:lnTo>
                <a:lnTo>
                  <a:pt x="1732745" y="1440345"/>
                </a:lnTo>
                <a:lnTo>
                  <a:pt x="0" y="144034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28700" y="2367661"/>
            <a:ext cx="14371064" cy="646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Range dans l’ordre croissant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760384" y="3168071"/>
            <a:ext cx="10408763" cy="646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24,34       26,8      23        24,2      26,12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47088" y="5005362"/>
            <a:ext cx="14371064" cy="646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8411" indent="-409206" lvl="1">
              <a:lnSpc>
                <a:spcPts val="5306"/>
              </a:lnSpc>
              <a:buFont typeface="Arial"/>
              <a:buChar char="•"/>
            </a:pPr>
            <a:r>
              <a:rPr lang="en-US" sz="3790" spc="75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Range dans l’ordre décroissant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878772" y="5805772"/>
            <a:ext cx="10408763" cy="646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6"/>
              </a:lnSpc>
            </a:pPr>
            <a:r>
              <a:rPr lang="en-US" sz="3790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1,234     1,32     1,342      1,4      1,243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26" y="2067442"/>
            <a:ext cx="17095347" cy="7831986"/>
            <a:chOff x="0" y="0"/>
            <a:chExt cx="4502478" cy="20627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8DD1FE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9798" y="0"/>
            <a:ext cx="1659653" cy="1659653"/>
          </a:xfrm>
          <a:custGeom>
            <a:avLst/>
            <a:gdLst/>
            <a:ahLst/>
            <a:cxnLst/>
            <a:rect r="r" b="b" t="t" l="l"/>
            <a:pathLst>
              <a:path h="1659653" w="1659653">
                <a:moveTo>
                  <a:pt x="0" y="0"/>
                </a:moveTo>
                <a:lnTo>
                  <a:pt x="1659653" y="0"/>
                </a:lnTo>
                <a:lnTo>
                  <a:pt x="1659653" y="1659653"/>
                </a:lnTo>
                <a:lnTo>
                  <a:pt x="0" y="165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875114" y="7637990"/>
            <a:ext cx="1637012" cy="2099856"/>
          </a:xfrm>
          <a:custGeom>
            <a:avLst/>
            <a:gdLst/>
            <a:ahLst/>
            <a:cxnLst/>
            <a:rect r="r" b="b" t="t" l="l"/>
            <a:pathLst>
              <a:path h="2099856" w="1637012">
                <a:moveTo>
                  <a:pt x="1637012" y="0"/>
                </a:moveTo>
                <a:lnTo>
                  <a:pt x="0" y="0"/>
                </a:lnTo>
                <a:lnTo>
                  <a:pt x="0" y="2099856"/>
                </a:lnTo>
                <a:lnTo>
                  <a:pt x="1637012" y="2099856"/>
                </a:lnTo>
                <a:lnTo>
                  <a:pt x="163701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28700" y="2313145"/>
            <a:ext cx="16041058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 peut encadrer un nombre décimal. </a:t>
            </a:r>
          </a:p>
          <a:p>
            <a:pPr algn="l">
              <a:lnSpc>
                <a:spcPts val="5315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29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44"/>
              </a:lnSpc>
            </a:pPr>
            <a:r>
              <a:rPr lang="en-US" sz="59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ENCADRER LES NOMBRES DÉCIMAUX</a:t>
            </a:r>
          </a:p>
        </p:txBody>
      </p:sp>
      <p:graphicFrame>
        <p:nvGraphicFramePr>
          <p:cNvPr name="Table 13" id="13"/>
          <p:cNvGraphicFramePr>
            <a:graphicFrameLocks noGrp="true"/>
          </p:cNvGraphicFramePr>
          <p:nvPr/>
        </p:nvGraphicFramePr>
        <p:xfrm>
          <a:off x="862635" y="3189680"/>
          <a:ext cx="11068491" cy="2590800"/>
        </p:xfrm>
        <a:graphic>
          <a:graphicData uri="http://schemas.openxmlformats.org/drawingml/2006/table">
            <a:tbl>
              <a:tblPr/>
              <a:tblGrid>
                <a:gridCol w="1844749"/>
                <a:gridCol w="1844749"/>
                <a:gridCol w="1815844"/>
                <a:gridCol w="1873653"/>
                <a:gridCol w="1844749"/>
                <a:gridCol w="1844749"/>
              </a:tblGrid>
              <a:tr h="124706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centaines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dizaines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U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unités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1/1000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millièmes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centièmes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dixièmes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</a:tr>
              <a:tr h="1343736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6999"/>
                        </a:lnSpc>
                        <a:defRPr/>
                      </a:pPr>
                      <a:r>
                        <a:rPr lang="en-US" sz="49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6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00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r>
                        <a:rPr lang="en-US" sz="50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4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r>
                        <a:rPr lang="en-US" sz="50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1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r>
                        <a:rPr lang="en-US" sz="50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2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Freeform 14" id="14"/>
          <p:cNvSpPr/>
          <p:nvPr/>
        </p:nvSpPr>
        <p:spPr>
          <a:xfrm flipH="false" flipV="false" rot="0">
            <a:off x="6030807" y="5218370"/>
            <a:ext cx="732149" cy="1124221"/>
          </a:xfrm>
          <a:custGeom>
            <a:avLst/>
            <a:gdLst/>
            <a:ahLst/>
            <a:cxnLst/>
            <a:rect r="r" b="b" t="t" l="l"/>
            <a:pathLst>
              <a:path h="1124221" w="732149">
                <a:moveTo>
                  <a:pt x="0" y="0"/>
                </a:moveTo>
                <a:lnTo>
                  <a:pt x="732148" y="0"/>
                </a:lnTo>
                <a:lnTo>
                  <a:pt x="732148" y="1124220"/>
                </a:lnTo>
                <a:lnTo>
                  <a:pt x="0" y="112422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2120790" y="3692397"/>
            <a:ext cx="5391336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 l’unité près :</a:t>
            </a:r>
          </a:p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6 &lt; 6,214&lt; 7</a:t>
            </a:r>
          </a:p>
        </p:txBody>
      </p:sp>
      <p:graphicFrame>
        <p:nvGraphicFramePr>
          <p:cNvPr name="Table 16" id="16"/>
          <p:cNvGraphicFramePr>
            <a:graphicFrameLocks noGrp="true"/>
          </p:cNvGraphicFramePr>
          <p:nvPr/>
        </p:nvGraphicFramePr>
        <p:xfrm>
          <a:off x="862635" y="6342590"/>
          <a:ext cx="11068491" cy="2590800"/>
        </p:xfrm>
        <a:graphic>
          <a:graphicData uri="http://schemas.openxmlformats.org/drawingml/2006/table">
            <a:tbl>
              <a:tblPr/>
              <a:tblGrid>
                <a:gridCol w="1844749"/>
                <a:gridCol w="1844749"/>
                <a:gridCol w="1815844"/>
                <a:gridCol w="1873653"/>
                <a:gridCol w="1844749"/>
                <a:gridCol w="1844749"/>
              </a:tblGrid>
              <a:tr h="124706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centaines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dizaines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U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unités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1/1000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millièmes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centièmes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1/10</a:t>
                      </a:r>
                      <a:endParaRPr lang="en-US" sz="1100"/>
                    </a:p>
                    <a:p>
                      <a:pPr algn="ctr">
                        <a:lnSpc>
                          <a:spcPts val="3219"/>
                        </a:lnSpc>
                      </a:pPr>
                      <a:r>
                        <a:rPr lang="en-US" sz="2299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dixièmes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626B"/>
                    </a:solidFill>
                  </a:tcPr>
                </a:tc>
              </a:tr>
              <a:tr h="1343736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6999"/>
                        </a:lnSpc>
                        <a:defRPr/>
                      </a:pPr>
                      <a:r>
                        <a:rPr lang="en-US" sz="4999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6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r>
                        <a:rPr lang="en-US" sz="50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4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r>
                        <a:rPr lang="en-US" sz="50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1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r>
                        <a:rPr lang="en-US" sz="5000" b="true">
                          <a:solidFill>
                            <a:srgbClr val="000000"/>
                          </a:solidFill>
                          <a:latin typeface="Glacial Indifference Bold"/>
                          <a:ea typeface="Glacial Indifference Bold"/>
                          <a:cs typeface="Glacial Indifference Bold"/>
                          <a:sym typeface="Glacial Indifference Bold"/>
                        </a:rPr>
                        <a:t>2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00"/>
                    </a:solidFill>
                  </a:tcPr>
                </a:tc>
              </a:tr>
            </a:tbl>
          </a:graphicData>
        </a:graphic>
      </p:graphicFrame>
      <p:sp>
        <p:nvSpPr>
          <p:cNvPr name="Freeform 17" id="17"/>
          <p:cNvSpPr/>
          <p:nvPr/>
        </p:nvSpPr>
        <p:spPr>
          <a:xfrm flipH="false" flipV="false" rot="0">
            <a:off x="6030807" y="8134079"/>
            <a:ext cx="732149" cy="1124221"/>
          </a:xfrm>
          <a:custGeom>
            <a:avLst/>
            <a:gdLst/>
            <a:ahLst/>
            <a:cxnLst/>
            <a:rect r="r" b="b" t="t" l="l"/>
            <a:pathLst>
              <a:path h="1124221" w="732149">
                <a:moveTo>
                  <a:pt x="0" y="0"/>
                </a:moveTo>
                <a:lnTo>
                  <a:pt x="732148" y="0"/>
                </a:lnTo>
                <a:lnTo>
                  <a:pt x="732148" y="1124221"/>
                </a:lnTo>
                <a:lnTo>
                  <a:pt x="0" y="11242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12120790" y="6820820"/>
            <a:ext cx="5391336" cy="131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Au dixième près :</a:t>
            </a:r>
          </a:p>
          <a:p>
            <a:pPr algn="l">
              <a:lnSpc>
                <a:spcPts val="5315"/>
              </a:lnSpc>
            </a:pPr>
            <a:r>
              <a:rPr lang="en-US" sz="3796" spc="75" b="true">
                <a:solidFill>
                  <a:srgbClr val="20202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6,2 &lt; 6,214 &lt; 6,3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5274" y="195413"/>
            <a:ext cx="1708701" cy="1732523"/>
          </a:xfrm>
          <a:custGeom>
            <a:avLst/>
            <a:gdLst/>
            <a:ahLst/>
            <a:cxnLst/>
            <a:rect r="r" b="b" t="t" l="l"/>
            <a:pathLst>
              <a:path h="1732523" w="1708701">
                <a:moveTo>
                  <a:pt x="0" y="0"/>
                </a:moveTo>
                <a:lnTo>
                  <a:pt x="1708701" y="0"/>
                </a:lnTo>
                <a:lnTo>
                  <a:pt x="1708701" y="1732523"/>
                </a:lnTo>
                <a:lnTo>
                  <a:pt x="0" y="1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06585" y="1927936"/>
            <a:ext cx="17095347" cy="7831986"/>
            <a:chOff x="0" y="0"/>
            <a:chExt cx="4502478" cy="206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02478" cy="2062745"/>
            </a:xfrm>
            <a:custGeom>
              <a:avLst/>
              <a:gdLst/>
              <a:ahLst/>
              <a:cxnLst/>
              <a:rect r="r" b="b" t="t" l="l"/>
              <a:pathLst>
                <a:path h="2062745" w="4502478">
                  <a:moveTo>
                    <a:pt x="25813" y="0"/>
                  </a:moveTo>
                  <a:lnTo>
                    <a:pt x="4476665" y="0"/>
                  </a:lnTo>
                  <a:cubicBezTo>
                    <a:pt x="4483511" y="0"/>
                    <a:pt x="4490077" y="2720"/>
                    <a:pt x="4494918" y="7561"/>
                  </a:cubicBezTo>
                  <a:cubicBezTo>
                    <a:pt x="4499759" y="12402"/>
                    <a:pt x="4502478" y="18967"/>
                    <a:pt x="4502478" y="25813"/>
                  </a:cubicBezTo>
                  <a:lnTo>
                    <a:pt x="4502478" y="2036932"/>
                  </a:lnTo>
                  <a:cubicBezTo>
                    <a:pt x="4502478" y="2043778"/>
                    <a:pt x="4499759" y="2050344"/>
                    <a:pt x="4494918" y="2055185"/>
                  </a:cubicBezTo>
                  <a:cubicBezTo>
                    <a:pt x="4490077" y="2060026"/>
                    <a:pt x="4483511" y="2062745"/>
                    <a:pt x="4476665" y="2062745"/>
                  </a:cubicBezTo>
                  <a:lnTo>
                    <a:pt x="25813" y="2062745"/>
                  </a:lnTo>
                  <a:cubicBezTo>
                    <a:pt x="11557" y="2062745"/>
                    <a:pt x="0" y="2051188"/>
                    <a:pt x="0" y="2036932"/>
                  </a:cubicBezTo>
                  <a:lnTo>
                    <a:pt x="0" y="25813"/>
                  </a:lnTo>
                  <a:cubicBezTo>
                    <a:pt x="0" y="18967"/>
                    <a:pt x="2720" y="12402"/>
                    <a:pt x="7561" y="7561"/>
                  </a:cubicBezTo>
                  <a:cubicBezTo>
                    <a:pt x="12402" y="2720"/>
                    <a:pt x="18967" y="0"/>
                    <a:pt x="25813" y="0"/>
                  </a:cubicBezTo>
                  <a:close/>
                </a:path>
              </a:pathLst>
            </a:custGeom>
            <a:solidFill>
              <a:srgbClr val="15B5B0">
                <a:alpha val="41961"/>
              </a:srgbClr>
            </a:solidFill>
            <a:ln w="66675" cap="rnd">
              <a:solidFill>
                <a:srgbClr val="000000">
                  <a:alpha val="41961"/>
                </a:srgbClr>
              </a:solidFill>
              <a:prstDash val="sysDot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02478" cy="21008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5526554" y="2655406"/>
            <a:ext cx="1732746" cy="1440345"/>
          </a:xfrm>
          <a:custGeom>
            <a:avLst/>
            <a:gdLst/>
            <a:ahLst/>
            <a:cxnLst/>
            <a:rect r="r" b="b" t="t" l="l"/>
            <a:pathLst>
              <a:path h="1440345" w="1732746">
                <a:moveTo>
                  <a:pt x="0" y="0"/>
                </a:moveTo>
                <a:lnTo>
                  <a:pt x="1732746" y="0"/>
                </a:lnTo>
                <a:lnTo>
                  <a:pt x="1732746" y="1440345"/>
                </a:lnTo>
                <a:lnTo>
                  <a:pt x="0" y="144034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MINI TEST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28700" y="1983989"/>
            <a:ext cx="14889959" cy="1699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54501" indent="-427250" lvl="1">
              <a:lnSpc>
                <a:spcPts val="5540"/>
              </a:lnSpc>
              <a:buFont typeface="Arial"/>
              <a:buChar char="•"/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Encadre entre deux entiers</a:t>
            </a:r>
          </a:p>
          <a:p>
            <a:pPr algn="l">
              <a:lnSpc>
                <a:spcPts val="2601"/>
              </a:lnSpc>
            </a:pP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........&lt; 5,98 &lt; ..........                ........&lt; 9,034 &lt; ..........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28700" y="3883710"/>
            <a:ext cx="14889959" cy="1699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54501" indent="-427250" lvl="1">
              <a:lnSpc>
                <a:spcPts val="5540"/>
              </a:lnSpc>
              <a:buFont typeface="Arial"/>
              <a:buChar char="•"/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Encadre aux dixièmes près</a:t>
            </a:r>
          </a:p>
          <a:p>
            <a:pPr algn="l">
              <a:lnSpc>
                <a:spcPts val="2601"/>
              </a:lnSpc>
            </a:pP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........&lt; 5,98 &lt; ..........                ........&lt; 9,034 &lt; ..........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28700" y="5907255"/>
            <a:ext cx="14889959" cy="1699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54501" indent="-427250" lvl="1">
              <a:lnSpc>
                <a:spcPts val="5540"/>
              </a:lnSpc>
              <a:buFont typeface="Arial"/>
              <a:buChar char="•"/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Encadre aux centièmes près</a:t>
            </a:r>
          </a:p>
          <a:p>
            <a:pPr algn="l">
              <a:lnSpc>
                <a:spcPts val="2601"/>
              </a:lnSpc>
            </a:pP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........&lt; 5,982 &lt; ..........                ........&lt; 9,034 &lt; ..........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8700" y="7806976"/>
            <a:ext cx="14889959" cy="1699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54501" indent="-427250" lvl="1">
              <a:lnSpc>
                <a:spcPts val="5540"/>
              </a:lnSpc>
              <a:buFont typeface="Arial"/>
              <a:buChar char="•"/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Encadre aux millièmes près</a:t>
            </a:r>
          </a:p>
          <a:p>
            <a:pPr algn="l">
              <a:lnSpc>
                <a:spcPts val="2601"/>
              </a:lnSpc>
            </a:pPr>
          </a:p>
          <a:p>
            <a:pPr algn="l">
              <a:lnSpc>
                <a:spcPts val="5540"/>
              </a:lnSpc>
            </a:pPr>
            <a:r>
              <a:rPr lang="en-US" sz="3957" spc="79">
                <a:solidFill>
                  <a:srgbClr val="20202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........&lt; 5,982 &lt; ..........                ........&lt; 9,034 &lt; .......... 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664791" y="1426287"/>
            <a:ext cx="13047897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19"/>
              </a:lnSpc>
            </a:pPr>
          </a:p>
        </p:txBody>
      </p:sp>
      <p:grpSp>
        <p:nvGrpSpPr>
          <p:cNvPr name="Group 3" id="3"/>
          <p:cNvGrpSpPr/>
          <p:nvPr/>
        </p:nvGrpSpPr>
        <p:grpSpPr>
          <a:xfrm rot="0">
            <a:off x="606585" y="2014233"/>
            <a:ext cx="16905541" cy="7491201"/>
            <a:chOff x="0" y="0"/>
            <a:chExt cx="4452488" cy="197299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52488" cy="1972991"/>
            </a:xfrm>
            <a:custGeom>
              <a:avLst/>
              <a:gdLst/>
              <a:ahLst/>
              <a:cxnLst/>
              <a:rect r="r" b="b" t="t" l="l"/>
              <a:pathLst>
                <a:path h="1972991" w="4452488">
                  <a:moveTo>
                    <a:pt x="26103" y="0"/>
                  </a:moveTo>
                  <a:lnTo>
                    <a:pt x="4426385" y="0"/>
                  </a:lnTo>
                  <a:cubicBezTo>
                    <a:pt x="4433308" y="0"/>
                    <a:pt x="4439948" y="2750"/>
                    <a:pt x="4444843" y="7645"/>
                  </a:cubicBezTo>
                  <a:cubicBezTo>
                    <a:pt x="4449738" y="12541"/>
                    <a:pt x="4452488" y="19180"/>
                    <a:pt x="4452488" y="26103"/>
                  </a:cubicBezTo>
                  <a:lnTo>
                    <a:pt x="4452488" y="1946888"/>
                  </a:lnTo>
                  <a:cubicBezTo>
                    <a:pt x="4452488" y="1961305"/>
                    <a:pt x="4440801" y="1972991"/>
                    <a:pt x="4426385" y="1972991"/>
                  </a:cubicBezTo>
                  <a:lnTo>
                    <a:pt x="26103" y="1972991"/>
                  </a:lnTo>
                  <a:cubicBezTo>
                    <a:pt x="11687" y="1972991"/>
                    <a:pt x="0" y="1961305"/>
                    <a:pt x="0" y="1946888"/>
                  </a:cubicBezTo>
                  <a:lnTo>
                    <a:pt x="0" y="26103"/>
                  </a:lnTo>
                  <a:cubicBezTo>
                    <a:pt x="0" y="11687"/>
                    <a:pt x="11687" y="0"/>
                    <a:pt x="26103" y="0"/>
                  </a:cubicBezTo>
                  <a:close/>
                </a:path>
              </a:pathLst>
            </a:custGeom>
            <a:solidFill>
              <a:srgbClr val="DC3C4D">
                <a:alpha val="7843"/>
              </a:srgbClr>
            </a:solidFill>
            <a:ln w="66675" cap="rnd">
              <a:solidFill>
                <a:srgbClr val="000000">
                  <a:alpha val="7843"/>
                </a:srgbClr>
              </a:solidFill>
              <a:prstDash val="sysDot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52488" cy="20110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3599700" y="337527"/>
            <a:ext cx="13912426" cy="1448294"/>
            <a:chOff x="0" y="0"/>
            <a:chExt cx="18549901" cy="193105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8452859" y="0"/>
              <a:ext cx="10097042" cy="1931059"/>
            </a:xfrm>
            <a:custGeom>
              <a:avLst/>
              <a:gdLst/>
              <a:ahLst/>
              <a:cxnLst/>
              <a:rect r="r" b="b" t="t" l="l"/>
              <a:pathLst>
                <a:path h="1931059" w="10097042">
                  <a:moveTo>
                    <a:pt x="0" y="0"/>
                  </a:moveTo>
                  <a:lnTo>
                    <a:pt x="10097042" y="0"/>
                  </a:lnTo>
                  <a:lnTo>
                    <a:pt x="10097042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62775" cy="1931059"/>
            </a:xfrm>
            <a:custGeom>
              <a:avLst/>
              <a:gdLst/>
              <a:ahLst/>
              <a:cxnLst/>
              <a:rect r="r" b="b" t="t" l="l"/>
              <a:pathLst>
                <a:path h="1931059" w="9362775">
                  <a:moveTo>
                    <a:pt x="0" y="0"/>
                  </a:moveTo>
                  <a:lnTo>
                    <a:pt x="9362775" y="0"/>
                  </a:lnTo>
                  <a:lnTo>
                    <a:pt x="9362775" y="1931059"/>
                  </a:lnTo>
                  <a:lnTo>
                    <a:pt x="0" y="193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784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06585" y="288605"/>
            <a:ext cx="3146079" cy="1234836"/>
          </a:xfrm>
          <a:custGeom>
            <a:avLst/>
            <a:gdLst/>
            <a:ahLst/>
            <a:cxnLst/>
            <a:rect r="r" b="b" t="t" l="l"/>
            <a:pathLst>
              <a:path h="1234836" w="3146079">
                <a:moveTo>
                  <a:pt x="0" y="0"/>
                </a:moveTo>
                <a:lnTo>
                  <a:pt x="3146079" y="0"/>
                </a:lnTo>
                <a:lnTo>
                  <a:pt x="3146079" y="1234836"/>
                </a:lnTo>
                <a:lnTo>
                  <a:pt x="0" y="1234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21607" y="187419"/>
            <a:ext cx="1730906" cy="1826814"/>
          </a:xfrm>
          <a:custGeom>
            <a:avLst/>
            <a:gdLst/>
            <a:ahLst/>
            <a:cxnLst/>
            <a:rect r="r" b="b" t="t" l="l"/>
            <a:pathLst>
              <a:path h="1826814" w="1730906">
                <a:moveTo>
                  <a:pt x="0" y="0"/>
                </a:moveTo>
                <a:lnTo>
                  <a:pt x="1730905" y="0"/>
                </a:lnTo>
                <a:lnTo>
                  <a:pt x="1730905" y="1826814"/>
                </a:lnTo>
                <a:lnTo>
                  <a:pt x="0" y="18268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265510" y="7637934"/>
            <a:ext cx="2246616" cy="1867500"/>
          </a:xfrm>
          <a:custGeom>
            <a:avLst/>
            <a:gdLst/>
            <a:ahLst/>
            <a:cxnLst/>
            <a:rect r="r" b="b" t="t" l="l"/>
            <a:pathLst>
              <a:path h="1867500" w="2246616">
                <a:moveTo>
                  <a:pt x="0" y="0"/>
                </a:moveTo>
                <a:lnTo>
                  <a:pt x="2246616" y="0"/>
                </a:lnTo>
                <a:lnTo>
                  <a:pt x="2246616" y="1867500"/>
                </a:lnTo>
                <a:lnTo>
                  <a:pt x="0" y="1867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599700" y="422113"/>
            <a:ext cx="13912426" cy="106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4"/>
              </a:lnSpc>
            </a:pPr>
            <a:r>
              <a:rPr lang="en-US" sz="626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L’ESSENTIEL À RETENIR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945484" y="3156266"/>
            <a:ext cx="10572668" cy="40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DAGxJwWmdIM</dc:identifier>
  <dcterms:modified xsi:type="dcterms:W3CDTF">2011-08-01T06:04:30Z</dcterms:modified>
  <cp:revision>1</cp:revision>
  <dc:title>Nombres et calculs</dc:title>
</cp:coreProperties>
</file>