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Handy Casual" charset="1" panose="00000500000000000000"/>
      <p:regular r:id="rId18"/>
    </p:embeddedFont>
    <p:embeddedFont>
      <p:font typeface="Glacial Indifference Bold" charset="1" panose="00000800000000000000"/>
      <p:regular r:id="rId19"/>
    </p:embeddedFont>
    <p:embeddedFont>
      <p:font typeface="Sondos Bold" charset="1" panose="00000800000000000000"/>
      <p:regular r:id="rId20"/>
    </p:embeddedFont>
    <p:embeddedFont>
      <p:font typeface="Glacial Indifference" charset="1" panose="00000000000000000000"/>
      <p:regular r:id="rId21"/>
    </p:embeddedFont>
    <p:embeddedFont>
      <p:font typeface="Glacial Indifference Italics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svg" Type="http://schemas.openxmlformats.org/officeDocument/2006/relationships/image"/><Relationship Id="rId11" Target="../media/image29.png" Type="http://schemas.openxmlformats.org/officeDocument/2006/relationships/image"/><Relationship Id="rId12" Target="../media/image30.sv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18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svg" Type="http://schemas.openxmlformats.org/officeDocument/2006/relationships/image"/><Relationship Id="rId11" Target="../media/image29.png" Type="http://schemas.openxmlformats.org/officeDocument/2006/relationships/image"/><Relationship Id="rId12" Target="../media/image30.sv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18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306968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554053" y="2029279"/>
            <a:ext cx="17422424" cy="3208895"/>
            <a:chOff x="0" y="0"/>
            <a:chExt cx="23229898" cy="4278526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23229898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les nombres décimaux - partie 2 - CM1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994001" y="3485937"/>
              <a:ext cx="17241895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3980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NUMERATION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Comparer les nombres décimaux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Ranger les nombres décimaux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Encadrer les nombres décimaux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04081" y="8393348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Lis les nombres suivants :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60360" y="2802042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3, 78           2, 08               0, 92             0, 3</a:t>
            </a:r>
          </a:p>
        </p:txBody>
      </p:sp>
      <p:graphicFrame>
        <p:nvGraphicFramePr>
          <p:cNvPr name="Table 15" id="15"/>
          <p:cNvGraphicFramePr>
            <a:graphicFrameLocks noGrp="true"/>
          </p:cNvGraphicFramePr>
          <p:nvPr/>
        </p:nvGraphicFramePr>
        <p:xfrm>
          <a:off x="1028700" y="7068670"/>
          <a:ext cx="11093492" cy="1844793"/>
        </p:xfrm>
        <a:graphic>
          <a:graphicData uri="http://schemas.openxmlformats.org/drawingml/2006/table">
            <a:tbl>
              <a:tblPr/>
              <a:tblGrid>
                <a:gridCol w="2218698"/>
                <a:gridCol w="2218698"/>
                <a:gridCol w="2183934"/>
                <a:gridCol w="2253463"/>
                <a:gridCol w="2218698"/>
              </a:tblGrid>
              <a:tr h="130987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53492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6" id="16"/>
          <p:cNvSpPr/>
          <p:nvPr/>
        </p:nvSpPr>
        <p:spPr>
          <a:xfrm flipH="false" flipV="false" rot="0">
            <a:off x="7234422" y="8393348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8" y="0"/>
                </a:lnTo>
                <a:lnTo>
                  <a:pt x="732148" y="1124220"/>
                </a:lnTo>
                <a:lnTo>
                  <a:pt x="0" y="11242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260360" y="3958593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Ecris en chiffres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60360" y="4614423"/>
            <a:ext cx="7645736" cy="2646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deux unités et douze centièmes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trois-cent-sept dixièmes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quatre virgule huit</a:t>
            </a: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9154259" y="4568668"/>
            <a:ext cx="7645736" cy="1980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cinquante-trois centièmes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dix unités et quatre centièmes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cent-sept dixièmes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04081" y="8393348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367661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Compare les nombres suivants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60360" y="3011704"/>
            <a:ext cx="4370577" cy="2627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7 894 ..... 345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8 334 .... 7 654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2 365 .... 2 384</a:t>
            </a: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760336" y="5563220"/>
            <a:ext cx="15780733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Range dans l’ordre croissant : 3 657 - 8 765 - 3 454 - 8 998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60336" y="7100511"/>
            <a:ext cx="15780733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Encadre au millier près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192649" y="7100511"/>
            <a:ext cx="6395676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............&lt; 7 897 &lt; ............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0336" y="8031914"/>
            <a:ext cx="15780733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Encadre à l’unité près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192649" y="8031914"/>
            <a:ext cx="6395676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............&lt; 7 897 &lt; ............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60336" y="8896867"/>
            <a:ext cx="15780733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Encadre à la centaine près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770070" y="8896867"/>
            <a:ext cx="6395676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............&lt; 7 897 &lt; ............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75114" y="4712102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144000" y="4232117"/>
            <a:ext cx="1913038" cy="1599778"/>
          </a:xfrm>
          <a:custGeom>
            <a:avLst/>
            <a:gdLst/>
            <a:ahLst/>
            <a:cxnLst/>
            <a:rect r="r" b="b" t="t" l="l"/>
            <a:pathLst>
              <a:path h="1599778" w="1913038">
                <a:moveTo>
                  <a:pt x="0" y="0"/>
                </a:moveTo>
                <a:lnTo>
                  <a:pt x="1913038" y="0"/>
                </a:lnTo>
                <a:lnTo>
                  <a:pt x="1913038" y="1599779"/>
                </a:lnTo>
                <a:lnTo>
                  <a:pt x="0" y="15997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069231" y="4121009"/>
            <a:ext cx="4892135" cy="1641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55"/>
              </a:lnSpc>
            </a:pPr>
            <a:r>
              <a:rPr lang="en-US" sz="9611" spc="192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12,76 &lt;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13675" y="2436556"/>
            <a:ext cx="16060651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1- Comparer la </a:t>
            </a:r>
            <a:r>
              <a:rPr lang="en-US" sz="3796" spc="75" b="true">
                <a:solidFill>
                  <a:srgbClr val="FF555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partie entière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du nombre (celle avant la virgule). Le plus grand nombre est celui dont la partie entière est la plus grande.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3398094" y="4232117"/>
            <a:ext cx="1913038" cy="1599778"/>
          </a:xfrm>
          <a:custGeom>
            <a:avLst/>
            <a:gdLst/>
            <a:ahLst/>
            <a:cxnLst/>
            <a:rect r="r" b="b" t="t" l="l"/>
            <a:pathLst>
              <a:path h="1599778" w="1913038">
                <a:moveTo>
                  <a:pt x="0" y="0"/>
                </a:moveTo>
                <a:lnTo>
                  <a:pt x="1913039" y="0"/>
                </a:lnTo>
                <a:lnTo>
                  <a:pt x="1913039" y="1599779"/>
                </a:lnTo>
                <a:lnTo>
                  <a:pt x="0" y="15997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400000">
            <a:off x="6983365" y="3183502"/>
            <a:ext cx="488402" cy="5745906"/>
          </a:xfrm>
          <a:custGeom>
            <a:avLst/>
            <a:gdLst/>
            <a:ahLst/>
            <a:cxnLst/>
            <a:rect r="r" b="b" t="t" l="l"/>
            <a:pathLst>
              <a:path h="5745906" w="488402">
                <a:moveTo>
                  <a:pt x="0" y="0"/>
                </a:moveTo>
                <a:lnTo>
                  <a:pt x="488402" y="0"/>
                </a:lnTo>
                <a:lnTo>
                  <a:pt x="488402" y="5745905"/>
                </a:lnTo>
                <a:lnTo>
                  <a:pt x="0" y="574590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LES NOMBRES DÉCIMAUX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069231" y="6300656"/>
            <a:ext cx="6326697" cy="1604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75"/>
              </a:lnSpc>
            </a:pPr>
            <a:r>
              <a:rPr lang="en-US" sz="4904">
                <a:solidFill>
                  <a:srgbClr val="005C9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 &lt; 23</a:t>
            </a:r>
          </a:p>
          <a:p>
            <a:pPr algn="ctr">
              <a:lnSpc>
                <a:spcPts val="6375"/>
              </a:lnSpc>
              <a:spcBef>
                <a:spcPct val="0"/>
              </a:spcBef>
            </a:pPr>
            <a:r>
              <a:rPr lang="en-US" sz="4904">
                <a:solidFill>
                  <a:srgbClr val="005C9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donc 12,76 &lt; 23,1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571891" y="4121009"/>
            <a:ext cx="4017092" cy="1641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55"/>
              </a:lnSpc>
            </a:pPr>
            <a:r>
              <a:rPr lang="en-US" sz="9611" spc="192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23,1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75114" y="4712102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421981" y="4416565"/>
            <a:ext cx="1485147" cy="1241954"/>
          </a:xfrm>
          <a:custGeom>
            <a:avLst/>
            <a:gdLst/>
            <a:ahLst/>
            <a:cxnLst/>
            <a:rect r="r" b="b" t="t" l="l"/>
            <a:pathLst>
              <a:path h="1241954" w="1485147">
                <a:moveTo>
                  <a:pt x="0" y="0"/>
                </a:moveTo>
                <a:lnTo>
                  <a:pt x="1485148" y="0"/>
                </a:lnTo>
                <a:lnTo>
                  <a:pt x="1485148" y="1241955"/>
                </a:lnTo>
                <a:lnTo>
                  <a:pt x="0" y="12419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069231" y="4121009"/>
            <a:ext cx="4892135" cy="1641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55"/>
              </a:lnSpc>
            </a:pPr>
            <a:r>
              <a:rPr lang="en-US" sz="9611" spc="192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12,76  &lt;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13675" y="2436556"/>
            <a:ext cx="16060651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1- Si la partie entière est identique, comparer la </a:t>
            </a:r>
            <a:r>
              <a:rPr lang="en-US" sz="3796" spc="75" b="true">
                <a:solidFill>
                  <a:srgbClr val="FF555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partie décimale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(chiffre par chiffre en partant des dixièmes).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5970376" y="4576315"/>
            <a:ext cx="1089845" cy="911383"/>
          </a:xfrm>
          <a:custGeom>
            <a:avLst/>
            <a:gdLst/>
            <a:ahLst/>
            <a:cxnLst/>
            <a:rect r="r" b="b" t="t" l="l"/>
            <a:pathLst>
              <a:path h="911383" w="1089845">
                <a:moveTo>
                  <a:pt x="0" y="0"/>
                </a:moveTo>
                <a:lnTo>
                  <a:pt x="1089845" y="0"/>
                </a:lnTo>
                <a:lnTo>
                  <a:pt x="1089845" y="911383"/>
                </a:lnTo>
                <a:lnTo>
                  <a:pt x="0" y="9113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400000">
            <a:off x="8899799" y="3020871"/>
            <a:ext cx="488402" cy="5745906"/>
          </a:xfrm>
          <a:custGeom>
            <a:avLst/>
            <a:gdLst/>
            <a:ahLst/>
            <a:cxnLst/>
            <a:rect r="r" b="b" t="t" l="l"/>
            <a:pathLst>
              <a:path h="5745906" w="488402">
                <a:moveTo>
                  <a:pt x="0" y="0"/>
                </a:moveTo>
                <a:lnTo>
                  <a:pt x="488402" y="0"/>
                </a:lnTo>
                <a:lnTo>
                  <a:pt x="488402" y="5745906"/>
                </a:lnTo>
                <a:lnTo>
                  <a:pt x="0" y="57459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LES NOMBRES DÉCIMAUX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271047" y="6252325"/>
            <a:ext cx="6326697" cy="241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75"/>
              </a:lnSpc>
            </a:pPr>
            <a:r>
              <a:rPr lang="en-US" sz="4904">
                <a:solidFill>
                  <a:srgbClr val="005C9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12,76  &lt; 12, 78</a:t>
            </a:r>
          </a:p>
          <a:p>
            <a:pPr algn="ctr">
              <a:lnSpc>
                <a:spcPts val="6375"/>
              </a:lnSpc>
            </a:pPr>
            <a:r>
              <a:rPr lang="en-US" sz="4904">
                <a:solidFill>
                  <a:srgbClr val="005C9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car 6 &lt; 8</a:t>
            </a:r>
          </a:p>
          <a:p>
            <a:pPr algn="ctr">
              <a:lnSpc>
                <a:spcPts val="6375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9571891" y="4121009"/>
            <a:ext cx="4017092" cy="1641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55"/>
              </a:lnSpc>
            </a:pPr>
            <a:r>
              <a:rPr lang="en-US" sz="9611" spc="192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12,78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69187" y="688039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5" y="0"/>
                </a:lnTo>
                <a:lnTo>
                  <a:pt x="1732745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2367661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Compare les nombres suivants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60384" y="3168071"/>
            <a:ext cx="7383616" cy="5313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123,6 ........... 99,98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23,76 ........... 23,9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12,09 ......... 12, 9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7,9 ......... 7,90</a:t>
            </a:r>
          </a:p>
          <a:p>
            <a:pPr algn="l">
              <a:lnSpc>
                <a:spcPts val="5306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132205"/>
            <a:ext cx="16041058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ranger :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dans l’ordre croissant : du plus petit au plus grand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RANGER LES NOMBRES DÉCIMAUX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49798" y="8230195"/>
            <a:ext cx="16041058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dans l’ordre décroissant : du plus grand au plus petit 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172912" y="5050028"/>
            <a:ext cx="14453671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  <a:spcBef>
                <a:spcPct val="0"/>
              </a:spcBef>
            </a:pPr>
            <a:r>
              <a:rPr lang="en-US" sz="3790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cherche le plus petit nombre de la liste 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01142" y="3645688"/>
            <a:ext cx="1385069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23,7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984409" y="3645688"/>
            <a:ext cx="1323529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17,87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613003" y="3645688"/>
            <a:ext cx="1471389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23,12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326534" y="3645688"/>
            <a:ext cx="1411114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21,98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72912" y="7730482"/>
            <a:ext cx="1836539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17,87 &lt;</a:t>
            </a:r>
          </a:p>
        </p:txBody>
      </p:sp>
      <p:sp>
        <p:nvSpPr>
          <p:cNvPr name="AutoShape 20" id="20"/>
          <p:cNvSpPr/>
          <p:nvPr/>
        </p:nvSpPr>
        <p:spPr>
          <a:xfrm>
            <a:off x="4046781" y="3740938"/>
            <a:ext cx="1261157" cy="742552"/>
          </a:xfrm>
          <a:prstGeom prst="line">
            <a:avLst/>
          </a:prstGeom>
          <a:ln cap="flat" w="209550">
            <a:solidFill>
              <a:srgbClr val="DC3C4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1" id="21"/>
          <p:cNvSpPr txBox="true"/>
          <p:nvPr/>
        </p:nvSpPr>
        <p:spPr>
          <a:xfrm rot="0">
            <a:off x="1172912" y="5838321"/>
            <a:ext cx="14453671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  <a:spcBef>
                <a:spcPct val="0"/>
              </a:spcBef>
            </a:pPr>
            <a:r>
              <a:rPr lang="en-US" sz="3790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cherche le plus petit nombre restant 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186211" y="7732763"/>
            <a:ext cx="1984400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23,12 &lt;</a:t>
            </a:r>
          </a:p>
        </p:txBody>
      </p:sp>
      <p:sp>
        <p:nvSpPr>
          <p:cNvPr name="AutoShape 23" id="23"/>
          <p:cNvSpPr/>
          <p:nvPr/>
        </p:nvSpPr>
        <p:spPr>
          <a:xfrm>
            <a:off x="6770076" y="3650651"/>
            <a:ext cx="1261157" cy="742552"/>
          </a:xfrm>
          <a:prstGeom prst="line">
            <a:avLst/>
          </a:prstGeom>
          <a:ln cap="flat" w="209550">
            <a:solidFill>
              <a:srgbClr val="DC3C4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4" id="24"/>
          <p:cNvSpPr txBox="true"/>
          <p:nvPr/>
        </p:nvSpPr>
        <p:spPr>
          <a:xfrm rot="0">
            <a:off x="1172912" y="6542280"/>
            <a:ext cx="14453671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  <a:spcBef>
                <a:spcPct val="0"/>
              </a:spcBef>
            </a:pPr>
            <a:r>
              <a:rPr lang="en-US" sz="3790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cherche le plus petit nombre restant ...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650941" y="7730482"/>
            <a:ext cx="1924124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21,98 &lt;</a:t>
            </a:r>
          </a:p>
        </p:txBody>
      </p:sp>
      <p:sp>
        <p:nvSpPr>
          <p:cNvPr name="AutoShape 26" id="26"/>
          <p:cNvSpPr/>
          <p:nvPr/>
        </p:nvSpPr>
        <p:spPr>
          <a:xfrm>
            <a:off x="9212002" y="3830875"/>
            <a:ext cx="1261157" cy="742552"/>
          </a:xfrm>
          <a:prstGeom prst="line">
            <a:avLst/>
          </a:prstGeom>
          <a:ln cap="flat" w="209550">
            <a:solidFill>
              <a:srgbClr val="DC3C4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7" id="27"/>
          <p:cNvSpPr txBox="true"/>
          <p:nvPr/>
        </p:nvSpPr>
        <p:spPr>
          <a:xfrm rot="0">
            <a:off x="7923732" y="7730482"/>
            <a:ext cx="1385069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23,7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69187" y="688039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5" y="0"/>
                </a:lnTo>
                <a:lnTo>
                  <a:pt x="1732745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2367661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Range dans l’ordre croissant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60384" y="3168071"/>
            <a:ext cx="10408763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24,34       26,8      23        24,2      26,12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47088" y="5005362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Range dans l’ordre décroissant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78772" y="5805772"/>
            <a:ext cx="10408763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1,24     1,32     1,32      1,4      1,2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75114" y="7637990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313145"/>
            <a:ext cx="1604105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encadrer un nombre décimal. 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ENCADRER LES NOMBRES DÉCIMAUX</a:t>
            </a:r>
          </a:p>
        </p:txBody>
      </p:sp>
      <p:graphicFrame>
        <p:nvGraphicFramePr>
          <p:cNvPr name="Table 13" id="13"/>
          <p:cNvGraphicFramePr>
            <a:graphicFrameLocks noGrp="true"/>
          </p:cNvGraphicFramePr>
          <p:nvPr/>
        </p:nvGraphicFramePr>
        <p:xfrm>
          <a:off x="862635" y="3189680"/>
          <a:ext cx="11068491" cy="2590800"/>
        </p:xfrm>
        <a:graphic>
          <a:graphicData uri="http://schemas.openxmlformats.org/drawingml/2006/table">
            <a:tbl>
              <a:tblPr/>
              <a:tblGrid>
                <a:gridCol w="2213698"/>
                <a:gridCol w="2213698"/>
                <a:gridCol w="2179012"/>
                <a:gridCol w="2248384"/>
                <a:gridCol w="2213698"/>
              </a:tblGrid>
              <a:tr h="12470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7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0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4" id="14"/>
          <p:cNvSpPr/>
          <p:nvPr/>
        </p:nvSpPr>
        <p:spPr>
          <a:xfrm flipH="false" flipV="false" rot="0">
            <a:off x="7105859" y="5143500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1"/>
                </a:lnTo>
                <a:lnTo>
                  <a:pt x="0" y="11242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2120790" y="3692397"/>
            <a:ext cx="5391336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 l’unité près :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6 &lt; 6,21&lt; 7</a:t>
            </a:r>
          </a:p>
        </p:txBody>
      </p:sp>
      <p:graphicFrame>
        <p:nvGraphicFramePr>
          <p:cNvPr name="Table 16" id="16"/>
          <p:cNvGraphicFramePr>
            <a:graphicFrameLocks noGrp="true"/>
          </p:cNvGraphicFramePr>
          <p:nvPr/>
        </p:nvGraphicFramePr>
        <p:xfrm>
          <a:off x="862635" y="6342590"/>
          <a:ext cx="11068491" cy="2590800"/>
        </p:xfrm>
        <a:graphic>
          <a:graphicData uri="http://schemas.openxmlformats.org/drawingml/2006/table">
            <a:tbl>
              <a:tblPr/>
              <a:tblGrid>
                <a:gridCol w="2213698"/>
                <a:gridCol w="2213698"/>
                <a:gridCol w="2179012"/>
                <a:gridCol w="2248384"/>
                <a:gridCol w="2213698"/>
              </a:tblGrid>
              <a:tr h="12470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7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00"/>
                    </a:solidFill>
                  </a:tcPr>
                </a:tc>
              </a:tr>
            </a:tbl>
          </a:graphicData>
        </a:graphic>
      </p:graphicFrame>
      <p:sp>
        <p:nvSpPr>
          <p:cNvPr name="Freeform 17" id="17"/>
          <p:cNvSpPr/>
          <p:nvPr/>
        </p:nvSpPr>
        <p:spPr>
          <a:xfrm flipH="false" flipV="false" rot="0">
            <a:off x="7105859" y="8125808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1"/>
                </a:lnTo>
                <a:lnTo>
                  <a:pt x="0" y="11242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2120790" y="6820820"/>
            <a:ext cx="5391336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Au dixième près :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6,2 &lt; 6,21 &lt; 6,3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526554" y="2655406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6" y="0"/>
                </a:lnTo>
                <a:lnTo>
                  <a:pt x="1732746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1983989"/>
            <a:ext cx="14889959" cy="1699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Encadre entre deux entiers</a:t>
            </a:r>
          </a:p>
          <a:p>
            <a:pPr algn="l">
              <a:lnSpc>
                <a:spcPts val="2601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........&lt; 5,98 &lt; ..........                ........&lt; 9,03 &lt; ..........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4374247"/>
            <a:ext cx="14889959" cy="1699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Encadre aux dixièmes près</a:t>
            </a:r>
          </a:p>
          <a:p>
            <a:pPr algn="l">
              <a:lnSpc>
                <a:spcPts val="2601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........&lt; 5,98 &lt; ..........                ........&lt; 9,03 &lt; ..........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6764505"/>
            <a:ext cx="14889959" cy="1699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Encadre aux centièmes près</a:t>
            </a:r>
          </a:p>
          <a:p>
            <a:pPr algn="l">
              <a:lnSpc>
                <a:spcPts val="2601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........&lt; 5,98 &lt; ..........                ........&lt; 9,03 &lt; ..........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