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8288000" cy="10287000"/>
  <p:notesSz cx="6858000" cy="9144000"/>
  <p:embeddedFontLst>
    <p:embeddedFont>
      <p:font typeface="Handy Casual" charset="1" panose="00000500000000000000"/>
      <p:regular r:id="rId19"/>
    </p:embeddedFont>
    <p:embeddedFont>
      <p:font typeface="Glacial Indifference Bold" charset="1" panose="00000800000000000000"/>
      <p:regular r:id="rId20"/>
    </p:embeddedFont>
    <p:embeddedFont>
      <p:font typeface="Sondos Bold" charset="1" panose="00000800000000000000"/>
      <p:regular r:id="rId21"/>
    </p:embeddedFont>
    <p:embeddedFont>
      <p:font typeface="Glacial Indifference" charset="1" panose="0000000000000000000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11" Target="../media/image21.png" Type="http://schemas.openxmlformats.org/officeDocument/2006/relationships/image"/><Relationship Id="rId12" Target="../media/image22.png" Type="http://schemas.openxmlformats.org/officeDocument/2006/relationships/image"/><Relationship Id="rId13" Target="../media/image23.sv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svg" Type="http://schemas.openxmlformats.org/officeDocument/2006/relationships/image"/><Relationship Id="rId11" Target="../media/image32.png" Type="http://schemas.openxmlformats.org/officeDocument/2006/relationships/image"/><Relationship Id="rId12" Target="../media/image33.svg" Type="http://schemas.openxmlformats.org/officeDocument/2006/relationships/image"/><Relationship Id="rId13" Target="../media/image34.png" Type="http://schemas.openxmlformats.org/officeDocument/2006/relationships/image"/><Relationship Id="rId14" Target="../media/image35.svg" Type="http://schemas.openxmlformats.org/officeDocument/2006/relationships/image"/><Relationship Id="rId2" Target="../media/image24.png" Type="http://schemas.openxmlformats.org/officeDocument/2006/relationships/image"/><Relationship Id="rId3" Target="../media/image25.svg" Type="http://schemas.openxmlformats.org/officeDocument/2006/relationships/image"/><Relationship Id="rId4" Target="../media/image26.png" Type="http://schemas.openxmlformats.org/officeDocument/2006/relationships/image"/><Relationship Id="rId5" Target="../media/image27.svg" Type="http://schemas.openxmlformats.org/officeDocument/2006/relationships/image"/><Relationship Id="rId6" Target="../media/image28.png" Type="http://schemas.openxmlformats.org/officeDocument/2006/relationships/image"/><Relationship Id="rId7" Target="../media/image29.svg" Type="http://schemas.openxmlformats.org/officeDocument/2006/relationships/image"/><Relationship Id="rId8" Target="../media/image18.png" Type="http://schemas.openxmlformats.org/officeDocument/2006/relationships/image"/><Relationship Id="rId9" Target="../media/image30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Relationship Id="rId3" Target="../media/image25.svg" Type="http://schemas.openxmlformats.org/officeDocument/2006/relationships/image"/><Relationship Id="rId4" Target="../media/image26.png" Type="http://schemas.openxmlformats.org/officeDocument/2006/relationships/image"/><Relationship Id="rId5" Target="../media/image27.svg" Type="http://schemas.openxmlformats.org/officeDocument/2006/relationships/image"/><Relationship Id="rId6" Target="../media/image28.png" Type="http://schemas.openxmlformats.org/officeDocument/2006/relationships/image"/><Relationship Id="rId7" Target="../media/image29.svg" Type="http://schemas.openxmlformats.org/officeDocument/2006/relationships/image"/><Relationship Id="rId8" Target="../media/image22.png" Type="http://schemas.openxmlformats.org/officeDocument/2006/relationships/image"/><Relationship Id="rId9" Target="../media/image23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Relationship Id="rId3" Target="../media/image25.svg" Type="http://schemas.openxmlformats.org/officeDocument/2006/relationships/image"/><Relationship Id="rId4" Target="../media/image26.png" Type="http://schemas.openxmlformats.org/officeDocument/2006/relationships/image"/><Relationship Id="rId5" Target="../media/image27.svg" Type="http://schemas.openxmlformats.org/officeDocument/2006/relationships/image"/><Relationship Id="rId6" Target="../media/image28.png" Type="http://schemas.openxmlformats.org/officeDocument/2006/relationships/image"/><Relationship Id="rId7" Target="../media/image29.svg" Type="http://schemas.openxmlformats.org/officeDocument/2006/relationships/image"/><Relationship Id="rId8" Target="../media/image22.png" Type="http://schemas.openxmlformats.org/officeDocument/2006/relationships/image"/><Relationship Id="rId9" Target="../media/image23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Relationship Id="rId3" Target="../media/image25.svg" Type="http://schemas.openxmlformats.org/officeDocument/2006/relationships/image"/><Relationship Id="rId4" Target="../media/image26.png" Type="http://schemas.openxmlformats.org/officeDocument/2006/relationships/image"/><Relationship Id="rId5" Target="../media/image27.svg" Type="http://schemas.openxmlformats.org/officeDocument/2006/relationships/image"/><Relationship Id="rId6" Target="../media/image28.png" Type="http://schemas.openxmlformats.org/officeDocument/2006/relationships/image"/><Relationship Id="rId7" Target="../media/image29.svg" Type="http://schemas.openxmlformats.org/officeDocument/2006/relationships/image"/><Relationship Id="rId8" Target="../media/image22.png" Type="http://schemas.openxmlformats.org/officeDocument/2006/relationships/image"/><Relationship Id="rId9" Target="../media/image23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svg" Type="http://schemas.openxmlformats.org/officeDocument/2006/relationships/image"/><Relationship Id="rId2" Target="../media/image36.png" Type="http://schemas.openxmlformats.org/officeDocument/2006/relationships/image"/><Relationship Id="rId3" Target="../media/image37.svg" Type="http://schemas.openxmlformats.org/officeDocument/2006/relationships/image"/><Relationship Id="rId4" Target="../media/image38.png" Type="http://schemas.openxmlformats.org/officeDocument/2006/relationships/image"/><Relationship Id="rId5" Target="../media/image39.svg" Type="http://schemas.openxmlformats.org/officeDocument/2006/relationships/image"/><Relationship Id="rId6" Target="../media/image40.png" Type="http://schemas.openxmlformats.org/officeDocument/2006/relationships/image"/><Relationship Id="rId7" Target="../media/image41.svg" Type="http://schemas.openxmlformats.org/officeDocument/2006/relationships/image"/><Relationship Id="rId8" Target="../media/image11.png" Type="http://schemas.openxmlformats.org/officeDocument/2006/relationships/image"/><Relationship Id="rId9" Target="../media/image22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svg" Type="http://schemas.openxmlformats.org/officeDocument/2006/relationships/image"/><Relationship Id="rId2" Target="../media/image24.png" Type="http://schemas.openxmlformats.org/officeDocument/2006/relationships/image"/><Relationship Id="rId3" Target="../media/image25.svg" Type="http://schemas.openxmlformats.org/officeDocument/2006/relationships/image"/><Relationship Id="rId4" Target="../media/image26.png" Type="http://schemas.openxmlformats.org/officeDocument/2006/relationships/image"/><Relationship Id="rId5" Target="../media/image27.svg" Type="http://schemas.openxmlformats.org/officeDocument/2006/relationships/image"/><Relationship Id="rId6" Target="../media/image28.png" Type="http://schemas.openxmlformats.org/officeDocument/2006/relationships/image"/><Relationship Id="rId7" Target="../media/image29.svg" Type="http://schemas.openxmlformats.org/officeDocument/2006/relationships/image"/><Relationship Id="rId8" Target="../media/image18.png" Type="http://schemas.openxmlformats.org/officeDocument/2006/relationships/image"/><Relationship Id="rId9" Target="../media/image22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3.png" Type="http://schemas.openxmlformats.org/officeDocument/2006/relationships/image"/><Relationship Id="rId11" Target="../media/image44.png" Type="http://schemas.openxmlformats.org/officeDocument/2006/relationships/image"/><Relationship Id="rId12" Target="../media/image45.svg" Type="http://schemas.openxmlformats.org/officeDocument/2006/relationships/image"/><Relationship Id="rId13" Target="../media/image46.png" Type="http://schemas.openxmlformats.org/officeDocument/2006/relationships/image"/><Relationship Id="rId14" Target="../media/image47.png" Type="http://schemas.openxmlformats.org/officeDocument/2006/relationships/image"/><Relationship Id="rId2" Target="../media/image24.png" Type="http://schemas.openxmlformats.org/officeDocument/2006/relationships/image"/><Relationship Id="rId3" Target="../media/image25.svg" Type="http://schemas.openxmlformats.org/officeDocument/2006/relationships/image"/><Relationship Id="rId4" Target="../media/image26.png" Type="http://schemas.openxmlformats.org/officeDocument/2006/relationships/image"/><Relationship Id="rId5" Target="../media/image27.svg" Type="http://schemas.openxmlformats.org/officeDocument/2006/relationships/image"/><Relationship Id="rId6" Target="../media/image28.png" Type="http://schemas.openxmlformats.org/officeDocument/2006/relationships/image"/><Relationship Id="rId7" Target="../media/image29.svg" Type="http://schemas.openxmlformats.org/officeDocument/2006/relationships/image"/><Relationship Id="rId8" Target="../media/image18.png" Type="http://schemas.openxmlformats.org/officeDocument/2006/relationships/image"/><Relationship Id="rId9" Target="../media/image42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3.png" Type="http://schemas.openxmlformats.org/officeDocument/2006/relationships/image"/><Relationship Id="rId11" Target="../media/image44.png" Type="http://schemas.openxmlformats.org/officeDocument/2006/relationships/image"/><Relationship Id="rId12" Target="../media/image45.svg" Type="http://schemas.openxmlformats.org/officeDocument/2006/relationships/image"/><Relationship Id="rId2" Target="../media/image24.png" Type="http://schemas.openxmlformats.org/officeDocument/2006/relationships/image"/><Relationship Id="rId3" Target="../media/image25.svg" Type="http://schemas.openxmlformats.org/officeDocument/2006/relationships/image"/><Relationship Id="rId4" Target="../media/image26.png" Type="http://schemas.openxmlformats.org/officeDocument/2006/relationships/image"/><Relationship Id="rId5" Target="../media/image27.svg" Type="http://schemas.openxmlformats.org/officeDocument/2006/relationships/image"/><Relationship Id="rId6" Target="../media/image28.png" Type="http://schemas.openxmlformats.org/officeDocument/2006/relationships/image"/><Relationship Id="rId7" Target="../media/image29.svg" Type="http://schemas.openxmlformats.org/officeDocument/2006/relationships/image"/><Relationship Id="rId8" Target="../media/image18.png" Type="http://schemas.openxmlformats.org/officeDocument/2006/relationships/image"/><Relationship Id="rId9" Target="../media/image48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9.png" Type="http://schemas.openxmlformats.org/officeDocument/2006/relationships/image"/><Relationship Id="rId11" Target="../media/image50.png" Type="http://schemas.openxmlformats.org/officeDocument/2006/relationships/image"/><Relationship Id="rId12" Target="../media/image51.png" Type="http://schemas.openxmlformats.org/officeDocument/2006/relationships/image"/><Relationship Id="rId2" Target="../media/image36.png" Type="http://schemas.openxmlformats.org/officeDocument/2006/relationships/image"/><Relationship Id="rId3" Target="../media/image37.svg" Type="http://schemas.openxmlformats.org/officeDocument/2006/relationships/image"/><Relationship Id="rId4" Target="../media/image38.png" Type="http://schemas.openxmlformats.org/officeDocument/2006/relationships/image"/><Relationship Id="rId5" Target="../media/image39.svg" Type="http://schemas.openxmlformats.org/officeDocument/2006/relationships/image"/><Relationship Id="rId6" Target="../media/image40.png" Type="http://schemas.openxmlformats.org/officeDocument/2006/relationships/image"/><Relationship Id="rId7" Target="../media/image41.svg" Type="http://schemas.openxmlformats.org/officeDocument/2006/relationships/image"/><Relationship Id="rId8" Target="../media/image11.png" Type="http://schemas.openxmlformats.org/officeDocument/2006/relationships/image"/><Relationship Id="rId9" Target="../media/image43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2.png" Type="http://schemas.openxmlformats.org/officeDocument/2006/relationships/image"/><Relationship Id="rId3" Target="../media/image53.svg" Type="http://schemas.openxmlformats.org/officeDocument/2006/relationships/image"/><Relationship Id="rId4" Target="../media/image54.png" Type="http://schemas.openxmlformats.org/officeDocument/2006/relationships/image"/><Relationship Id="rId5" Target="../media/image55.svg" Type="http://schemas.openxmlformats.org/officeDocument/2006/relationships/image"/><Relationship Id="rId6" Target="../media/image56.png" Type="http://schemas.openxmlformats.org/officeDocument/2006/relationships/image"/><Relationship Id="rId7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4982374"/>
            <a:ext cx="18288000" cy="14794421"/>
          </a:xfrm>
          <a:custGeom>
            <a:avLst/>
            <a:gdLst/>
            <a:ahLst/>
            <a:cxnLst/>
            <a:rect r="r" b="b" t="t" l="l"/>
            <a:pathLst>
              <a:path h="14794421" w="18288000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t="0" r="-339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57635" y="5567924"/>
            <a:ext cx="5772730" cy="4719076"/>
          </a:xfrm>
          <a:custGeom>
            <a:avLst/>
            <a:gdLst/>
            <a:ahLst/>
            <a:cxnLst/>
            <a:rect r="r" b="b" t="t" l="l"/>
            <a:pathLst>
              <a:path h="4719076" w="5772730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581" b="-18886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0"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545361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5361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3069685" y="797917"/>
            <a:ext cx="753960" cy="774285"/>
          </a:xfrm>
          <a:custGeom>
            <a:avLst/>
            <a:gdLst/>
            <a:ahLst/>
            <a:cxnLst/>
            <a:rect r="r" b="b" t="t" l="l"/>
            <a:pathLst>
              <a:path h="774285" w="753960">
                <a:moveTo>
                  <a:pt x="0" y="0"/>
                </a:moveTo>
                <a:lnTo>
                  <a:pt x="753959" y="0"/>
                </a:lnTo>
                <a:lnTo>
                  <a:pt x="753959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554053" y="2029279"/>
            <a:ext cx="17422424" cy="3208895"/>
            <a:chOff x="0" y="0"/>
            <a:chExt cx="23229898" cy="4278526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161925"/>
              <a:ext cx="23229898" cy="31089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Connaitre les nombres décimaux - partie 1 - CM2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2994001" y="3485937"/>
              <a:ext cx="17241895" cy="7925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65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13450" y="151797"/>
            <a:ext cx="1332349" cy="1332349"/>
          </a:xfrm>
          <a:custGeom>
            <a:avLst/>
            <a:gdLst/>
            <a:ahLst/>
            <a:cxnLst/>
            <a:rect r="r" b="b" t="t" l="l"/>
            <a:pathLst>
              <a:path h="1332349" w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302933" y="2775044"/>
            <a:ext cx="12511528" cy="5313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NUMERATION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Lire et écrire les nombres décimaux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Décomposer les nombres décimaux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Placer les nombres décimaux sur une droite graduée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Arrondir les nombres décimaux</a:t>
            </a:r>
          </a:p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4070710" y="1365462"/>
            <a:ext cx="2927073" cy="208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b="true" sz="1252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name="Freeform 13" id="13"/>
          <p:cNvSpPr/>
          <p:nvPr/>
        </p:nvSpPr>
        <p:spPr>
          <a:xfrm flipH="true" flipV="false" rot="0">
            <a:off x="1056316" y="285124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84007" y="92726"/>
            <a:ext cx="1272036" cy="1430715"/>
          </a:xfrm>
          <a:custGeom>
            <a:avLst/>
            <a:gdLst/>
            <a:ahLst/>
            <a:cxnLst/>
            <a:rect r="r" b="b" t="t" l="l"/>
            <a:pathLst>
              <a:path h="1430715" w="1272036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404081" y="8393348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0" y="0"/>
                </a:moveTo>
                <a:lnTo>
                  <a:pt x="1637012" y="0"/>
                </a:lnTo>
                <a:lnTo>
                  <a:pt x="1637012" y="2099855"/>
                </a:lnTo>
                <a:lnTo>
                  <a:pt x="0" y="209985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888236" y="363426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260360" y="2236375"/>
            <a:ext cx="14371064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Qu’est-ce-qu’un nombre décimal ?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36075" y="3184534"/>
            <a:ext cx="14371064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Transforme les fractions en nombre décimal</a:t>
            </a:r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105731" y="3770400"/>
            <a:ext cx="3687175" cy="1984763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5271983" y="3694311"/>
            <a:ext cx="4085789" cy="2051199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0496342" y="3661093"/>
            <a:ext cx="4484402" cy="2117634"/>
          </a:xfrm>
          <a:prstGeom prst="rect">
            <a:avLst/>
          </a:prstGeom>
        </p:spPr>
      </p:pic>
      <p:graphicFrame>
        <p:nvGraphicFramePr>
          <p:cNvPr name="Table 18" id="18"/>
          <p:cNvGraphicFramePr>
            <a:graphicFrameLocks noGrp="true"/>
          </p:cNvGraphicFramePr>
          <p:nvPr/>
        </p:nvGraphicFramePr>
        <p:xfrm>
          <a:off x="1336075" y="5971774"/>
          <a:ext cx="11093492" cy="2644893"/>
        </p:xfrm>
        <a:graphic>
          <a:graphicData uri="http://schemas.openxmlformats.org/drawingml/2006/table">
            <a:tbl>
              <a:tblPr/>
              <a:tblGrid>
                <a:gridCol w="1848915"/>
                <a:gridCol w="1848915"/>
                <a:gridCol w="1819945"/>
                <a:gridCol w="1877886"/>
                <a:gridCol w="1848915"/>
                <a:gridCol w="1848915"/>
              </a:tblGrid>
              <a:tr h="13015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dizaines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unités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1/1000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millièmes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dixièmes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</a:tr>
              <a:tr h="134332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9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Freeform 19" id="19"/>
          <p:cNvSpPr/>
          <p:nvPr/>
        </p:nvSpPr>
        <p:spPr>
          <a:xfrm flipH="false" flipV="false" rot="0">
            <a:off x="6487876" y="7789242"/>
            <a:ext cx="732149" cy="1124221"/>
          </a:xfrm>
          <a:custGeom>
            <a:avLst/>
            <a:gdLst/>
            <a:ahLst/>
            <a:cxnLst/>
            <a:rect r="r" b="b" t="t" l="l"/>
            <a:pathLst>
              <a:path h="1124221" w="732149">
                <a:moveTo>
                  <a:pt x="0" y="0"/>
                </a:moveTo>
                <a:lnTo>
                  <a:pt x="732149" y="0"/>
                </a:lnTo>
                <a:lnTo>
                  <a:pt x="732149" y="1124221"/>
                </a:lnTo>
                <a:lnTo>
                  <a:pt x="0" y="112422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67442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202644" y="351893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3" y="0"/>
                </a:moveTo>
                <a:lnTo>
                  <a:pt x="0" y="0"/>
                </a:lnTo>
                <a:lnTo>
                  <a:pt x="0" y="2099855"/>
                </a:lnTo>
                <a:lnTo>
                  <a:pt x="1637013" y="2099855"/>
                </a:lnTo>
                <a:lnTo>
                  <a:pt x="1637013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254437" y="3012811"/>
            <a:ext cx="1913038" cy="1599778"/>
          </a:xfrm>
          <a:custGeom>
            <a:avLst/>
            <a:gdLst/>
            <a:ahLst/>
            <a:cxnLst/>
            <a:rect r="r" b="b" t="t" l="l"/>
            <a:pathLst>
              <a:path h="1599778" w="1913038">
                <a:moveTo>
                  <a:pt x="0" y="0"/>
                </a:moveTo>
                <a:lnTo>
                  <a:pt x="1913038" y="0"/>
                </a:lnTo>
                <a:lnTo>
                  <a:pt x="1913038" y="1599778"/>
                </a:lnTo>
                <a:lnTo>
                  <a:pt x="0" y="159977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6741583" y="2720446"/>
            <a:ext cx="4804834" cy="1965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094"/>
              </a:lnSpc>
            </a:pPr>
            <a:r>
              <a:rPr lang="en-US" sz="11495" spc="229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12,765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8338996" y="2747355"/>
            <a:ext cx="2547910" cy="2130689"/>
          </a:xfrm>
          <a:custGeom>
            <a:avLst/>
            <a:gdLst/>
            <a:ahLst/>
            <a:cxnLst/>
            <a:rect r="r" b="b" t="t" l="l"/>
            <a:pathLst>
              <a:path h="2130689" w="2547910">
                <a:moveTo>
                  <a:pt x="0" y="0"/>
                </a:moveTo>
                <a:lnTo>
                  <a:pt x="2547910" y="0"/>
                </a:lnTo>
                <a:lnTo>
                  <a:pt x="2547910" y="2130689"/>
                </a:lnTo>
                <a:lnTo>
                  <a:pt x="0" y="213068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2124276">
            <a:off x="4583710" y="4264517"/>
            <a:ext cx="1964830" cy="341389"/>
          </a:xfrm>
          <a:custGeom>
            <a:avLst/>
            <a:gdLst/>
            <a:ahLst/>
            <a:cxnLst/>
            <a:rect r="r" b="b" t="t" l="l"/>
            <a:pathLst>
              <a:path h="341389" w="1964830">
                <a:moveTo>
                  <a:pt x="0" y="0"/>
                </a:moveTo>
                <a:lnTo>
                  <a:pt x="1964829" y="0"/>
                </a:lnTo>
                <a:lnTo>
                  <a:pt x="1964829" y="341389"/>
                </a:lnTo>
                <a:lnTo>
                  <a:pt x="0" y="34138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3707390" y="5067300"/>
            <a:ext cx="4460086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partie entière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599700" y="422113"/>
            <a:ext cx="13912426" cy="1029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44"/>
              </a:lnSpc>
            </a:pPr>
            <a:r>
              <a:rPr lang="en-US" sz="59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LIRE ET ÉCRIRE LES NOMBRES DÉCIMAUX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555913" y="5067300"/>
            <a:ext cx="4460086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partie décimale (inférieure à 1)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-8337294">
            <a:off x="10564002" y="4398167"/>
            <a:ext cx="1964830" cy="341389"/>
          </a:xfrm>
          <a:custGeom>
            <a:avLst/>
            <a:gdLst/>
            <a:ahLst/>
            <a:cxnLst/>
            <a:rect r="r" b="b" t="t" l="l"/>
            <a:pathLst>
              <a:path h="341389" w="1964830">
                <a:moveTo>
                  <a:pt x="0" y="0"/>
                </a:moveTo>
                <a:lnTo>
                  <a:pt x="1964830" y="0"/>
                </a:lnTo>
                <a:lnTo>
                  <a:pt x="1964830" y="341389"/>
                </a:lnTo>
                <a:lnTo>
                  <a:pt x="0" y="34138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1191265" y="6828234"/>
            <a:ext cx="6326697" cy="2804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25"/>
              </a:lnSpc>
              <a:spcBef>
                <a:spcPct val="0"/>
              </a:spcBef>
            </a:pPr>
            <a:r>
              <a:rPr lang="en-US" sz="3404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 est le chiffre des dizaines</a:t>
            </a:r>
          </a:p>
          <a:p>
            <a:pPr algn="l">
              <a:lnSpc>
                <a:spcPts val="4425"/>
              </a:lnSpc>
              <a:spcBef>
                <a:spcPct val="0"/>
              </a:spcBef>
            </a:pPr>
            <a:r>
              <a:rPr lang="en-US" sz="3404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 est le chiffre des unités</a:t>
            </a:r>
          </a:p>
          <a:p>
            <a:pPr algn="l">
              <a:lnSpc>
                <a:spcPts val="4425"/>
              </a:lnSpc>
              <a:spcBef>
                <a:spcPct val="0"/>
              </a:spcBef>
            </a:pPr>
            <a:r>
              <a:rPr lang="en-US" sz="3404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7 est le chiffre des dixièmes</a:t>
            </a:r>
          </a:p>
          <a:p>
            <a:pPr algn="l">
              <a:lnSpc>
                <a:spcPts val="4425"/>
              </a:lnSpc>
              <a:spcBef>
                <a:spcPct val="0"/>
              </a:spcBef>
            </a:pPr>
            <a:r>
              <a:rPr lang="en-US" sz="3404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6 est le chiffre des centièmes</a:t>
            </a:r>
          </a:p>
          <a:p>
            <a:pPr algn="l">
              <a:lnSpc>
                <a:spcPts val="4425"/>
              </a:lnSpc>
              <a:spcBef>
                <a:spcPct val="0"/>
              </a:spcBef>
            </a:pPr>
            <a:r>
              <a:rPr lang="en-US" sz="3404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5 est le chiffre des millièmes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1200656" y="6799659"/>
            <a:ext cx="6058644" cy="2757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1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 est le nombre de dizaines</a:t>
            </a:r>
          </a:p>
          <a:p>
            <a:pPr algn="just">
              <a:lnSpc>
                <a:spcPts val="441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12 est le nombre d’unités</a:t>
            </a:r>
          </a:p>
          <a:p>
            <a:pPr algn="just">
              <a:lnSpc>
                <a:spcPts val="441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127 est le nombre de dixièmes</a:t>
            </a:r>
          </a:p>
          <a:p>
            <a:pPr algn="just">
              <a:lnSpc>
                <a:spcPts val="441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1276 est le nombre de centièmes</a:t>
            </a:r>
          </a:p>
          <a:p>
            <a:pPr algn="just">
              <a:lnSpc>
                <a:spcPts val="441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12765 est le nombre de millièmes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67442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197283" y="2947719"/>
            <a:ext cx="4804834" cy="1965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094"/>
              </a:lnSpc>
            </a:pPr>
            <a:r>
              <a:rPr lang="en-US" sz="11495" spc="229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2,76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29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44"/>
              </a:lnSpc>
            </a:pPr>
            <a:r>
              <a:rPr lang="en-US" sz="59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LIRE ET ÉCRIRE LES NOMBRES DÉCIMAUX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5907235"/>
            <a:ext cx="12313639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Deux virgule soixante-seize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Deux unités et soixante-seize centièmes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Deux-cent-soixante-seize centièmes</a:t>
            </a:r>
          </a:p>
        </p:txBody>
      </p:sp>
      <p:graphicFrame>
        <p:nvGraphicFramePr>
          <p:cNvPr name="Table 13" id="13"/>
          <p:cNvGraphicFramePr>
            <a:graphicFrameLocks noGrp="true"/>
          </p:cNvGraphicFramePr>
          <p:nvPr/>
        </p:nvGraphicFramePr>
        <p:xfrm>
          <a:off x="5422650" y="2552700"/>
          <a:ext cx="11093492" cy="2590800"/>
        </p:xfrm>
        <a:graphic>
          <a:graphicData uri="http://schemas.openxmlformats.org/drawingml/2006/table">
            <a:tbl>
              <a:tblPr/>
              <a:tblGrid>
                <a:gridCol w="1848915"/>
                <a:gridCol w="1848915"/>
                <a:gridCol w="1819945"/>
                <a:gridCol w="1877886"/>
                <a:gridCol w="1848915"/>
                <a:gridCol w="1848915"/>
              </a:tblGrid>
              <a:tr h="124706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dizaines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unités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1/1000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millièmes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dixièmes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</a:tr>
              <a:tr h="134373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999"/>
                        </a:lnSpc>
                        <a:defRPr/>
                      </a:pPr>
                      <a:r>
                        <a:rPr lang="en-US" sz="4999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2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r>
                        <a:rPr lang="en-US" sz="5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6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r>
                        <a:rPr lang="en-US" sz="5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7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Freeform 14" id="14"/>
          <p:cNvSpPr/>
          <p:nvPr/>
        </p:nvSpPr>
        <p:spPr>
          <a:xfrm flipH="false" flipV="false" rot="0">
            <a:off x="10603321" y="4351041"/>
            <a:ext cx="732149" cy="1124221"/>
          </a:xfrm>
          <a:custGeom>
            <a:avLst/>
            <a:gdLst/>
            <a:ahLst/>
            <a:cxnLst/>
            <a:rect r="r" b="b" t="t" l="l"/>
            <a:pathLst>
              <a:path h="1124221" w="732149">
                <a:moveTo>
                  <a:pt x="0" y="0"/>
                </a:moveTo>
                <a:lnTo>
                  <a:pt x="732149" y="0"/>
                </a:lnTo>
                <a:lnTo>
                  <a:pt x="732149" y="1124221"/>
                </a:lnTo>
                <a:lnTo>
                  <a:pt x="0" y="112422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67442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2886840" y="6794991"/>
            <a:ext cx="4804834" cy="1965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094"/>
              </a:lnSpc>
            </a:pPr>
            <a:r>
              <a:rPr lang="en-US" sz="11495" spc="229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3,008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29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44"/>
              </a:lnSpc>
            </a:pPr>
            <a:r>
              <a:rPr lang="en-US" sz="59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LIRE ET ÉCRIRE LES NOMBRES DÉCIMAUX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2282489"/>
            <a:ext cx="15798496" cy="2646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Je veux écrire trois unités et huit millièmes :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j’inscris 3 dans la colonne des unités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j’inscris 8 dans la colonne des millièmes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je rajoute des zéros dans les centièmes et dixièmes</a:t>
            </a:r>
          </a:p>
        </p:txBody>
      </p:sp>
      <p:graphicFrame>
        <p:nvGraphicFramePr>
          <p:cNvPr name="Table 13" id="13"/>
          <p:cNvGraphicFramePr>
            <a:graphicFrameLocks noGrp="true"/>
          </p:cNvGraphicFramePr>
          <p:nvPr/>
        </p:nvGraphicFramePr>
        <p:xfrm>
          <a:off x="937149" y="6591844"/>
          <a:ext cx="11093492" cy="2590800"/>
        </p:xfrm>
        <a:graphic>
          <a:graphicData uri="http://schemas.openxmlformats.org/drawingml/2006/table">
            <a:tbl>
              <a:tblPr/>
              <a:tblGrid>
                <a:gridCol w="1848915"/>
                <a:gridCol w="1848915"/>
                <a:gridCol w="1819945"/>
                <a:gridCol w="1877886"/>
                <a:gridCol w="1848915"/>
                <a:gridCol w="1848915"/>
              </a:tblGrid>
              <a:tr h="124706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dizaines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unités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1/1000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millièmes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dixièmes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</a:tr>
              <a:tr h="134373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999"/>
                        </a:lnSpc>
                        <a:defRPr/>
                      </a:pPr>
                      <a:r>
                        <a:rPr lang="en-US" sz="4999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3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r>
                        <a:rPr lang="en-US" sz="5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8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r>
                        <a:rPr lang="en-US" sz="5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r>
                        <a:rPr lang="en-US" sz="5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Freeform 14" id="14"/>
          <p:cNvSpPr/>
          <p:nvPr/>
        </p:nvSpPr>
        <p:spPr>
          <a:xfrm flipH="false" flipV="false" rot="0">
            <a:off x="6117821" y="8467212"/>
            <a:ext cx="732149" cy="1124221"/>
          </a:xfrm>
          <a:custGeom>
            <a:avLst/>
            <a:gdLst/>
            <a:ahLst/>
            <a:cxnLst/>
            <a:rect r="r" b="b" t="t" l="l"/>
            <a:pathLst>
              <a:path h="1124221" w="732149">
                <a:moveTo>
                  <a:pt x="0" y="0"/>
                </a:moveTo>
                <a:lnTo>
                  <a:pt x="732149" y="0"/>
                </a:lnTo>
                <a:lnTo>
                  <a:pt x="732149" y="1124221"/>
                </a:lnTo>
                <a:lnTo>
                  <a:pt x="0" y="112422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67442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2886840" y="6794991"/>
            <a:ext cx="4804834" cy="1965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094"/>
              </a:lnSpc>
            </a:pPr>
            <a:r>
              <a:rPr lang="en-US" sz="11495" spc="229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3,008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29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44"/>
              </a:lnSpc>
            </a:pPr>
            <a:r>
              <a:rPr lang="en-US" sz="59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LIRE ET ÉCRIRE LES NOMBRES DÉCIMAUX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3097644"/>
            <a:ext cx="15798496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Je veux écrire trois-mille-huit millièmes :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j’inscris 3OO8 en partant de la colonne des millièmes</a:t>
            </a:r>
          </a:p>
          <a:p>
            <a:pPr algn="l">
              <a:lnSpc>
                <a:spcPts val="5315"/>
              </a:lnSpc>
            </a:pPr>
          </a:p>
        </p:txBody>
      </p:sp>
      <p:graphicFrame>
        <p:nvGraphicFramePr>
          <p:cNvPr name="Table 13" id="13"/>
          <p:cNvGraphicFramePr>
            <a:graphicFrameLocks noGrp="true"/>
          </p:cNvGraphicFramePr>
          <p:nvPr/>
        </p:nvGraphicFramePr>
        <p:xfrm>
          <a:off x="937149" y="6591844"/>
          <a:ext cx="11093492" cy="2590800"/>
        </p:xfrm>
        <a:graphic>
          <a:graphicData uri="http://schemas.openxmlformats.org/drawingml/2006/table">
            <a:tbl>
              <a:tblPr/>
              <a:tblGrid>
                <a:gridCol w="1848915"/>
                <a:gridCol w="1848915"/>
                <a:gridCol w="1819945"/>
                <a:gridCol w="1877886"/>
                <a:gridCol w="1848915"/>
                <a:gridCol w="1848915"/>
              </a:tblGrid>
              <a:tr h="124706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dizaines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unités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1/1000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millièmes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dixièmes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</a:tr>
              <a:tr h="134373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999"/>
                        </a:lnSpc>
                        <a:defRPr/>
                      </a:pPr>
                      <a:r>
                        <a:rPr lang="en-US" sz="4999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3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r>
                        <a:rPr lang="en-US" sz="5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8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r>
                        <a:rPr lang="en-US" sz="5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r>
                        <a:rPr lang="en-US" sz="5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Freeform 14" id="14"/>
          <p:cNvSpPr/>
          <p:nvPr/>
        </p:nvSpPr>
        <p:spPr>
          <a:xfrm flipH="false" flipV="false" rot="0">
            <a:off x="6117821" y="8467212"/>
            <a:ext cx="732149" cy="1124221"/>
          </a:xfrm>
          <a:custGeom>
            <a:avLst/>
            <a:gdLst/>
            <a:ahLst/>
            <a:cxnLst/>
            <a:rect r="r" b="b" t="t" l="l"/>
            <a:pathLst>
              <a:path h="1124221" w="732149">
                <a:moveTo>
                  <a:pt x="0" y="0"/>
                </a:moveTo>
                <a:lnTo>
                  <a:pt x="732149" y="0"/>
                </a:lnTo>
                <a:lnTo>
                  <a:pt x="732149" y="1124221"/>
                </a:lnTo>
                <a:lnTo>
                  <a:pt x="0" y="112422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969187" y="6880398"/>
            <a:ext cx="1732746" cy="1440345"/>
          </a:xfrm>
          <a:custGeom>
            <a:avLst/>
            <a:gdLst/>
            <a:ahLst/>
            <a:cxnLst/>
            <a:rect r="r" b="b" t="t" l="l"/>
            <a:pathLst>
              <a:path h="1440345" w="1732746">
                <a:moveTo>
                  <a:pt x="0" y="0"/>
                </a:moveTo>
                <a:lnTo>
                  <a:pt x="1732745" y="0"/>
                </a:lnTo>
                <a:lnTo>
                  <a:pt x="1732745" y="1440345"/>
                </a:lnTo>
                <a:lnTo>
                  <a:pt x="0" y="14403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2122194"/>
            <a:ext cx="14889959" cy="2071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54501" indent="-427250" lvl="1">
              <a:lnSpc>
                <a:spcPts val="5540"/>
              </a:lnSpc>
              <a:buFont typeface="Arial"/>
              <a:buChar char="•"/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Dans le nombre 235,417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 est le chiffre des dixièmes ?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 est le nombre de dixièmes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4467164"/>
            <a:ext cx="14889959" cy="680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54501" indent="-427250" lvl="1">
              <a:lnSpc>
                <a:spcPts val="5540"/>
              </a:lnSpc>
              <a:buFont typeface="Arial"/>
              <a:buChar char="•"/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Lis les nombres suivants : 56,89     3,09       0,054        1, 2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28700" y="5512922"/>
            <a:ext cx="14889959" cy="1375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54501" indent="-427250" lvl="1">
              <a:lnSpc>
                <a:spcPts val="5540"/>
              </a:lnSpc>
              <a:buFont typeface="Arial"/>
              <a:buChar char="•"/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Ecris les nombres suivants : deux unités et quatre centièmes / cent-vingt-trois millièmes / dix-sept dixièmes</a:t>
            </a:r>
          </a:p>
        </p:txBody>
      </p:sp>
      <p:graphicFrame>
        <p:nvGraphicFramePr>
          <p:cNvPr name="Table 16" id="16"/>
          <p:cNvGraphicFramePr>
            <a:graphicFrameLocks noGrp="true"/>
          </p:cNvGraphicFramePr>
          <p:nvPr/>
        </p:nvGraphicFramePr>
        <p:xfrm>
          <a:off x="4643092" y="7359785"/>
          <a:ext cx="11093492" cy="1921916"/>
        </p:xfrm>
        <a:graphic>
          <a:graphicData uri="http://schemas.openxmlformats.org/drawingml/2006/table">
            <a:tbl>
              <a:tblPr/>
              <a:tblGrid>
                <a:gridCol w="1848915"/>
                <a:gridCol w="1848915"/>
                <a:gridCol w="1819945"/>
                <a:gridCol w="1877886"/>
                <a:gridCol w="1848915"/>
                <a:gridCol w="1848915"/>
              </a:tblGrid>
              <a:tr h="130876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dizaines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unités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1/1000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millièmes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dixièmes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</a:tr>
              <a:tr h="61315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83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83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83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83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83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83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Freeform 17" id="17"/>
          <p:cNvSpPr/>
          <p:nvPr/>
        </p:nvSpPr>
        <p:spPr>
          <a:xfrm flipH="false" flipV="false" rot="0">
            <a:off x="9823764" y="8719591"/>
            <a:ext cx="544956" cy="836785"/>
          </a:xfrm>
          <a:custGeom>
            <a:avLst/>
            <a:gdLst/>
            <a:ahLst/>
            <a:cxnLst/>
            <a:rect r="r" b="b" t="t" l="l"/>
            <a:pathLst>
              <a:path h="836785" w="544956">
                <a:moveTo>
                  <a:pt x="0" y="0"/>
                </a:moveTo>
                <a:lnTo>
                  <a:pt x="544957" y="0"/>
                </a:lnTo>
                <a:lnTo>
                  <a:pt x="544957" y="836785"/>
                </a:lnTo>
                <a:lnTo>
                  <a:pt x="0" y="83678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67442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482371" y="7322439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3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3" y="2099856"/>
                </a:lnTo>
                <a:lnTo>
                  <a:pt x="1637013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2369841"/>
            <a:ext cx="16041058" cy="3234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peut décomposer les nombres décimaux. </a:t>
            </a: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7695"/>
              </a:lnSpc>
            </a:pPr>
            <a:r>
              <a:rPr lang="en-US" sz="5496" spc="109" b="true">
                <a:solidFill>
                  <a:srgbClr val="005C9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6,21 = 6 + 0,2 + 0,01 6,21 </a:t>
            </a:r>
          </a:p>
          <a:p>
            <a:pPr algn="l">
              <a:lnSpc>
                <a:spcPts val="7695"/>
              </a:lnSpc>
            </a:pPr>
            <a:r>
              <a:rPr lang="en-US" sz="5496" spc="109" b="true">
                <a:solidFill>
                  <a:srgbClr val="005C9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6,21 </a:t>
            </a:r>
            <a:r>
              <a:rPr lang="en-US" sz="5496" spc="109" b="true">
                <a:solidFill>
                  <a:srgbClr val="005C9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= (6 x 1) + (2 x 0,1) + (1 x 0,01)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29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44"/>
              </a:lnSpc>
            </a:pPr>
            <a:r>
              <a:rPr lang="en-US" sz="59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DÉCOMPOSER LES NOMBRES DÉCIMAUX</a:t>
            </a:r>
          </a:p>
        </p:txBody>
      </p:sp>
      <p:graphicFrame>
        <p:nvGraphicFramePr>
          <p:cNvPr name="Table 13" id="13"/>
          <p:cNvGraphicFramePr>
            <a:graphicFrameLocks noGrp="true"/>
          </p:cNvGraphicFramePr>
          <p:nvPr/>
        </p:nvGraphicFramePr>
        <p:xfrm>
          <a:off x="3250927" y="6264830"/>
          <a:ext cx="11093492" cy="2590800"/>
        </p:xfrm>
        <a:graphic>
          <a:graphicData uri="http://schemas.openxmlformats.org/drawingml/2006/table">
            <a:tbl>
              <a:tblPr/>
              <a:tblGrid>
                <a:gridCol w="1848915"/>
                <a:gridCol w="1848915"/>
                <a:gridCol w="1819945"/>
                <a:gridCol w="1877886"/>
                <a:gridCol w="1848915"/>
                <a:gridCol w="1848915"/>
              </a:tblGrid>
              <a:tr h="124706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dizaines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unités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1/1000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millièmes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dixièmes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</a:tr>
              <a:tr h="134373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999"/>
                        </a:lnSpc>
                        <a:defRPr/>
                      </a:pPr>
                      <a:r>
                        <a:rPr lang="en-US" sz="4999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6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r>
                        <a:rPr lang="en-US" sz="5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1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r>
                        <a:rPr lang="en-US" sz="5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2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Freeform 14" id="14"/>
          <p:cNvSpPr/>
          <p:nvPr/>
        </p:nvSpPr>
        <p:spPr>
          <a:xfrm flipH="false" flipV="false" rot="0">
            <a:off x="8317080" y="7972556"/>
            <a:ext cx="732149" cy="1124221"/>
          </a:xfrm>
          <a:custGeom>
            <a:avLst/>
            <a:gdLst/>
            <a:ahLst/>
            <a:cxnLst/>
            <a:rect r="r" b="b" t="t" l="l"/>
            <a:pathLst>
              <a:path h="1124221" w="732149">
                <a:moveTo>
                  <a:pt x="0" y="0"/>
                </a:moveTo>
                <a:lnTo>
                  <a:pt x="732149" y="0"/>
                </a:lnTo>
                <a:lnTo>
                  <a:pt x="732149" y="1124220"/>
                </a:lnTo>
                <a:lnTo>
                  <a:pt x="0" y="112422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67442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482371" y="7322439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3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3" y="2099856"/>
                </a:lnTo>
                <a:lnTo>
                  <a:pt x="1637013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7956300" y="5843223"/>
            <a:ext cx="1682539" cy="893849"/>
          </a:xfrm>
          <a:prstGeom prst="rect">
            <a:avLst/>
          </a:prstGeom>
        </p:spPr>
      </p:pic>
      <p:sp>
        <p:nvSpPr>
          <p:cNvPr name="Freeform 12" id="12"/>
          <p:cNvSpPr/>
          <p:nvPr/>
        </p:nvSpPr>
        <p:spPr>
          <a:xfrm flipH="false" flipV="false" rot="0">
            <a:off x="1028700" y="4046716"/>
            <a:ext cx="16090684" cy="824648"/>
          </a:xfrm>
          <a:custGeom>
            <a:avLst/>
            <a:gdLst/>
            <a:ahLst/>
            <a:cxnLst/>
            <a:rect r="r" b="b" t="t" l="l"/>
            <a:pathLst>
              <a:path h="824648" w="16090684">
                <a:moveTo>
                  <a:pt x="0" y="0"/>
                </a:moveTo>
                <a:lnTo>
                  <a:pt x="16090684" y="0"/>
                </a:lnTo>
                <a:lnTo>
                  <a:pt x="16090684" y="824647"/>
                </a:lnTo>
                <a:lnTo>
                  <a:pt x="0" y="82464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5400000">
            <a:off x="8065760" y="5161339"/>
            <a:ext cx="1246961" cy="216659"/>
          </a:xfrm>
          <a:custGeom>
            <a:avLst/>
            <a:gdLst/>
            <a:ahLst/>
            <a:cxnLst/>
            <a:rect r="r" b="b" t="t" l="l"/>
            <a:pathLst>
              <a:path h="216659" w="1246961">
                <a:moveTo>
                  <a:pt x="0" y="0"/>
                </a:moveTo>
                <a:lnTo>
                  <a:pt x="1246961" y="0"/>
                </a:lnTo>
                <a:lnTo>
                  <a:pt x="1246961" y="216660"/>
                </a:lnTo>
                <a:lnTo>
                  <a:pt x="0" y="21666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028700" y="2371506"/>
            <a:ext cx="16041058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peut placer les nombres décimaux sur une droite graduée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599700" y="431638"/>
            <a:ext cx="13912426" cy="9871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64"/>
              </a:lnSpc>
            </a:pPr>
            <a:r>
              <a:rPr lang="en-US" sz="57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PLACER LES NOMBRES DÉCIMAUX SUR UNE DROITE GRADUÉE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45389" y="3599041"/>
            <a:ext cx="520774" cy="663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55"/>
              </a:lnSpc>
            </a:pPr>
            <a:r>
              <a:rPr lang="en-US" sz="3896" spc="77">
                <a:solidFill>
                  <a:srgbClr val="DC3C4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6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017332" y="3677106"/>
            <a:ext cx="981835" cy="663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55"/>
              </a:lnSpc>
            </a:pPr>
            <a:r>
              <a:rPr lang="en-US" sz="3896" spc="77">
                <a:solidFill>
                  <a:srgbClr val="DC3C4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6,1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137673" y="3658891"/>
            <a:ext cx="981835" cy="663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55"/>
              </a:lnSpc>
            </a:pPr>
            <a:r>
              <a:rPr lang="en-US" sz="3896" spc="77">
                <a:solidFill>
                  <a:srgbClr val="DC3C4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6,2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262633" y="3677106"/>
            <a:ext cx="981835" cy="663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55"/>
              </a:lnSpc>
            </a:pPr>
            <a:r>
              <a:rPr lang="en-US" sz="3896" spc="77">
                <a:solidFill>
                  <a:srgbClr val="DC3C4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6,3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3387593" y="3677106"/>
            <a:ext cx="981835" cy="663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55"/>
              </a:lnSpc>
            </a:pPr>
            <a:r>
              <a:rPr lang="en-US" sz="3896" spc="77">
                <a:solidFill>
                  <a:srgbClr val="DC3C4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6,4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6512553" y="3599041"/>
            <a:ext cx="981835" cy="663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55"/>
              </a:lnSpc>
            </a:pPr>
            <a:r>
              <a:rPr lang="en-US" sz="3896" spc="77">
                <a:solidFill>
                  <a:srgbClr val="DC3C4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6,5</a:t>
            </a:r>
          </a:p>
        </p:txBody>
      </p:sp>
      <p:pic>
        <p:nvPicPr>
          <p:cNvPr name="Picture 22" id="22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247381" y="5843223"/>
            <a:ext cx="1682539" cy="893849"/>
          </a:xfrm>
          <a:prstGeom prst="rect">
            <a:avLst/>
          </a:prstGeom>
        </p:spPr>
      </p:pic>
      <p:sp>
        <p:nvSpPr>
          <p:cNvPr name="Freeform 23" id="23"/>
          <p:cNvSpPr/>
          <p:nvPr/>
        </p:nvSpPr>
        <p:spPr>
          <a:xfrm flipH="false" flipV="false" rot="-5400000">
            <a:off x="13356841" y="5161339"/>
            <a:ext cx="1246961" cy="216659"/>
          </a:xfrm>
          <a:custGeom>
            <a:avLst/>
            <a:gdLst/>
            <a:ahLst/>
            <a:cxnLst/>
            <a:rect r="r" b="b" t="t" l="l"/>
            <a:pathLst>
              <a:path h="216659" w="1246961">
                <a:moveTo>
                  <a:pt x="0" y="0"/>
                </a:moveTo>
                <a:lnTo>
                  <a:pt x="1246961" y="0"/>
                </a:lnTo>
                <a:lnTo>
                  <a:pt x="1246961" y="216660"/>
                </a:lnTo>
                <a:lnTo>
                  <a:pt x="0" y="21666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24" id="24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2667984" y="5843223"/>
            <a:ext cx="1682539" cy="893849"/>
          </a:xfrm>
          <a:prstGeom prst="rect">
            <a:avLst/>
          </a:prstGeom>
        </p:spPr>
      </p:pic>
      <p:sp>
        <p:nvSpPr>
          <p:cNvPr name="Freeform 25" id="25"/>
          <p:cNvSpPr/>
          <p:nvPr/>
        </p:nvSpPr>
        <p:spPr>
          <a:xfrm flipH="false" flipV="false" rot="-5400000">
            <a:off x="2777443" y="5161339"/>
            <a:ext cx="1246961" cy="216659"/>
          </a:xfrm>
          <a:custGeom>
            <a:avLst/>
            <a:gdLst/>
            <a:ahLst/>
            <a:cxnLst/>
            <a:rect r="r" b="b" t="t" l="l"/>
            <a:pathLst>
              <a:path h="216659" w="1246961">
                <a:moveTo>
                  <a:pt x="0" y="0"/>
                </a:moveTo>
                <a:lnTo>
                  <a:pt x="1246961" y="0"/>
                </a:lnTo>
                <a:lnTo>
                  <a:pt x="1246961" y="216660"/>
                </a:lnTo>
                <a:lnTo>
                  <a:pt x="0" y="21666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67442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482371" y="7322439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3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3" y="2099856"/>
                </a:lnTo>
                <a:lnTo>
                  <a:pt x="1637013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78326" y="2213530"/>
            <a:ext cx="16613348" cy="2929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peut arrondir un nombre décimal à l’entier le plus proche, au dixième le plus proche, au centième le plus proche... On obtient alors une valeur approchée de ce nombre :</a:t>
            </a:r>
          </a:p>
          <a:p>
            <a:pPr algn="l">
              <a:lnSpc>
                <a:spcPts val="7695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29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44"/>
              </a:lnSpc>
            </a:pPr>
            <a:r>
              <a:rPr lang="en-US" sz="59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ARRONDIR LES NOMBRES DÉCIMAUX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6210517"/>
            <a:ext cx="16230600" cy="34062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55"/>
              </a:lnSpc>
              <a:spcBef>
                <a:spcPct val="0"/>
              </a:spcBef>
            </a:pPr>
            <a:r>
              <a:rPr lang="en-US" sz="3896" spc="77">
                <a:solidFill>
                  <a:srgbClr val="0A0A0A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 l’unité la plus proche : </a:t>
            </a:r>
          </a:p>
          <a:p>
            <a:pPr algn="l">
              <a:lnSpc>
                <a:spcPts val="5455"/>
              </a:lnSpc>
              <a:spcBef>
                <a:spcPct val="0"/>
              </a:spcBef>
            </a:pPr>
            <a:r>
              <a:rPr lang="en-US" sz="3896" spc="77">
                <a:solidFill>
                  <a:srgbClr val="004AA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6,21 est plus proche de 6 que de 7 donc 6,21 ≈ 6 </a:t>
            </a:r>
          </a:p>
          <a:p>
            <a:pPr algn="l">
              <a:lnSpc>
                <a:spcPts val="5455"/>
              </a:lnSpc>
              <a:spcBef>
                <a:spcPct val="0"/>
              </a:spcBef>
            </a:pPr>
          </a:p>
          <a:p>
            <a:pPr algn="l">
              <a:lnSpc>
                <a:spcPts val="5455"/>
              </a:lnSpc>
              <a:spcBef>
                <a:spcPct val="0"/>
              </a:spcBef>
            </a:pPr>
            <a:r>
              <a:rPr lang="en-US" sz="3896" spc="77">
                <a:solidFill>
                  <a:srgbClr val="0A0A0A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Au dixième le plus proche : </a:t>
            </a:r>
          </a:p>
          <a:p>
            <a:pPr algn="l">
              <a:lnSpc>
                <a:spcPts val="5455"/>
              </a:lnSpc>
              <a:spcBef>
                <a:spcPct val="0"/>
              </a:spcBef>
            </a:pPr>
            <a:r>
              <a:rPr lang="en-US" sz="3896" spc="77">
                <a:solidFill>
                  <a:srgbClr val="004AA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6,21 est plus proche de 6,2 que de 6,3 donc 6,21 ≈ 6,2</a:t>
            </a:r>
          </a:p>
        </p:txBody>
      </p:sp>
      <p:pic>
        <p:nvPicPr>
          <p:cNvPr name="Picture 14" id="14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7433267" y="5632951"/>
            <a:ext cx="1055533" cy="560752"/>
          </a:xfrm>
          <a:prstGeom prst="rect">
            <a:avLst/>
          </a:prstGeom>
        </p:spPr>
      </p:pic>
      <p:sp>
        <p:nvSpPr>
          <p:cNvPr name="Freeform 15" id="15"/>
          <p:cNvSpPr/>
          <p:nvPr/>
        </p:nvSpPr>
        <p:spPr>
          <a:xfrm flipH="false" flipV="false" rot="0">
            <a:off x="3752664" y="4569760"/>
            <a:ext cx="10094412" cy="517339"/>
          </a:xfrm>
          <a:custGeom>
            <a:avLst/>
            <a:gdLst/>
            <a:ahLst/>
            <a:cxnLst/>
            <a:rect r="r" b="b" t="t" l="l"/>
            <a:pathLst>
              <a:path h="517339" w="10094412">
                <a:moveTo>
                  <a:pt x="0" y="0"/>
                </a:moveTo>
                <a:lnTo>
                  <a:pt x="10094412" y="0"/>
                </a:lnTo>
                <a:lnTo>
                  <a:pt x="10094412" y="517338"/>
                </a:lnTo>
                <a:lnTo>
                  <a:pt x="0" y="51733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5400000">
            <a:off x="7569895" y="5261814"/>
            <a:ext cx="782275" cy="135920"/>
          </a:xfrm>
          <a:custGeom>
            <a:avLst/>
            <a:gdLst/>
            <a:ahLst/>
            <a:cxnLst/>
            <a:rect r="r" b="b" t="t" l="l"/>
            <a:pathLst>
              <a:path h="135920" w="782275">
                <a:moveTo>
                  <a:pt x="0" y="0"/>
                </a:moveTo>
                <a:lnTo>
                  <a:pt x="782276" y="0"/>
                </a:lnTo>
                <a:lnTo>
                  <a:pt x="782276" y="135921"/>
                </a:lnTo>
                <a:lnTo>
                  <a:pt x="0" y="13592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3763134" y="4289092"/>
            <a:ext cx="326705" cy="4157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2"/>
              </a:lnSpc>
            </a:pPr>
            <a:r>
              <a:rPr lang="en-US" sz="2444" spc="48">
                <a:solidFill>
                  <a:srgbClr val="DC3C4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6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627568" y="4338065"/>
            <a:ext cx="615950" cy="4157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2"/>
              </a:lnSpc>
            </a:pPr>
            <a:r>
              <a:rPr lang="en-US" sz="2444" spc="48">
                <a:solidFill>
                  <a:srgbClr val="DC3C4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6,1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585098" y="4326638"/>
            <a:ext cx="615950" cy="4157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2"/>
              </a:lnSpc>
            </a:pPr>
            <a:r>
              <a:rPr lang="en-US" sz="2444" spc="48">
                <a:solidFill>
                  <a:srgbClr val="DC3C4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6,2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545527" y="4338065"/>
            <a:ext cx="615950" cy="4157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2"/>
              </a:lnSpc>
            </a:pPr>
            <a:r>
              <a:rPr lang="en-US" sz="2444" spc="48">
                <a:solidFill>
                  <a:srgbClr val="DC3C4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6,3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1505955" y="4338065"/>
            <a:ext cx="615950" cy="4157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2"/>
              </a:lnSpc>
            </a:pPr>
            <a:r>
              <a:rPr lang="en-US" sz="2444" spc="48">
                <a:solidFill>
                  <a:srgbClr val="DC3C4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6,4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3466384" y="4289092"/>
            <a:ext cx="615950" cy="4157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2"/>
              </a:lnSpc>
            </a:pPr>
            <a:r>
              <a:rPr lang="en-US" sz="2444" spc="48">
                <a:solidFill>
                  <a:srgbClr val="DC3C4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6,5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526554" y="2655406"/>
            <a:ext cx="1732746" cy="1440345"/>
          </a:xfrm>
          <a:custGeom>
            <a:avLst/>
            <a:gdLst/>
            <a:ahLst/>
            <a:cxnLst/>
            <a:rect r="r" b="b" t="t" l="l"/>
            <a:pathLst>
              <a:path h="1440345" w="1732746">
                <a:moveTo>
                  <a:pt x="0" y="0"/>
                </a:moveTo>
                <a:lnTo>
                  <a:pt x="1732746" y="0"/>
                </a:lnTo>
                <a:lnTo>
                  <a:pt x="1732746" y="1440345"/>
                </a:lnTo>
                <a:lnTo>
                  <a:pt x="0" y="14403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2122194"/>
            <a:ext cx="14889959" cy="27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54501" indent="-427250" lvl="1">
              <a:lnSpc>
                <a:spcPts val="5540"/>
              </a:lnSpc>
              <a:buFont typeface="Arial"/>
              <a:buChar char="•"/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Décompose : 2, 765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2,765 = ........ + ............ + ............. + ..............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2,765 = (..... x .......) + (..... x .......) + (..... x .......) + (..... x .......)</a:t>
            </a:r>
          </a:p>
          <a:p>
            <a:pPr algn="l">
              <a:lnSpc>
                <a:spcPts val="5540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4727503"/>
            <a:ext cx="14889959" cy="680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54501" indent="-427250" lvl="1">
              <a:lnSpc>
                <a:spcPts val="5540"/>
              </a:lnSpc>
              <a:buFont typeface="Arial"/>
              <a:buChar char="•"/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Place : 8,26    8,17     8,34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1325274" y="5692761"/>
            <a:ext cx="7531212" cy="746308"/>
            <a:chOff x="0" y="0"/>
            <a:chExt cx="10041616" cy="99507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310580"/>
              <a:ext cx="10041616" cy="684498"/>
            </a:xfrm>
            <a:custGeom>
              <a:avLst/>
              <a:gdLst/>
              <a:ahLst/>
              <a:cxnLst/>
              <a:rect r="r" b="b" t="t" l="l"/>
              <a:pathLst>
                <a:path h="684498" w="10041616">
                  <a:moveTo>
                    <a:pt x="0" y="0"/>
                  </a:moveTo>
                  <a:lnTo>
                    <a:pt x="10041616" y="0"/>
                  </a:lnTo>
                  <a:lnTo>
                    <a:pt x="10041616" y="684497"/>
                  </a:lnTo>
                  <a:lnTo>
                    <a:pt x="0" y="6844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-33007" b="0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 rot="0">
              <a:off x="13953" y="-47625"/>
              <a:ext cx="696574" cy="5382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20"/>
                </a:lnSpc>
              </a:pPr>
              <a:r>
                <a:rPr lang="en-US" sz="2443" spc="48">
                  <a:solidFill>
                    <a:srgbClr val="DC3C4D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8,1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2498470" y="-47625"/>
              <a:ext cx="820885" cy="5382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20"/>
                </a:lnSpc>
              </a:pPr>
              <a:r>
                <a:rPr lang="en-US" sz="2443" spc="48">
                  <a:solidFill>
                    <a:srgbClr val="DC3C4D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8,2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5111161" y="-47625"/>
              <a:ext cx="820885" cy="5382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20"/>
                </a:lnSpc>
              </a:pPr>
              <a:r>
                <a:rPr lang="en-US" sz="2443" spc="48">
                  <a:solidFill>
                    <a:srgbClr val="DC3C4D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8,3</a:t>
              </a: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7723851" y="-47625"/>
              <a:ext cx="820885" cy="5382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20"/>
                </a:lnSpc>
              </a:pPr>
              <a:r>
                <a:rPr lang="en-US" sz="2443" spc="48">
                  <a:solidFill>
                    <a:srgbClr val="DC3C4D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8,4</a:t>
              </a: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10067147" y="4727503"/>
            <a:ext cx="14889959" cy="680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54501" indent="-427250" lvl="1">
              <a:lnSpc>
                <a:spcPts val="5540"/>
              </a:lnSpc>
              <a:buFont typeface="Arial"/>
              <a:buChar char="•"/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Place : 5,131   5,146     5,155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9728088" y="5692761"/>
            <a:ext cx="7531212" cy="746308"/>
            <a:chOff x="0" y="0"/>
            <a:chExt cx="10041616" cy="995077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310580"/>
              <a:ext cx="10041616" cy="684498"/>
            </a:xfrm>
            <a:custGeom>
              <a:avLst/>
              <a:gdLst/>
              <a:ahLst/>
              <a:cxnLst/>
              <a:rect r="r" b="b" t="t" l="l"/>
              <a:pathLst>
                <a:path h="684498" w="10041616">
                  <a:moveTo>
                    <a:pt x="0" y="0"/>
                  </a:moveTo>
                  <a:lnTo>
                    <a:pt x="10041616" y="0"/>
                  </a:lnTo>
                  <a:lnTo>
                    <a:pt x="10041616" y="684497"/>
                  </a:lnTo>
                  <a:lnTo>
                    <a:pt x="0" y="6844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-33007" b="0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 rot="0">
              <a:off x="13953" y="-47625"/>
              <a:ext cx="1163263" cy="5382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20"/>
                </a:lnSpc>
              </a:pPr>
              <a:r>
                <a:rPr lang="en-US" sz="2443" spc="48">
                  <a:solidFill>
                    <a:srgbClr val="DC3C4D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5,12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2498470" y="-47625"/>
              <a:ext cx="820885" cy="5382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20"/>
                </a:lnSpc>
              </a:pPr>
              <a:r>
                <a:rPr lang="en-US" sz="2443" spc="48">
                  <a:solidFill>
                    <a:srgbClr val="DC3C4D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5,13</a:t>
              </a:r>
            </a:p>
          </p:txBody>
        </p:sp>
        <p:sp>
          <p:nvSpPr>
            <p:cNvPr name="TextBox 26" id="26"/>
            <p:cNvSpPr txBox="true"/>
            <p:nvPr/>
          </p:nvSpPr>
          <p:spPr>
            <a:xfrm rot="0">
              <a:off x="5111161" y="-47625"/>
              <a:ext cx="820885" cy="5382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20"/>
                </a:lnSpc>
              </a:pPr>
              <a:r>
                <a:rPr lang="en-US" sz="2443" spc="48">
                  <a:solidFill>
                    <a:srgbClr val="DC3C4D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5,14</a:t>
              </a:r>
            </a:p>
          </p:txBody>
        </p:sp>
        <p:sp>
          <p:nvSpPr>
            <p:cNvPr name="TextBox 27" id="27"/>
            <p:cNvSpPr txBox="true"/>
            <p:nvPr/>
          </p:nvSpPr>
          <p:spPr>
            <a:xfrm rot="0">
              <a:off x="7723851" y="-47625"/>
              <a:ext cx="820885" cy="5382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20"/>
                </a:lnSpc>
              </a:pPr>
              <a:r>
                <a:rPr lang="en-US" sz="2443" spc="48">
                  <a:solidFill>
                    <a:srgbClr val="DC3C4D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5,15</a:t>
              </a: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1028700" y="6629569"/>
            <a:ext cx="14889959" cy="1375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54501" indent="-427250" lvl="1">
              <a:lnSpc>
                <a:spcPts val="5540"/>
              </a:lnSpc>
              <a:buFont typeface="Arial"/>
              <a:buChar char="•"/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Arrondis à l’unité la plus proche :</a:t>
            </a:r>
          </a:p>
          <a:p>
            <a:pPr algn="l">
              <a:lnSpc>
                <a:spcPts val="5540"/>
              </a:lnSpc>
            </a:pPr>
          </a:p>
        </p:txBody>
      </p:sp>
      <p:pic>
        <p:nvPicPr>
          <p:cNvPr name="Picture 29" id="29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353987" y="7324895"/>
            <a:ext cx="2449868" cy="884674"/>
          </a:xfrm>
          <a:prstGeom prst="rect">
            <a:avLst/>
          </a:prstGeom>
        </p:spPr>
      </p:pic>
      <p:pic>
        <p:nvPicPr>
          <p:cNvPr name="Picture 30" id="30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4443214" y="7297674"/>
            <a:ext cx="2776518" cy="939116"/>
          </a:xfrm>
          <a:prstGeom prst="rect">
            <a:avLst/>
          </a:prstGeom>
        </p:spPr>
      </p:pic>
      <p:pic>
        <p:nvPicPr>
          <p:cNvPr name="Picture 31" id="31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7523352" y="7270454"/>
            <a:ext cx="3103168" cy="99355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4791" y="142628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606585" y="2014233"/>
            <a:ext cx="16905541" cy="7491201"/>
            <a:chOff x="0" y="0"/>
            <a:chExt cx="4452488" cy="19729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52488" cy="1972991"/>
            </a:xfrm>
            <a:custGeom>
              <a:avLst/>
              <a:gdLst/>
              <a:ahLst/>
              <a:cxnLst/>
              <a:rect r="r" b="b" t="t" l="l"/>
              <a:pathLst>
                <a:path h="1972991" w="4452488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21607" y="187419"/>
            <a:ext cx="1730906" cy="1826814"/>
          </a:xfrm>
          <a:custGeom>
            <a:avLst/>
            <a:gdLst/>
            <a:ahLst/>
            <a:cxnLst/>
            <a:rect r="r" b="b" t="t" l="l"/>
            <a:pathLst>
              <a:path h="1826814" w="1730906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265510" y="763793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DAGxJwWmdIM</dc:identifier>
  <dcterms:modified xsi:type="dcterms:W3CDTF">2011-08-01T06:04:30Z</dcterms:modified>
  <cp:revision>1</cp:revision>
  <dc:title>Nombres et calculs</dc:title>
</cp:coreProperties>
</file>