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Handy Casual" charset="1" panose="00000500000000000000"/>
      <p:regular r:id="rId19"/>
    </p:embeddedFont>
    <p:embeddedFont>
      <p:font typeface="Glacial Indifference Bold" charset="1" panose="00000800000000000000"/>
      <p:regular r:id="rId20"/>
    </p:embeddedFont>
    <p:embeddedFont>
      <p:font typeface="Sondos Bold" charset="1" panose="00000800000000000000"/>
      <p:regular r:id="rId21"/>
    </p:embeddedFont>
    <p:embeddedFont>
      <p:font typeface="Glacial Indifference" charset="1" panose="00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12" Target="../media/image22.png" Type="http://schemas.openxmlformats.org/officeDocument/2006/relationships/image"/><Relationship Id="rId13" Target="../media/image23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svg" Type="http://schemas.openxmlformats.org/officeDocument/2006/relationships/image"/><Relationship Id="rId11" Target="../media/image32.png" Type="http://schemas.openxmlformats.org/officeDocument/2006/relationships/image"/><Relationship Id="rId12" Target="../media/image33.svg" Type="http://schemas.openxmlformats.org/officeDocument/2006/relationships/image"/><Relationship Id="rId13" Target="../media/image34.png" Type="http://schemas.openxmlformats.org/officeDocument/2006/relationships/image"/><Relationship Id="rId14" Target="../media/image35.svg" Type="http://schemas.openxmlformats.org/officeDocument/2006/relationships/image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18.pn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sv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11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svg" Type="http://schemas.openxmlformats.org/officeDocument/2006/relationships/image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18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11" Target="../media/image44.png" Type="http://schemas.openxmlformats.org/officeDocument/2006/relationships/image"/><Relationship Id="rId12" Target="../media/image45.svg" Type="http://schemas.openxmlformats.org/officeDocument/2006/relationships/image"/><Relationship Id="rId13" Target="../media/image46.png" Type="http://schemas.openxmlformats.org/officeDocument/2006/relationships/image"/><Relationship Id="rId14" Target="../media/image47.png" Type="http://schemas.openxmlformats.org/officeDocument/2006/relationships/image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18.pn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11" Target="../media/image44.png" Type="http://schemas.openxmlformats.org/officeDocument/2006/relationships/image"/><Relationship Id="rId12" Target="../media/image45.svg" Type="http://schemas.openxmlformats.org/officeDocument/2006/relationships/image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18.png" Type="http://schemas.openxmlformats.org/officeDocument/2006/relationships/image"/><Relationship Id="rId9" Target="../media/image4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png" Type="http://schemas.openxmlformats.org/officeDocument/2006/relationships/image"/><Relationship Id="rId12" Target="../media/image51.pn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11.png" Type="http://schemas.openxmlformats.org/officeDocument/2006/relationships/image"/><Relationship Id="rId9" Target="../media/image4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2.png" Type="http://schemas.openxmlformats.org/officeDocument/2006/relationships/image"/><Relationship Id="rId3" Target="../media/image53.svg" Type="http://schemas.openxmlformats.org/officeDocument/2006/relationships/image"/><Relationship Id="rId4" Target="../media/image54.png" Type="http://schemas.openxmlformats.org/officeDocument/2006/relationships/image"/><Relationship Id="rId5" Target="../media/image55.svg" Type="http://schemas.openxmlformats.org/officeDocument/2006/relationships/image"/><Relationship Id="rId6" Target="../media/image56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306968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554053" y="2029279"/>
            <a:ext cx="17422424" cy="3208895"/>
            <a:chOff x="0" y="0"/>
            <a:chExt cx="23229898" cy="4278526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161925"/>
              <a:ext cx="23229898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 les nombres décimaux - partie 1 - CM1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994001" y="3485937"/>
              <a:ext cx="17241895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5313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NUMERATION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Lire et écrire les nombres décimaux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Décomposer les nombres décimaux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Placer les nombres décimaux sur une droite graduée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Arrondir les nombres décimaux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404081" y="8393348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2" y="0"/>
                </a:lnTo>
                <a:lnTo>
                  <a:pt x="1637012" y="2099855"/>
                </a:lnTo>
                <a:lnTo>
                  <a:pt x="0" y="20998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260360" y="2236375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Qu’est-ce-qu’un nombre décimal ?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36075" y="3184534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Transforme les fractions en nombre décimal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105731" y="3770400"/>
            <a:ext cx="3687175" cy="1984763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5271983" y="3694311"/>
            <a:ext cx="4085789" cy="2051199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0695649" y="3694311"/>
            <a:ext cx="4085789" cy="2051199"/>
          </a:xfrm>
          <a:prstGeom prst="rect">
            <a:avLst/>
          </a:prstGeom>
        </p:spPr>
      </p:pic>
      <p:graphicFrame>
        <p:nvGraphicFramePr>
          <p:cNvPr name="Table 18" id="18"/>
          <p:cNvGraphicFramePr>
            <a:graphicFrameLocks noGrp="true"/>
          </p:cNvGraphicFramePr>
          <p:nvPr/>
        </p:nvGraphicFramePr>
        <p:xfrm>
          <a:off x="1260360" y="6268570"/>
          <a:ext cx="11093492" cy="2644893"/>
        </p:xfrm>
        <a:graphic>
          <a:graphicData uri="http://schemas.openxmlformats.org/drawingml/2006/table">
            <a:tbl>
              <a:tblPr/>
              <a:tblGrid>
                <a:gridCol w="2218698"/>
                <a:gridCol w="2218698"/>
                <a:gridCol w="2183934"/>
                <a:gridCol w="2253463"/>
                <a:gridCol w="2218698"/>
              </a:tblGrid>
              <a:tr h="130156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32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9" id="19"/>
          <p:cNvSpPr/>
          <p:nvPr/>
        </p:nvSpPr>
        <p:spPr>
          <a:xfrm flipH="false" flipV="false" rot="0">
            <a:off x="7537927" y="7957727"/>
            <a:ext cx="732149" cy="1124221"/>
          </a:xfrm>
          <a:custGeom>
            <a:avLst/>
            <a:gdLst/>
            <a:ahLst/>
            <a:cxnLst/>
            <a:rect r="r" b="b" t="t" l="l"/>
            <a:pathLst>
              <a:path h="1124221" w="732149">
                <a:moveTo>
                  <a:pt x="0" y="0"/>
                </a:moveTo>
                <a:lnTo>
                  <a:pt x="732149" y="0"/>
                </a:lnTo>
                <a:lnTo>
                  <a:pt x="732149" y="1124221"/>
                </a:lnTo>
                <a:lnTo>
                  <a:pt x="0" y="112422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202644" y="351893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3" y="2099855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723810" y="3011016"/>
            <a:ext cx="1913038" cy="1599778"/>
          </a:xfrm>
          <a:custGeom>
            <a:avLst/>
            <a:gdLst/>
            <a:ahLst/>
            <a:cxnLst/>
            <a:rect r="r" b="b" t="t" l="l"/>
            <a:pathLst>
              <a:path h="1599778" w="1913038">
                <a:moveTo>
                  <a:pt x="0" y="0"/>
                </a:moveTo>
                <a:lnTo>
                  <a:pt x="1913039" y="0"/>
                </a:lnTo>
                <a:lnTo>
                  <a:pt x="1913039" y="1599778"/>
                </a:lnTo>
                <a:lnTo>
                  <a:pt x="0" y="15997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7210956" y="2692293"/>
            <a:ext cx="4804834" cy="1965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094"/>
              </a:lnSpc>
            </a:pPr>
            <a:r>
              <a:rPr lang="en-US" sz="11495" spc="229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12,76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8636849" y="2922938"/>
            <a:ext cx="2018363" cy="1687856"/>
          </a:xfrm>
          <a:custGeom>
            <a:avLst/>
            <a:gdLst/>
            <a:ahLst/>
            <a:cxnLst/>
            <a:rect r="r" b="b" t="t" l="l"/>
            <a:pathLst>
              <a:path h="1687856" w="2018363">
                <a:moveTo>
                  <a:pt x="0" y="0"/>
                </a:moveTo>
                <a:lnTo>
                  <a:pt x="2018363" y="0"/>
                </a:lnTo>
                <a:lnTo>
                  <a:pt x="2018363" y="1687856"/>
                </a:lnTo>
                <a:lnTo>
                  <a:pt x="0" y="16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2124276">
            <a:off x="4955018" y="4264517"/>
            <a:ext cx="1964830" cy="341389"/>
          </a:xfrm>
          <a:custGeom>
            <a:avLst/>
            <a:gdLst/>
            <a:ahLst/>
            <a:cxnLst/>
            <a:rect r="r" b="b" t="t" l="l"/>
            <a:pathLst>
              <a:path h="341389" w="1964830">
                <a:moveTo>
                  <a:pt x="0" y="0"/>
                </a:moveTo>
                <a:lnTo>
                  <a:pt x="1964829" y="0"/>
                </a:lnTo>
                <a:lnTo>
                  <a:pt x="1964829" y="341389"/>
                </a:lnTo>
                <a:lnTo>
                  <a:pt x="0" y="34138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707390" y="5067300"/>
            <a:ext cx="4460086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partie entière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LIRE ET ÉCRIRE LES NOMBRES DÉCIMAUX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555913" y="5067300"/>
            <a:ext cx="4460086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partie décimale (inférieure à 1)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-8337294">
            <a:off x="10426516" y="4398167"/>
            <a:ext cx="1964830" cy="341389"/>
          </a:xfrm>
          <a:custGeom>
            <a:avLst/>
            <a:gdLst/>
            <a:ahLst/>
            <a:cxnLst/>
            <a:rect r="r" b="b" t="t" l="l"/>
            <a:pathLst>
              <a:path h="341389" w="1964830">
                <a:moveTo>
                  <a:pt x="0" y="0"/>
                </a:moveTo>
                <a:lnTo>
                  <a:pt x="1964829" y="0"/>
                </a:lnTo>
                <a:lnTo>
                  <a:pt x="1964829" y="341389"/>
                </a:lnTo>
                <a:lnTo>
                  <a:pt x="0" y="34138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191265" y="6828234"/>
            <a:ext cx="6326697" cy="280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25"/>
              </a:lnSpc>
              <a:spcBef>
                <a:spcPct val="0"/>
              </a:spcBef>
            </a:pPr>
            <a:r>
              <a:rPr lang="en-US" sz="3404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 est le chiffre des dizaines</a:t>
            </a:r>
          </a:p>
          <a:p>
            <a:pPr algn="l">
              <a:lnSpc>
                <a:spcPts val="4425"/>
              </a:lnSpc>
              <a:spcBef>
                <a:spcPct val="0"/>
              </a:spcBef>
            </a:pPr>
            <a:r>
              <a:rPr lang="en-US" sz="3404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 est le chiffre des unités</a:t>
            </a:r>
          </a:p>
          <a:p>
            <a:pPr algn="l">
              <a:lnSpc>
                <a:spcPts val="4425"/>
              </a:lnSpc>
              <a:spcBef>
                <a:spcPct val="0"/>
              </a:spcBef>
            </a:pPr>
            <a:r>
              <a:rPr lang="en-US" sz="3404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7 est le chiffre des dixièmes</a:t>
            </a:r>
          </a:p>
          <a:p>
            <a:pPr algn="l">
              <a:lnSpc>
                <a:spcPts val="4425"/>
              </a:lnSpc>
              <a:spcBef>
                <a:spcPct val="0"/>
              </a:spcBef>
            </a:pPr>
            <a:r>
              <a:rPr lang="en-US" sz="3404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 est le chiffre des centièmes</a:t>
            </a:r>
          </a:p>
          <a:p>
            <a:pPr algn="l">
              <a:lnSpc>
                <a:spcPts val="4425"/>
              </a:lnSpc>
              <a:spcBef>
                <a:spcPct val="0"/>
              </a:spcBef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11200656" y="6799659"/>
            <a:ext cx="6024935" cy="2757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1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 est le nombre de dizaines</a:t>
            </a:r>
          </a:p>
          <a:p>
            <a:pPr algn="just">
              <a:lnSpc>
                <a:spcPts val="441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 est le nombre d’unités</a:t>
            </a:r>
          </a:p>
          <a:p>
            <a:pPr algn="just">
              <a:lnSpc>
                <a:spcPts val="441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127 est le nombre de dixièmes</a:t>
            </a:r>
          </a:p>
          <a:p>
            <a:pPr algn="just">
              <a:lnSpc>
                <a:spcPts val="441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1276 est le nombre de centièmes</a:t>
            </a:r>
          </a:p>
          <a:p>
            <a:pPr algn="just">
              <a:lnSpc>
                <a:spcPts val="441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97283" y="2947719"/>
            <a:ext cx="4804834" cy="1965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094"/>
              </a:lnSpc>
            </a:pPr>
            <a:r>
              <a:rPr lang="en-US" sz="11495" spc="229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2,76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LIRE ET ÉCRIRE LES NOMBRES DÉCIMAUX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5907235"/>
            <a:ext cx="12313639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Deux virgule soixante-seize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Deux unités et soixante-seize centièmes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Deux-cent-soixante-seize centièmes</a:t>
            </a:r>
          </a:p>
        </p:txBody>
      </p:sp>
      <p:graphicFrame>
        <p:nvGraphicFramePr>
          <p:cNvPr name="Table 13" id="13"/>
          <p:cNvGraphicFramePr>
            <a:graphicFrameLocks noGrp="true"/>
          </p:cNvGraphicFramePr>
          <p:nvPr/>
        </p:nvGraphicFramePr>
        <p:xfrm>
          <a:off x="5422650" y="2552700"/>
          <a:ext cx="11093492" cy="2590800"/>
        </p:xfrm>
        <a:graphic>
          <a:graphicData uri="http://schemas.openxmlformats.org/drawingml/2006/table">
            <a:tbl>
              <a:tblPr/>
              <a:tblGrid>
                <a:gridCol w="2218698"/>
                <a:gridCol w="2218698"/>
                <a:gridCol w="2183934"/>
                <a:gridCol w="2253463"/>
                <a:gridCol w="2218698"/>
              </a:tblGrid>
              <a:tr h="12470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7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r>
                        <a:rPr lang="en-US" sz="4999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7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4" id="14"/>
          <p:cNvSpPr/>
          <p:nvPr/>
        </p:nvSpPr>
        <p:spPr>
          <a:xfrm flipH="false" flipV="false" rot="0">
            <a:off x="11778379" y="4351041"/>
            <a:ext cx="732149" cy="1124221"/>
          </a:xfrm>
          <a:custGeom>
            <a:avLst/>
            <a:gdLst/>
            <a:ahLst/>
            <a:cxnLst/>
            <a:rect r="r" b="b" t="t" l="l"/>
            <a:pathLst>
              <a:path h="1124221" w="732149">
                <a:moveTo>
                  <a:pt x="0" y="0"/>
                </a:moveTo>
                <a:lnTo>
                  <a:pt x="732148" y="0"/>
                </a:lnTo>
                <a:lnTo>
                  <a:pt x="732148" y="1124221"/>
                </a:lnTo>
                <a:lnTo>
                  <a:pt x="0" y="11242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886840" y="6794991"/>
            <a:ext cx="4804834" cy="1965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094"/>
              </a:lnSpc>
            </a:pPr>
            <a:r>
              <a:rPr lang="en-US" sz="11495" spc="229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3,08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LIRE ET ÉCRIRE LES NOMBRES DÉCIMAUX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282489"/>
            <a:ext cx="15798496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Je veux écrire trois unités et huit centièmes :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j’inscris 3 dans la colonne des unités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j’inscris 8 dans la colonne des centièmes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je rajoute un zéro dans les dixièmes</a:t>
            </a:r>
          </a:p>
        </p:txBody>
      </p:sp>
      <p:graphicFrame>
        <p:nvGraphicFramePr>
          <p:cNvPr name="Table 13" id="13"/>
          <p:cNvGraphicFramePr>
            <a:graphicFrameLocks noGrp="true"/>
          </p:cNvGraphicFramePr>
          <p:nvPr/>
        </p:nvGraphicFramePr>
        <p:xfrm>
          <a:off x="937149" y="6591844"/>
          <a:ext cx="11093492" cy="2590800"/>
        </p:xfrm>
        <a:graphic>
          <a:graphicData uri="http://schemas.openxmlformats.org/drawingml/2006/table">
            <a:tbl>
              <a:tblPr/>
              <a:tblGrid>
                <a:gridCol w="2218698"/>
                <a:gridCol w="2218698"/>
                <a:gridCol w="2183934"/>
                <a:gridCol w="2253463"/>
                <a:gridCol w="2218698"/>
              </a:tblGrid>
              <a:tr h="12470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7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r>
                        <a:rPr lang="en-US" sz="4999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8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4" id="14"/>
          <p:cNvSpPr/>
          <p:nvPr/>
        </p:nvSpPr>
        <p:spPr>
          <a:xfrm flipH="false" flipV="false" rot="0">
            <a:off x="7192873" y="8417210"/>
            <a:ext cx="732149" cy="1124221"/>
          </a:xfrm>
          <a:custGeom>
            <a:avLst/>
            <a:gdLst/>
            <a:ahLst/>
            <a:cxnLst/>
            <a:rect r="r" b="b" t="t" l="l"/>
            <a:pathLst>
              <a:path h="1124221" w="732149">
                <a:moveTo>
                  <a:pt x="0" y="0"/>
                </a:moveTo>
                <a:lnTo>
                  <a:pt x="732149" y="0"/>
                </a:lnTo>
                <a:lnTo>
                  <a:pt x="732149" y="1124221"/>
                </a:lnTo>
                <a:lnTo>
                  <a:pt x="0" y="11242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886840" y="6794991"/>
            <a:ext cx="4804834" cy="1965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094"/>
              </a:lnSpc>
            </a:pPr>
            <a:r>
              <a:rPr lang="en-US" sz="11495" spc="229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3,08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LIRE ET ÉCRIRE LES NOMBRES DÉCIMAUX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3097644"/>
            <a:ext cx="15798496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Je veux écrire trois-cent-huit centièmes :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j’inscris 3O8 en partant de la colonne des centièmes</a:t>
            </a:r>
          </a:p>
          <a:p>
            <a:pPr algn="l">
              <a:lnSpc>
                <a:spcPts val="5315"/>
              </a:lnSpc>
            </a:pPr>
          </a:p>
        </p:txBody>
      </p:sp>
      <p:graphicFrame>
        <p:nvGraphicFramePr>
          <p:cNvPr name="Table 13" id="13"/>
          <p:cNvGraphicFramePr>
            <a:graphicFrameLocks noGrp="true"/>
          </p:cNvGraphicFramePr>
          <p:nvPr/>
        </p:nvGraphicFramePr>
        <p:xfrm>
          <a:off x="937149" y="6591844"/>
          <a:ext cx="11093492" cy="2590800"/>
        </p:xfrm>
        <a:graphic>
          <a:graphicData uri="http://schemas.openxmlformats.org/drawingml/2006/table">
            <a:tbl>
              <a:tblPr/>
              <a:tblGrid>
                <a:gridCol w="2218698"/>
                <a:gridCol w="2218698"/>
                <a:gridCol w="2183934"/>
                <a:gridCol w="2253463"/>
                <a:gridCol w="2218698"/>
              </a:tblGrid>
              <a:tr h="12470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7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r>
                        <a:rPr lang="en-US" sz="4999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8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4" id="14"/>
          <p:cNvSpPr/>
          <p:nvPr/>
        </p:nvSpPr>
        <p:spPr>
          <a:xfrm flipH="false" flipV="false" rot="0">
            <a:off x="7167872" y="8392209"/>
            <a:ext cx="732149" cy="1124221"/>
          </a:xfrm>
          <a:custGeom>
            <a:avLst/>
            <a:gdLst/>
            <a:ahLst/>
            <a:cxnLst/>
            <a:rect r="r" b="b" t="t" l="l"/>
            <a:pathLst>
              <a:path h="1124221" w="732149">
                <a:moveTo>
                  <a:pt x="0" y="0"/>
                </a:moveTo>
                <a:lnTo>
                  <a:pt x="732149" y="0"/>
                </a:lnTo>
                <a:lnTo>
                  <a:pt x="732149" y="1124221"/>
                </a:lnTo>
                <a:lnTo>
                  <a:pt x="0" y="11242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969187" y="688039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5" y="0"/>
                </a:lnTo>
                <a:lnTo>
                  <a:pt x="1732745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2122194"/>
            <a:ext cx="14889959" cy="2071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Dans le nombre 235,41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 est le chiffre des dixièmes ?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Quel est le nombre de dixièmes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4467164"/>
            <a:ext cx="14889959" cy="68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Lis les nombres suivants : 56,89     3,09       0,04        1, 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5512922"/>
            <a:ext cx="14889959" cy="1375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Ecris les nombres suivants : deux unités et quatre centièmes / cent-vingt-trois dixièmes / dix-sept centièmes</a:t>
            </a:r>
          </a:p>
        </p:txBody>
      </p:sp>
      <p:graphicFrame>
        <p:nvGraphicFramePr>
          <p:cNvPr name="Table 16" id="16"/>
          <p:cNvGraphicFramePr>
            <a:graphicFrameLocks noGrp="true"/>
          </p:cNvGraphicFramePr>
          <p:nvPr/>
        </p:nvGraphicFramePr>
        <p:xfrm>
          <a:off x="3443034" y="7359785"/>
          <a:ext cx="11093492" cy="1921916"/>
        </p:xfrm>
        <a:graphic>
          <a:graphicData uri="http://schemas.openxmlformats.org/drawingml/2006/table">
            <a:tbl>
              <a:tblPr/>
              <a:tblGrid>
                <a:gridCol w="2218698"/>
                <a:gridCol w="2218698"/>
                <a:gridCol w="2183934"/>
                <a:gridCol w="2253463"/>
                <a:gridCol w="2218698"/>
              </a:tblGrid>
              <a:tr h="130876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61315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7" id="17"/>
          <p:cNvSpPr/>
          <p:nvPr/>
        </p:nvSpPr>
        <p:spPr>
          <a:xfrm flipH="false" flipV="false" rot="0">
            <a:off x="9823764" y="8719591"/>
            <a:ext cx="544956" cy="836785"/>
          </a:xfrm>
          <a:custGeom>
            <a:avLst/>
            <a:gdLst/>
            <a:ahLst/>
            <a:cxnLst/>
            <a:rect r="r" b="b" t="t" l="l"/>
            <a:pathLst>
              <a:path h="836785" w="544956">
                <a:moveTo>
                  <a:pt x="0" y="0"/>
                </a:moveTo>
                <a:lnTo>
                  <a:pt x="544957" y="0"/>
                </a:lnTo>
                <a:lnTo>
                  <a:pt x="544957" y="836785"/>
                </a:lnTo>
                <a:lnTo>
                  <a:pt x="0" y="83678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482371" y="73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369841"/>
            <a:ext cx="16041058" cy="3234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décomposer les nombres décimaux. 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7695"/>
              </a:lnSpc>
            </a:pPr>
            <a:r>
              <a:rPr lang="en-US" sz="5496" spc="109" b="true">
                <a:solidFill>
                  <a:srgbClr val="005C9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6,21 = 6 + 0,2 + 0,01 6,21 </a:t>
            </a:r>
          </a:p>
          <a:p>
            <a:pPr algn="l">
              <a:lnSpc>
                <a:spcPts val="7695"/>
              </a:lnSpc>
            </a:pPr>
            <a:r>
              <a:rPr lang="en-US" sz="5496" spc="109" b="true">
                <a:solidFill>
                  <a:srgbClr val="005C9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6,21 </a:t>
            </a:r>
            <a:r>
              <a:rPr lang="en-US" sz="5496" spc="109" b="true">
                <a:solidFill>
                  <a:srgbClr val="005C9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= (6 x 1) + (2 x 0,1) + (1 x 0,01)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DÉCOMPOSER LES NOMBRES DÉCIMAUX</a:t>
            </a:r>
          </a:p>
        </p:txBody>
      </p:sp>
      <p:graphicFrame>
        <p:nvGraphicFramePr>
          <p:cNvPr name="Table 13" id="13"/>
          <p:cNvGraphicFramePr>
            <a:graphicFrameLocks noGrp="true"/>
          </p:cNvGraphicFramePr>
          <p:nvPr/>
        </p:nvGraphicFramePr>
        <p:xfrm>
          <a:off x="3250927" y="6264830"/>
          <a:ext cx="11093492" cy="2590800"/>
        </p:xfrm>
        <a:graphic>
          <a:graphicData uri="http://schemas.openxmlformats.org/drawingml/2006/table">
            <a:tbl>
              <a:tblPr/>
              <a:tblGrid>
                <a:gridCol w="2218698"/>
                <a:gridCol w="2218698"/>
                <a:gridCol w="2183934"/>
                <a:gridCol w="2253463"/>
                <a:gridCol w="2218698"/>
              </a:tblGrid>
              <a:tr h="12470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7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r>
                        <a:rPr lang="en-US" sz="4999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4" id="14"/>
          <p:cNvSpPr/>
          <p:nvPr/>
        </p:nvSpPr>
        <p:spPr>
          <a:xfrm flipH="false" flipV="false" rot="0">
            <a:off x="9442135" y="8134079"/>
            <a:ext cx="732149" cy="1124221"/>
          </a:xfrm>
          <a:custGeom>
            <a:avLst/>
            <a:gdLst/>
            <a:ahLst/>
            <a:cxnLst/>
            <a:rect r="r" b="b" t="t" l="l"/>
            <a:pathLst>
              <a:path h="1124221" w="732149">
                <a:moveTo>
                  <a:pt x="0" y="0"/>
                </a:moveTo>
                <a:lnTo>
                  <a:pt x="732149" y="0"/>
                </a:lnTo>
                <a:lnTo>
                  <a:pt x="732149" y="1124221"/>
                </a:lnTo>
                <a:lnTo>
                  <a:pt x="0" y="11242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482371" y="73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7956300" y="5843223"/>
            <a:ext cx="1682539" cy="893849"/>
          </a:xfrm>
          <a:prstGeom prst="rect">
            <a:avLst/>
          </a:prstGeom>
        </p:spPr>
      </p:pic>
      <p:sp>
        <p:nvSpPr>
          <p:cNvPr name="Freeform 12" id="12"/>
          <p:cNvSpPr/>
          <p:nvPr/>
        </p:nvSpPr>
        <p:spPr>
          <a:xfrm flipH="false" flipV="false" rot="0">
            <a:off x="1028700" y="4046716"/>
            <a:ext cx="16090684" cy="824648"/>
          </a:xfrm>
          <a:custGeom>
            <a:avLst/>
            <a:gdLst/>
            <a:ahLst/>
            <a:cxnLst/>
            <a:rect r="r" b="b" t="t" l="l"/>
            <a:pathLst>
              <a:path h="824648" w="16090684">
                <a:moveTo>
                  <a:pt x="0" y="0"/>
                </a:moveTo>
                <a:lnTo>
                  <a:pt x="16090684" y="0"/>
                </a:lnTo>
                <a:lnTo>
                  <a:pt x="16090684" y="824647"/>
                </a:lnTo>
                <a:lnTo>
                  <a:pt x="0" y="82464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5400000">
            <a:off x="8065760" y="5161339"/>
            <a:ext cx="1246961" cy="216659"/>
          </a:xfrm>
          <a:custGeom>
            <a:avLst/>
            <a:gdLst/>
            <a:ahLst/>
            <a:cxnLst/>
            <a:rect r="r" b="b" t="t" l="l"/>
            <a:pathLst>
              <a:path h="216659" w="1246961">
                <a:moveTo>
                  <a:pt x="0" y="0"/>
                </a:moveTo>
                <a:lnTo>
                  <a:pt x="1246961" y="0"/>
                </a:lnTo>
                <a:lnTo>
                  <a:pt x="1246961" y="216660"/>
                </a:lnTo>
                <a:lnTo>
                  <a:pt x="0" y="21666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2371506"/>
            <a:ext cx="16041058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placer les nombres décimaux sur une droite graduée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31638"/>
            <a:ext cx="13912426" cy="9871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64"/>
              </a:lnSpc>
            </a:pPr>
            <a:r>
              <a:rPr lang="en-US" sz="57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PLACER LES NOMBRES DÉCIMAUX SUR UNE DROITE GRADUÉE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45389" y="3599041"/>
            <a:ext cx="520774" cy="663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017332" y="3677106"/>
            <a:ext cx="981835" cy="663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6,1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137673" y="3658891"/>
            <a:ext cx="981835" cy="663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62633" y="3677106"/>
            <a:ext cx="981835" cy="663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6,3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387593" y="3677106"/>
            <a:ext cx="981835" cy="663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6,4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6512553" y="3599041"/>
            <a:ext cx="981835" cy="663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5"/>
              </a:lnSpc>
            </a:pPr>
            <a:r>
              <a:rPr lang="en-US" sz="3896" spc="77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6,5</a:t>
            </a:r>
          </a:p>
        </p:txBody>
      </p:sp>
      <p:pic>
        <p:nvPicPr>
          <p:cNvPr name="Picture 22" id="22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3247381" y="5843223"/>
            <a:ext cx="1682539" cy="893849"/>
          </a:xfrm>
          <a:prstGeom prst="rect">
            <a:avLst/>
          </a:prstGeom>
        </p:spPr>
      </p:pic>
      <p:sp>
        <p:nvSpPr>
          <p:cNvPr name="Freeform 23" id="23"/>
          <p:cNvSpPr/>
          <p:nvPr/>
        </p:nvSpPr>
        <p:spPr>
          <a:xfrm flipH="false" flipV="false" rot="-5400000">
            <a:off x="13356841" y="5161339"/>
            <a:ext cx="1246961" cy="216659"/>
          </a:xfrm>
          <a:custGeom>
            <a:avLst/>
            <a:gdLst/>
            <a:ahLst/>
            <a:cxnLst/>
            <a:rect r="r" b="b" t="t" l="l"/>
            <a:pathLst>
              <a:path h="216659" w="1246961">
                <a:moveTo>
                  <a:pt x="0" y="0"/>
                </a:moveTo>
                <a:lnTo>
                  <a:pt x="1246961" y="0"/>
                </a:lnTo>
                <a:lnTo>
                  <a:pt x="1246961" y="216660"/>
                </a:lnTo>
                <a:lnTo>
                  <a:pt x="0" y="21666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4" id="24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2667984" y="5843223"/>
            <a:ext cx="1682539" cy="893849"/>
          </a:xfrm>
          <a:prstGeom prst="rect">
            <a:avLst/>
          </a:prstGeom>
        </p:spPr>
      </p:pic>
      <p:sp>
        <p:nvSpPr>
          <p:cNvPr name="Freeform 25" id="25"/>
          <p:cNvSpPr/>
          <p:nvPr/>
        </p:nvSpPr>
        <p:spPr>
          <a:xfrm flipH="false" flipV="false" rot="-5400000">
            <a:off x="2777443" y="5161339"/>
            <a:ext cx="1246961" cy="216659"/>
          </a:xfrm>
          <a:custGeom>
            <a:avLst/>
            <a:gdLst/>
            <a:ahLst/>
            <a:cxnLst/>
            <a:rect r="r" b="b" t="t" l="l"/>
            <a:pathLst>
              <a:path h="216659" w="1246961">
                <a:moveTo>
                  <a:pt x="0" y="0"/>
                </a:moveTo>
                <a:lnTo>
                  <a:pt x="1246961" y="0"/>
                </a:lnTo>
                <a:lnTo>
                  <a:pt x="1246961" y="216660"/>
                </a:lnTo>
                <a:lnTo>
                  <a:pt x="0" y="21666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482371" y="73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78326" y="2213530"/>
            <a:ext cx="16613348" cy="2929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arrondir un nombre décimal à l’entier le plus proche, au dixième le plus proche, au centième le plus proche... On obtient alors une valeur approchée de ce nombre :</a:t>
            </a:r>
          </a:p>
          <a:p>
            <a:pPr algn="l">
              <a:lnSpc>
                <a:spcPts val="7695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ARRONDIR LES NOMBRES DÉCIMAUX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6210517"/>
            <a:ext cx="16230600" cy="3406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5"/>
              </a:lnSpc>
              <a:spcBef>
                <a:spcPct val="0"/>
              </a:spcBef>
            </a:pPr>
            <a:r>
              <a:rPr lang="en-US" sz="3896" spc="77">
                <a:solidFill>
                  <a:srgbClr val="0A0A0A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 l’unité la plus proche : </a:t>
            </a:r>
          </a:p>
          <a:p>
            <a:pPr algn="l">
              <a:lnSpc>
                <a:spcPts val="5455"/>
              </a:lnSpc>
              <a:spcBef>
                <a:spcPct val="0"/>
              </a:spcBef>
            </a:pPr>
            <a:r>
              <a:rPr lang="en-US" sz="3896" spc="77">
                <a:solidFill>
                  <a:srgbClr val="004AA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6,21 est plus proche de 6 que de 7 donc 6,21 ≈ 6 </a:t>
            </a:r>
          </a:p>
          <a:p>
            <a:pPr algn="l">
              <a:lnSpc>
                <a:spcPts val="5455"/>
              </a:lnSpc>
              <a:spcBef>
                <a:spcPct val="0"/>
              </a:spcBef>
            </a:pPr>
          </a:p>
          <a:p>
            <a:pPr algn="l">
              <a:lnSpc>
                <a:spcPts val="5455"/>
              </a:lnSpc>
              <a:spcBef>
                <a:spcPct val="0"/>
              </a:spcBef>
            </a:pPr>
            <a:r>
              <a:rPr lang="en-US" sz="3896" spc="77">
                <a:solidFill>
                  <a:srgbClr val="0A0A0A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Au dixième le plus proche : </a:t>
            </a:r>
          </a:p>
          <a:p>
            <a:pPr algn="l">
              <a:lnSpc>
                <a:spcPts val="5455"/>
              </a:lnSpc>
              <a:spcBef>
                <a:spcPct val="0"/>
              </a:spcBef>
            </a:pPr>
            <a:r>
              <a:rPr lang="en-US" sz="3896" spc="77">
                <a:solidFill>
                  <a:srgbClr val="004AA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6,21 est plus proche de 6,2 que de 6,3 donc 6,21 ≈ 6,2</a:t>
            </a:r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7433267" y="5632951"/>
            <a:ext cx="1055533" cy="560752"/>
          </a:xfrm>
          <a:prstGeom prst="rect">
            <a:avLst/>
          </a:prstGeom>
        </p:spPr>
      </p:pic>
      <p:sp>
        <p:nvSpPr>
          <p:cNvPr name="Freeform 15" id="15"/>
          <p:cNvSpPr/>
          <p:nvPr/>
        </p:nvSpPr>
        <p:spPr>
          <a:xfrm flipH="false" flipV="false" rot="0">
            <a:off x="3752664" y="4569760"/>
            <a:ext cx="10094412" cy="517339"/>
          </a:xfrm>
          <a:custGeom>
            <a:avLst/>
            <a:gdLst/>
            <a:ahLst/>
            <a:cxnLst/>
            <a:rect r="r" b="b" t="t" l="l"/>
            <a:pathLst>
              <a:path h="517339" w="10094412">
                <a:moveTo>
                  <a:pt x="0" y="0"/>
                </a:moveTo>
                <a:lnTo>
                  <a:pt x="10094412" y="0"/>
                </a:lnTo>
                <a:lnTo>
                  <a:pt x="10094412" y="517338"/>
                </a:lnTo>
                <a:lnTo>
                  <a:pt x="0" y="5173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5400000">
            <a:off x="7569895" y="5261814"/>
            <a:ext cx="782275" cy="135920"/>
          </a:xfrm>
          <a:custGeom>
            <a:avLst/>
            <a:gdLst/>
            <a:ahLst/>
            <a:cxnLst/>
            <a:rect r="r" b="b" t="t" l="l"/>
            <a:pathLst>
              <a:path h="135920" w="782275">
                <a:moveTo>
                  <a:pt x="0" y="0"/>
                </a:moveTo>
                <a:lnTo>
                  <a:pt x="782276" y="0"/>
                </a:lnTo>
                <a:lnTo>
                  <a:pt x="782276" y="135921"/>
                </a:lnTo>
                <a:lnTo>
                  <a:pt x="0" y="13592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763134" y="4289092"/>
            <a:ext cx="326705" cy="415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444" spc="48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627568" y="4338065"/>
            <a:ext cx="615950" cy="415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444" spc="48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585098" y="4326638"/>
            <a:ext cx="615950" cy="415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444" spc="48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545527" y="4338065"/>
            <a:ext cx="615950" cy="415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444" spc="48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505955" y="4338065"/>
            <a:ext cx="615950" cy="415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444" spc="48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6,4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466384" y="4289092"/>
            <a:ext cx="615950" cy="415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444" spc="48">
                <a:solidFill>
                  <a:srgbClr val="DC3C4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6,5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526554" y="2655406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6" y="0"/>
                </a:lnTo>
                <a:lnTo>
                  <a:pt x="1732746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2122194"/>
            <a:ext cx="14889959" cy="27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Décompose : 2, 765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2,765 = ........ + ............ + ............. + ..............</a:t>
            </a: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2,765 = (..... x .......) + (..... x .......) + (..... x .......) + (..... x .......)</a:t>
            </a:r>
          </a:p>
          <a:p>
            <a:pPr algn="l">
              <a:lnSpc>
                <a:spcPts val="554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4727503"/>
            <a:ext cx="14889959" cy="68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Place : 8,26    8,17     8,34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325274" y="5692761"/>
            <a:ext cx="7531212" cy="746308"/>
            <a:chOff x="0" y="0"/>
            <a:chExt cx="10041616" cy="99507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310580"/>
              <a:ext cx="10041616" cy="684498"/>
            </a:xfrm>
            <a:custGeom>
              <a:avLst/>
              <a:gdLst/>
              <a:ahLst/>
              <a:cxnLst/>
              <a:rect r="r" b="b" t="t" l="l"/>
              <a:pathLst>
                <a:path h="684498" w="10041616">
                  <a:moveTo>
                    <a:pt x="0" y="0"/>
                  </a:moveTo>
                  <a:lnTo>
                    <a:pt x="10041616" y="0"/>
                  </a:lnTo>
                  <a:lnTo>
                    <a:pt x="10041616" y="684497"/>
                  </a:lnTo>
                  <a:lnTo>
                    <a:pt x="0" y="6844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-33007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13953" y="-47625"/>
              <a:ext cx="696574" cy="5382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0"/>
                </a:lnSpc>
              </a:pPr>
              <a:r>
                <a:rPr lang="en-US" sz="2443" spc="48">
                  <a:solidFill>
                    <a:srgbClr val="DC3C4D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8,1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2498470" y="-47625"/>
              <a:ext cx="820885" cy="5382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0"/>
                </a:lnSpc>
              </a:pPr>
              <a:r>
                <a:rPr lang="en-US" sz="2443" spc="48">
                  <a:solidFill>
                    <a:srgbClr val="DC3C4D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8,2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5111161" y="-47625"/>
              <a:ext cx="820885" cy="5382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0"/>
                </a:lnSpc>
              </a:pPr>
              <a:r>
                <a:rPr lang="en-US" sz="2443" spc="48">
                  <a:solidFill>
                    <a:srgbClr val="DC3C4D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8,3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7723851" y="-47625"/>
              <a:ext cx="820885" cy="5382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0"/>
                </a:lnSpc>
              </a:pPr>
              <a:r>
                <a:rPr lang="en-US" sz="2443" spc="48">
                  <a:solidFill>
                    <a:srgbClr val="DC3C4D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8,4</a:t>
              </a: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028700" y="6639094"/>
            <a:ext cx="14889959" cy="1375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Arrondis à l’unité la plus proche :</a:t>
            </a:r>
          </a:p>
          <a:p>
            <a:pPr algn="l">
              <a:lnSpc>
                <a:spcPts val="5540"/>
              </a:lnSpc>
            </a:pPr>
          </a:p>
        </p:txBody>
      </p:sp>
      <p:pic>
        <p:nvPicPr>
          <p:cNvPr name="Picture 22" id="2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353987" y="7324895"/>
            <a:ext cx="2449868" cy="884674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4443214" y="7297674"/>
            <a:ext cx="2776518" cy="939116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7686676" y="7297674"/>
            <a:ext cx="2776518" cy="93911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