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Glacial Indifference" pitchFamily="2" charset="0"/>
      <p:regular r:id="rId14"/>
    </p:embeddedFont>
    <p:embeddedFont>
      <p:font typeface="Glacial Indifference Bold" pitchFamily="2" charset="0"/>
      <p:regular r:id="rId15"/>
      <p:bold r:id="rId16"/>
    </p:embeddedFont>
    <p:embeddedFont>
      <p:font typeface="Glacial Indifference Bold Italics" pitchFamily="2" charset="0"/>
      <p:regular r:id="rId17"/>
      <p:bold r:id="rId18"/>
      <p:italic r:id="rId19"/>
      <p:boldItalic r:id="rId20"/>
    </p:embeddedFont>
    <p:embeddedFont>
      <p:font typeface="Glacial Indifference Italics" pitchFamily="2" charset="0"/>
      <p:regular r:id="rId21"/>
      <p:italic r:id="rId22"/>
    </p:embeddedFont>
    <p:embeddedFont>
      <p:font typeface="Handy Casual" pitchFamily="2" charset="77"/>
      <p:regular r:id="rId23"/>
    </p:embeddedFont>
    <p:embeddedFont>
      <p:font typeface="Sondos Bold" pitchFamily="2" charset="-78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586" autoAdjust="0"/>
  </p:normalViewPr>
  <p:slideViewPr>
    <p:cSldViewPr>
      <p:cViewPr varScale="1">
        <p:scale>
          <a:sx n="60" d="100"/>
          <a:sy n="60" d="100"/>
        </p:scale>
        <p:origin x="216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4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2.png"/><Relationship Id="rId5" Type="http://schemas.openxmlformats.org/officeDocument/2006/relationships/image" Target="../media/image15.svg"/><Relationship Id="rId10" Type="http://schemas.openxmlformats.org/officeDocument/2006/relationships/image" Target="../media/image21.sv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sv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9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8.png"/><Relationship Id="rId5" Type="http://schemas.openxmlformats.org/officeDocument/2006/relationships/image" Target="../media/image29.sv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3.pn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52.svg"/><Relationship Id="rId17" Type="http://schemas.openxmlformats.org/officeDocument/2006/relationships/image" Target="../media/image57.png"/><Relationship Id="rId2" Type="http://schemas.openxmlformats.org/officeDocument/2006/relationships/image" Target="../media/image43.png"/><Relationship Id="rId16" Type="http://schemas.openxmlformats.org/officeDocument/2006/relationships/image" Target="../media/image5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svg"/><Relationship Id="rId15" Type="http://schemas.openxmlformats.org/officeDocument/2006/relationships/image" Target="../media/image55.png"/><Relationship Id="rId10" Type="http://schemas.openxmlformats.org/officeDocument/2006/relationships/image" Target="../media/image50.svg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2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6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60.svg"/><Relationship Id="rId5" Type="http://schemas.openxmlformats.org/officeDocument/2006/relationships/image" Target="../media/image29.svg"/><Relationship Id="rId10" Type="http://schemas.openxmlformats.org/officeDocument/2006/relationships/image" Target="../media/image59.png"/><Relationship Id="rId4" Type="http://schemas.openxmlformats.org/officeDocument/2006/relationships/image" Target="../media/image28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67.pn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6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65.png"/><Relationship Id="rId5" Type="http://schemas.openxmlformats.org/officeDocument/2006/relationships/image" Target="../media/image46.svg"/><Relationship Id="rId15" Type="http://schemas.openxmlformats.org/officeDocument/2006/relationships/image" Target="../media/image69.png"/><Relationship Id="rId10" Type="http://schemas.openxmlformats.org/officeDocument/2006/relationships/image" Target="../media/image64.svg"/><Relationship Id="rId4" Type="http://schemas.openxmlformats.org/officeDocument/2006/relationships/image" Target="../media/image45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7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72.png"/><Relationship Id="rId5" Type="http://schemas.openxmlformats.org/officeDocument/2006/relationships/image" Target="../media/image29.svg"/><Relationship Id="rId10" Type="http://schemas.openxmlformats.org/officeDocument/2006/relationships/image" Target="../media/image71.png"/><Relationship Id="rId4" Type="http://schemas.openxmlformats.org/officeDocument/2006/relationships/image" Target="../media/image28.png"/><Relationship Id="rId9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1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000907"/>
            <a:ext cx="11739425" cy="3280391"/>
            <a:chOff x="0" y="0"/>
            <a:chExt cx="15652567" cy="43738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1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fractions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40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Savoir cequ’estune fraction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les fractions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Représenterlesfractions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les fractions décimales</a:t>
            </a:r>
          </a:p>
          <a:p>
            <a:pPr algn="l">
              <a:lnSpc>
                <a:spcPts val="5306"/>
              </a:lnSpc>
            </a:pPr>
            <a:endParaRPr lang="en-US" sz="3790" b="1" spc="75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3752664" y="2710777"/>
            <a:ext cx="1478767" cy="1478767"/>
          </a:xfrm>
          <a:custGeom>
            <a:avLst/>
            <a:gdLst/>
            <a:ahLst/>
            <a:cxnLst/>
            <a:rect l="l" t="t" r="r" b="b"/>
            <a:pathLst>
              <a:path w="1478767" h="1478767">
                <a:moveTo>
                  <a:pt x="0" y="0"/>
                </a:moveTo>
                <a:lnTo>
                  <a:pt x="1478767" y="0"/>
                </a:lnTo>
                <a:lnTo>
                  <a:pt x="1478767" y="1478767"/>
                </a:lnTo>
                <a:lnTo>
                  <a:pt x="0" y="1478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2335596" y="5363828"/>
            <a:ext cx="14371064" cy="2627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Partage équitablement ce trésor entre 3 pirates. Combien chacun aura-t-il de pièces ?</a:t>
            </a:r>
          </a:p>
          <a:p>
            <a:pPr algn="l">
              <a:lnSpc>
                <a:spcPts val="5306"/>
              </a:lnSpc>
            </a:pPr>
            <a:endParaRPr lang="en-US" sz="3790" spc="75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S’il n y a plus que 2 pirates, combien chacun aura-t-il de pièces 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27808" y="2710777"/>
            <a:ext cx="1478767" cy="1478767"/>
          </a:xfrm>
          <a:custGeom>
            <a:avLst/>
            <a:gdLst/>
            <a:ahLst/>
            <a:cxnLst/>
            <a:rect l="l" t="t" r="r" b="b"/>
            <a:pathLst>
              <a:path w="1478767" h="1478767">
                <a:moveTo>
                  <a:pt x="0" y="0"/>
                </a:moveTo>
                <a:lnTo>
                  <a:pt x="1478767" y="0"/>
                </a:lnTo>
                <a:lnTo>
                  <a:pt x="1478767" y="1478767"/>
                </a:lnTo>
                <a:lnTo>
                  <a:pt x="0" y="1478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7106600" y="2710777"/>
            <a:ext cx="1478767" cy="1478767"/>
          </a:xfrm>
          <a:custGeom>
            <a:avLst/>
            <a:gdLst/>
            <a:ahLst/>
            <a:cxnLst/>
            <a:rect l="l" t="t" r="r" b="b"/>
            <a:pathLst>
              <a:path w="1478767" h="1478767">
                <a:moveTo>
                  <a:pt x="0" y="0"/>
                </a:moveTo>
                <a:lnTo>
                  <a:pt x="1478767" y="0"/>
                </a:lnTo>
                <a:lnTo>
                  <a:pt x="1478767" y="1478767"/>
                </a:lnTo>
                <a:lnTo>
                  <a:pt x="0" y="1478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8781744" y="2710777"/>
            <a:ext cx="1478767" cy="1478767"/>
          </a:xfrm>
          <a:custGeom>
            <a:avLst/>
            <a:gdLst/>
            <a:ahLst/>
            <a:cxnLst/>
            <a:rect l="l" t="t" r="r" b="b"/>
            <a:pathLst>
              <a:path w="1478767" h="1478767">
                <a:moveTo>
                  <a:pt x="0" y="0"/>
                </a:moveTo>
                <a:lnTo>
                  <a:pt x="1478767" y="0"/>
                </a:lnTo>
                <a:lnTo>
                  <a:pt x="1478767" y="1478767"/>
                </a:lnTo>
                <a:lnTo>
                  <a:pt x="0" y="1478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10402074" y="2685524"/>
            <a:ext cx="1478767" cy="1478767"/>
          </a:xfrm>
          <a:custGeom>
            <a:avLst/>
            <a:gdLst/>
            <a:ahLst/>
            <a:cxnLst/>
            <a:rect l="l" t="t" r="r" b="b"/>
            <a:pathLst>
              <a:path w="1478767" h="1478767">
                <a:moveTo>
                  <a:pt x="0" y="0"/>
                </a:moveTo>
                <a:lnTo>
                  <a:pt x="1478767" y="0"/>
                </a:lnTo>
                <a:lnTo>
                  <a:pt x="1478767" y="1478767"/>
                </a:lnTo>
                <a:lnTo>
                  <a:pt x="0" y="1478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2077218" y="2685524"/>
            <a:ext cx="1478767" cy="1478767"/>
          </a:xfrm>
          <a:custGeom>
            <a:avLst/>
            <a:gdLst/>
            <a:ahLst/>
            <a:cxnLst/>
            <a:rect l="l" t="t" r="r" b="b"/>
            <a:pathLst>
              <a:path w="1478767" h="1478767">
                <a:moveTo>
                  <a:pt x="0" y="0"/>
                </a:moveTo>
                <a:lnTo>
                  <a:pt x="1478767" y="0"/>
                </a:lnTo>
                <a:lnTo>
                  <a:pt x="1478767" y="1478767"/>
                </a:lnTo>
                <a:lnTo>
                  <a:pt x="0" y="1478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888236" y="5657213"/>
            <a:ext cx="12342239" cy="1965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a coupé une pizza.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image représente une-demie pizza ?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 image représente un-quart de pizza 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8" name="Freeform 8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4128053" y="2367288"/>
            <a:ext cx="2972582" cy="2972582"/>
          </a:xfrm>
          <a:custGeom>
            <a:avLst/>
            <a:gdLst/>
            <a:ahLst/>
            <a:cxnLst/>
            <a:rect l="l" t="t" r="r" b="b"/>
            <a:pathLst>
              <a:path w="2972582" h="2972582">
                <a:moveTo>
                  <a:pt x="0" y="0"/>
                </a:moveTo>
                <a:lnTo>
                  <a:pt x="2972582" y="0"/>
                </a:lnTo>
                <a:lnTo>
                  <a:pt x="2972582" y="2972583"/>
                </a:lnTo>
                <a:lnTo>
                  <a:pt x="0" y="29725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7657423" y="2367288"/>
            <a:ext cx="2972582" cy="2972582"/>
          </a:xfrm>
          <a:custGeom>
            <a:avLst/>
            <a:gdLst/>
            <a:ahLst/>
            <a:cxnLst/>
            <a:rect l="l" t="t" r="r" b="b"/>
            <a:pathLst>
              <a:path w="2972582" h="2972582">
                <a:moveTo>
                  <a:pt x="0" y="0"/>
                </a:moveTo>
                <a:lnTo>
                  <a:pt x="2972583" y="0"/>
                </a:lnTo>
                <a:lnTo>
                  <a:pt x="2972583" y="2972583"/>
                </a:lnTo>
                <a:lnTo>
                  <a:pt x="0" y="29725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1187365" y="2367288"/>
            <a:ext cx="2972582" cy="2972582"/>
          </a:xfrm>
          <a:custGeom>
            <a:avLst/>
            <a:gdLst/>
            <a:ahLst/>
            <a:cxnLst/>
            <a:rect l="l" t="t" r="r" b="b"/>
            <a:pathLst>
              <a:path w="2972582" h="2972582">
                <a:moveTo>
                  <a:pt x="0" y="0"/>
                </a:moveTo>
                <a:lnTo>
                  <a:pt x="2972582" y="0"/>
                </a:lnTo>
                <a:lnTo>
                  <a:pt x="2972582" y="2972583"/>
                </a:lnTo>
                <a:lnTo>
                  <a:pt x="0" y="29725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568767" y="3382626"/>
            <a:ext cx="3213843" cy="3213843"/>
          </a:xfrm>
          <a:custGeom>
            <a:avLst/>
            <a:gdLst/>
            <a:ahLst/>
            <a:cxnLst/>
            <a:rect l="l" t="t" r="r" b="b"/>
            <a:pathLst>
              <a:path w="3213843" h="3213843">
                <a:moveTo>
                  <a:pt x="0" y="0"/>
                </a:moveTo>
                <a:lnTo>
                  <a:pt x="3213843" y="0"/>
                </a:lnTo>
                <a:lnTo>
                  <a:pt x="3213843" y="3213843"/>
                </a:lnTo>
                <a:lnTo>
                  <a:pt x="0" y="32138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1086037" y="2640806"/>
            <a:ext cx="11926837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Partage en parts égales =&gt; chaque part représente une fraction (un morceau) de l’unité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9798" y="6289174"/>
            <a:ext cx="6512503" cy="2646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L’unité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est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ici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partagée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en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6 parts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égales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. La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partie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colorée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représente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une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 sur 6. On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écrit</a:t>
            </a: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3097" y="6817524"/>
            <a:ext cx="1260541" cy="231099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9431741" y="8289424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 de parts dans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l’unité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431741" y="7152982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Nombre de parts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colorées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86037" y="4291842"/>
            <a:ext cx="11926837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Pizza partagée en 6 parts =&gt; chaque part est une fraction de l’unité (la pizza entière).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215" y="4923558"/>
            <a:ext cx="1260541" cy="231099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637781" y="5717700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trois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dix</a:t>
            </a:r>
            <a:r>
              <a:rPr lang="en-US" sz="3796" b="1" i="1" spc="75" dirty="0" err="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ièmes</a:t>
            </a:r>
            <a:endParaRPr lang="en-US" sz="3796" b="1" i="1" spc="75" dirty="0">
              <a:solidFill>
                <a:srgbClr val="004AAD"/>
              </a:solidFill>
              <a:latin typeface="Glacial Indifference Bold Italics"/>
              <a:ea typeface="Glacial Indifference Bold Italics"/>
              <a:cs typeface="Glacial Indifference Bold Italics"/>
              <a:sym typeface="Glacial Indifference Bold Itali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23703" y="5717700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six</a:t>
            </a:r>
            <a:r>
              <a:rPr lang="en-US" sz="3796" b="1" i="1" spc="75" dirty="0" err="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ième</a:t>
            </a:r>
            <a:endParaRPr lang="en-US" sz="3796" b="1" i="1" spc="75" dirty="0">
              <a:solidFill>
                <a:srgbClr val="004AAD"/>
              </a:solidFill>
              <a:latin typeface="Glacial Indifference Bold Italics"/>
              <a:ea typeface="Glacial Indifference Bold Italics"/>
              <a:cs typeface="Glacial Indifference Bold Italics"/>
              <a:sym typeface="Glacial Indifference Bold Italics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2955" y="5040035"/>
            <a:ext cx="1727408" cy="231099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3321712" y="5717700"/>
            <a:ext cx="11867151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quatre </a:t>
            </a:r>
            <a:r>
              <a:rPr lang="en-US" sz="3796" i="1" spc="75" dirty="0" err="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quinz</a:t>
            </a:r>
            <a:r>
              <a:rPr lang="en-US" sz="3796" b="1" i="1" spc="75" dirty="0" err="1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ièmes</a:t>
            </a:r>
            <a:endParaRPr lang="en-US" sz="3796" b="1" i="1" spc="75" dirty="0">
              <a:solidFill>
                <a:srgbClr val="004AAD"/>
              </a:solidFill>
              <a:latin typeface="Glacial Indifference Bold Italics"/>
              <a:ea typeface="Glacial Indifference Bold Italics"/>
              <a:cs typeface="Glacial Indifference Bold Italics"/>
              <a:sym typeface="Glacial Indifference Bold Italics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86887" y="5040035"/>
            <a:ext cx="1727408" cy="2310991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098064" y="7975418"/>
            <a:ext cx="1525639" cy="1685789"/>
          </a:xfrm>
          <a:custGeom>
            <a:avLst/>
            <a:gdLst/>
            <a:ahLst/>
            <a:cxnLst/>
            <a:rect l="l" t="t" r="r" b="b"/>
            <a:pathLst>
              <a:path w="1525639" h="1685789">
                <a:moveTo>
                  <a:pt x="0" y="0"/>
                </a:moveTo>
                <a:lnTo>
                  <a:pt x="1525639" y="0"/>
                </a:lnTo>
                <a:lnTo>
                  <a:pt x="1525639" y="1685788"/>
                </a:lnTo>
                <a:lnTo>
                  <a:pt x="0" y="16857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285509" y="2519343"/>
            <a:ext cx="15531093" cy="198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lire la fraction :</a:t>
            </a: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lit le nombre au-dessus de la barre</a:t>
            </a: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lit le nombre en-dessous suivi du suffixe “ième”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4783" y="7707676"/>
            <a:ext cx="1143279" cy="2096012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4148953" y="8376722"/>
            <a:ext cx="10763214" cy="5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1"/>
              </a:lnSpc>
            </a:pPr>
            <a:r>
              <a:rPr lang="en-US" sz="3443" i="1" spc="68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</a:t>
            </a:r>
            <a:r>
              <a:rPr lang="en-US" sz="3443" b="1" i="1" spc="68" dirty="0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demi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5592" y="7813318"/>
            <a:ext cx="1143279" cy="2096012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2362418" y="8420855"/>
            <a:ext cx="10763214" cy="5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1"/>
              </a:lnSpc>
            </a:pPr>
            <a:r>
              <a:rPr lang="en-US" sz="3443" i="1" spc="68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un </a:t>
            </a:r>
            <a:r>
              <a:rPr lang="en-US" sz="3443" b="1" i="1" spc="68" dirty="0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quart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82088" y="7707676"/>
            <a:ext cx="1143279" cy="2096012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7877385" y="8420855"/>
            <a:ext cx="2885901" cy="5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1"/>
              </a:lnSpc>
            </a:pPr>
            <a:r>
              <a:rPr lang="en-US" sz="3443" i="1" spc="68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deux </a:t>
            </a:r>
            <a:r>
              <a:rPr lang="en-US" sz="3443" b="1" i="1" spc="68" dirty="0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tiers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 animBg="1"/>
      <p:bldP spid="20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432866" y="4075859"/>
            <a:ext cx="3202217" cy="3122162"/>
          </a:xfrm>
          <a:custGeom>
            <a:avLst/>
            <a:gdLst/>
            <a:ahLst/>
            <a:cxnLst/>
            <a:rect l="l" t="t" r="r" b="b"/>
            <a:pathLst>
              <a:path w="3202217" h="3122162">
                <a:moveTo>
                  <a:pt x="0" y="0"/>
                </a:moveTo>
                <a:lnTo>
                  <a:pt x="3202218" y="0"/>
                </a:lnTo>
                <a:lnTo>
                  <a:pt x="3202218" y="3122162"/>
                </a:lnTo>
                <a:lnTo>
                  <a:pt x="0" y="31221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5301217" y="4075859"/>
            <a:ext cx="3177029" cy="3125041"/>
          </a:xfrm>
          <a:custGeom>
            <a:avLst/>
            <a:gdLst/>
            <a:ahLst/>
            <a:cxnLst/>
            <a:rect l="l" t="t" r="r" b="b"/>
            <a:pathLst>
              <a:path w="3177029" h="3125041">
                <a:moveTo>
                  <a:pt x="0" y="0"/>
                </a:moveTo>
                <a:lnTo>
                  <a:pt x="3177030" y="0"/>
                </a:lnTo>
                <a:lnTo>
                  <a:pt x="3177030" y="3125041"/>
                </a:lnTo>
                <a:lnTo>
                  <a:pt x="0" y="31250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9154259" y="3909468"/>
            <a:ext cx="3288553" cy="3288553"/>
          </a:xfrm>
          <a:custGeom>
            <a:avLst/>
            <a:gdLst/>
            <a:ahLst/>
            <a:cxnLst/>
            <a:rect l="l" t="t" r="r" b="b"/>
            <a:pathLst>
              <a:path w="3288553" h="3288553">
                <a:moveTo>
                  <a:pt x="0" y="0"/>
                </a:moveTo>
                <a:lnTo>
                  <a:pt x="3288553" y="0"/>
                </a:lnTo>
                <a:lnTo>
                  <a:pt x="3288553" y="3288553"/>
                </a:lnTo>
                <a:lnTo>
                  <a:pt x="0" y="32885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3386113" y="4654559"/>
            <a:ext cx="3873187" cy="1964762"/>
          </a:xfrm>
          <a:custGeom>
            <a:avLst/>
            <a:gdLst/>
            <a:ahLst/>
            <a:cxnLst/>
            <a:rect l="l" t="t" r="r" b="b"/>
            <a:pathLst>
              <a:path w="3873187" h="1964762">
                <a:moveTo>
                  <a:pt x="0" y="0"/>
                </a:moveTo>
                <a:lnTo>
                  <a:pt x="3873187" y="0"/>
                </a:lnTo>
                <a:lnTo>
                  <a:pt x="3873187" y="1964762"/>
                </a:lnTo>
                <a:lnTo>
                  <a:pt x="0" y="19647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325274" y="2699243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 par la partie colorée.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6033" y="7629525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fractions suivantes :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48954" y="7017047"/>
            <a:ext cx="7613918" cy="25776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2866748"/>
            <a:ext cx="11926837" cy="6007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représenter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la fraction  :</a:t>
            </a: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je partage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4 parts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égales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9745" lvl="1" indent="-409873" algn="l">
              <a:lnSpc>
                <a:spcPts val="5315"/>
              </a:lnSpc>
              <a:buFont typeface="Arial"/>
              <a:buChar char="•"/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colorie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part sur les 4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3894" y="2458810"/>
            <a:ext cx="798261" cy="1463478"/>
          </a:xfrm>
          <a:prstGeom prst="rect">
            <a:avLst/>
          </a:prstGeom>
        </p:spPr>
      </p:pic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12071401" y="5356349"/>
          <a:ext cx="3740428" cy="1104295"/>
        </p:xfrm>
        <a:graphic>
          <a:graphicData uri="http://schemas.openxmlformats.org/drawingml/2006/table">
            <a:tbl>
              <a:tblPr/>
              <a:tblGrid>
                <a:gridCol w="93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4295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04617"/>
              </p:ext>
            </p:extLst>
          </p:nvPr>
        </p:nvGraphicFramePr>
        <p:xfrm>
          <a:off x="12071402" y="2866748"/>
          <a:ext cx="3740427" cy="1180494"/>
        </p:xfrm>
        <a:graphic>
          <a:graphicData uri="http://schemas.openxmlformats.org/drawingml/2006/table">
            <a:tbl>
              <a:tblPr/>
              <a:tblGrid>
                <a:gridCol w="37404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0494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12071401" y="7769751"/>
          <a:ext cx="3740428" cy="1104295"/>
        </p:xfrm>
        <a:graphic>
          <a:graphicData uri="http://schemas.openxmlformats.org/drawingml/2006/table">
            <a:tbl>
              <a:tblPr/>
              <a:tblGrid>
                <a:gridCol w="93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5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4295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39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 dirty="0"/>
                    </a:p>
                  </a:txBody>
                  <a:tcPr marL="167822" marR="167822" marT="167822" marB="167822" anchor="ctr">
                    <a:lnL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Freeform 16"/>
          <p:cNvSpPr/>
          <p:nvPr/>
        </p:nvSpPr>
        <p:spPr>
          <a:xfrm rot="4243428">
            <a:off x="14320392" y="4491988"/>
            <a:ext cx="874333" cy="571595"/>
          </a:xfrm>
          <a:custGeom>
            <a:avLst/>
            <a:gdLst/>
            <a:ahLst/>
            <a:cxnLst/>
            <a:rect l="l" t="t" r="r" b="b"/>
            <a:pathLst>
              <a:path w="874333" h="571595">
                <a:moveTo>
                  <a:pt x="0" y="0"/>
                </a:moveTo>
                <a:lnTo>
                  <a:pt x="874333" y="0"/>
                </a:lnTo>
                <a:lnTo>
                  <a:pt x="874333" y="571596"/>
                </a:lnTo>
                <a:lnTo>
                  <a:pt x="0" y="5715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flipH="1">
            <a:off x="10979111" y="8321898"/>
            <a:ext cx="1018337" cy="836888"/>
          </a:xfrm>
          <a:custGeom>
            <a:avLst/>
            <a:gdLst/>
            <a:ahLst/>
            <a:cxnLst/>
            <a:rect l="l" t="t" r="r" b="b"/>
            <a:pathLst>
              <a:path w="1018337" h="836888">
                <a:moveTo>
                  <a:pt x="1018337" y="0"/>
                </a:moveTo>
                <a:lnTo>
                  <a:pt x="0" y="0"/>
                </a:lnTo>
                <a:lnTo>
                  <a:pt x="0" y="836888"/>
                </a:lnTo>
                <a:lnTo>
                  <a:pt x="1018337" y="836888"/>
                </a:lnTo>
                <a:lnTo>
                  <a:pt x="101833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596326" y="2128172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2699243"/>
            <a:ext cx="14889959" cy="67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 les fractions indiquées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930512" y="3686334"/>
            <a:ext cx="3877033" cy="3877160"/>
            <a:chOff x="0" y="0"/>
            <a:chExt cx="5169378" cy="5169546"/>
          </a:xfrm>
        </p:grpSpPr>
        <p:sp>
          <p:nvSpPr>
            <p:cNvPr id="15" name="Freeform 15"/>
            <p:cNvSpPr/>
            <p:nvPr/>
          </p:nvSpPr>
          <p:spPr>
            <a:xfrm>
              <a:off x="0" y="84"/>
              <a:ext cx="5169378" cy="5169378"/>
            </a:xfrm>
            <a:custGeom>
              <a:avLst/>
              <a:gdLst/>
              <a:ahLst/>
              <a:cxnLst/>
              <a:rect l="l" t="t" r="r" b="b"/>
              <a:pathLst>
                <a:path w="5169378" h="5169378">
                  <a:moveTo>
                    <a:pt x="0" y="0"/>
                  </a:moveTo>
                  <a:lnTo>
                    <a:pt x="5169378" y="0"/>
                  </a:lnTo>
                  <a:lnTo>
                    <a:pt x="5169378" y="5169378"/>
                  </a:lnTo>
                  <a:lnTo>
                    <a:pt x="0" y="516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84"/>
              <a:ext cx="5169378" cy="5169378"/>
            </a:xfrm>
            <a:custGeom>
              <a:avLst/>
              <a:gdLst/>
              <a:ahLst/>
              <a:cxnLst/>
              <a:rect l="l" t="t" r="r" b="b"/>
              <a:pathLst>
                <a:path w="5169378" h="5169378">
                  <a:moveTo>
                    <a:pt x="0" y="0"/>
                  </a:moveTo>
                  <a:lnTo>
                    <a:pt x="5169378" y="0"/>
                  </a:lnTo>
                  <a:lnTo>
                    <a:pt x="5169378" y="5169378"/>
                  </a:lnTo>
                  <a:lnTo>
                    <a:pt x="0" y="516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2563805" y="82507"/>
              <a:ext cx="0" cy="5086955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20328" y="2605657"/>
              <a:ext cx="5086955" cy="0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AutoShape 19"/>
            <p:cNvSpPr/>
            <p:nvPr/>
          </p:nvSpPr>
          <p:spPr>
            <a:xfrm flipH="1">
              <a:off x="1302753" y="391443"/>
              <a:ext cx="2563871" cy="4428427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AutoShape 20"/>
            <p:cNvSpPr/>
            <p:nvPr/>
          </p:nvSpPr>
          <p:spPr>
            <a:xfrm flipH="1">
              <a:off x="273090" y="1234877"/>
              <a:ext cx="4603481" cy="2672353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1302753" y="391443"/>
              <a:ext cx="2563871" cy="4428427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293324" y="1297218"/>
              <a:ext cx="4583246" cy="2610012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31737" y="3686334"/>
            <a:ext cx="3877033" cy="3877160"/>
            <a:chOff x="0" y="0"/>
            <a:chExt cx="5169378" cy="5169546"/>
          </a:xfrm>
        </p:grpSpPr>
        <p:sp>
          <p:nvSpPr>
            <p:cNvPr id="24" name="Freeform 24"/>
            <p:cNvSpPr/>
            <p:nvPr/>
          </p:nvSpPr>
          <p:spPr>
            <a:xfrm>
              <a:off x="0" y="84"/>
              <a:ext cx="5169378" cy="5169378"/>
            </a:xfrm>
            <a:custGeom>
              <a:avLst/>
              <a:gdLst/>
              <a:ahLst/>
              <a:cxnLst/>
              <a:rect l="l" t="t" r="r" b="b"/>
              <a:pathLst>
                <a:path w="5169378" h="5169378">
                  <a:moveTo>
                    <a:pt x="0" y="0"/>
                  </a:moveTo>
                  <a:lnTo>
                    <a:pt x="5169378" y="0"/>
                  </a:lnTo>
                  <a:lnTo>
                    <a:pt x="5169378" y="5169378"/>
                  </a:lnTo>
                  <a:lnTo>
                    <a:pt x="0" y="516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84"/>
              <a:ext cx="5169378" cy="5169378"/>
            </a:xfrm>
            <a:custGeom>
              <a:avLst/>
              <a:gdLst/>
              <a:ahLst/>
              <a:cxnLst/>
              <a:rect l="l" t="t" r="r" b="b"/>
              <a:pathLst>
                <a:path w="5169378" h="5169378">
                  <a:moveTo>
                    <a:pt x="0" y="0"/>
                  </a:moveTo>
                  <a:lnTo>
                    <a:pt x="5169378" y="0"/>
                  </a:lnTo>
                  <a:lnTo>
                    <a:pt x="5169378" y="5169378"/>
                  </a:lnTo>
                  <a:lnTo>
                    <a:pt x="0" y="516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2563805" y="82507"/>
              <a:ext cx="0" cy="5086955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AutoShape 27"/>
            <p:cNvSpPr/>
            <p:nvPr/>
          </p:nvSpPr>
          <p:spPr>
            <a:xfrm>
              <a:off x="20328" y="2605657"/>
              <a:ext cx="5086955" cy="0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AutoShape 28"/>
            <p:cNvSpPr/>
            <p:nvPr/>
          </p:nvSpPr>
          <p:spPr>
            <a:xfrm flipH="1">
              <a:off x="1302753" y="391443"/>
              <a:ext cx="2563871" cy="4428427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AutoShape 29"/>
            <p:cNvSpPr/>
            <p:nvPr/>
          </p:nvSpPr>
          <p:spPr>
            <a:xfrm flipH="1">
              <a:off x="273090" y="1234877"/>
              <a:ext cx="4603481" cy="2672353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AutoShape 30"/>
            <p:cNvSpPr/>
            <p:nvPr/>
          </p:nvSpPr>
          <p:spPr>
            <a:xfrm>
              <a:off x="1302753" y="391443"/>
              <a:ext cx="2563871" cy="4428427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293324" y="1297218"/>
              <a:ext cx="4583246" cy="2610012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41119" y="3556792"/>
            <a:ext cx="3877033" cy="3877160"/>
            <a:chOff x="0" y="0"/>
            <a:chExt cx="5169378" cy="5169546"/>
          </a:xfrm>
        </p:grpSpPr>
        <p:sp>
          <p:nvSpPr>
            <p:cNvPr id="33" name="Freeform 33"/>
            <p:cNvSpPr/>
            <p:nvPr/>
          </p:nvSpPr>
          <p:spPr>
            <a:xfrm>
              <a:off x="0" y="84"/>
              <a:ext cx="5169378" cy="5169378"/>
            </a:xfrm>
            <a:custGeom>
              <a:avLst/>
              <a:gdLst/>
              <a:ahLst/>
              <a:cxnLst/>
              <a:rect l="l" t="t" r="r" b="b"/>
              <a:pathLst>
                <a:path w="5169378" h="5169378">
                  <a:moveTo>
                    <a:pt x="0" y="0"/>
                  </a:moveTo>
                  <a:lnTo>
                    <a:pt x="5169378" y="0"/>
                  </a:lnTo>
                  <a:lnTo>
                    <a:pt x="5169378" y="5169378"/>
                  </a:lnTo>
                  <a:lnTo>
                    <a:pt x="0" y="516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84"/>
              <a:ext cx="5169378" cy="5169378"/>
            </a:xfrm>
            <a:custGeom>
              <a:avLst/>
              <a:gdLst/>
              <a:ahLst/>
              <a:cxnLst/>
              <a:rect l="l" t="t" r="r" b="b"/>
              <a:pathLst>
                <a:path w="5169378" h="5169378">
                  <a:moveTo>
                    <a:pt x="0" y="0"/>
                  </a:moveTo>
                  <a:lnTo>
                    <a:pt x="5169378" y="0"/>
                  </a:lnTo>
                  <a:lnTo>
                    <a:pt x="5169378" y="5169378"/>
                  </a:lnTo>
                  <a:lnTo>
                    <a:pt x="0" y="5169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2563805" y="82507"/>
              <a:ext cx="0" cy="5086955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AutoShape 36"/>
            <p:cNvSpPr/>
            <p:nvPr/>
          </p:nvSpPr>
          <p:spPr>
            <a:xfrm>
              <a:off x="20328" y="2605657"/>
              <a:ext cx="5086955" cy="0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AutoShape 37"/>
            <p:cNvSpPr/>
            <p:nvPr/>
          </p:nvSpPr>
          <p:spPr>
            <a:xfrm flipH="1">
              <a:off x="1302753" y="391443"/>
              <a:ext cx="2563871" cy="4428427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AutoShape 38"/>
            <p:cNvSpPr/>
            <p:nvPr/>
          </p:nvSpPr>
          <p:spPr>
            <a:xfrm flipH="1">
              <a:off x="273090" y="1234877"/>
              <a:ext cx="4603481" cy="2672353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1302753" y="391443"/>
              <a:ext cx="2563871" cy="4428427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293324" y="1297218"/>
              <a:ext cx="4583246" cy="2610012"/>
            </a:xfrm>
            <a:prstGeom prst="line">
              <a:avLst/>
            </a:prstGeom>
            <a:ln w="41767" cap="flat">
              <a:solidFill>
                <a:srgbClr val="000000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87684" y="7678074"/>
            <a:ext cx="940300" cy="1723883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73227" y="7678074"/>
            <a:ext cx="1288559" cy="1723883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80520" y="7678074"/>
            <a:ext cx="940300" cy="17238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773770"/>
            <a:ext cx="11926837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la fraction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CONNAITRE LES FRACTIONS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1316" y="2286782"/>
            <a:ext cx="1017377" cy="186519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760499" y="2541726"/>
            <a:ext cx="10051331" cy="549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 spc="63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parts </a:t>
            </a:r>
            <a:r>
              <a:rPr lang="en-US" sz="3199" b="1" spc="63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colorées</a:t>
            </a:r>
            <a:r>
              <a:rPr lang="en-US" sz="3199" b="1" spc="63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NUMERATEUR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60499" y="3356580"/>
            <a:ext cx="10051331" cy="549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 spc="63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parts dans </a:t>
            </a:r>
            <a:r>
              <a:rPr lang="en-US" sz="3199" b="1" spc="63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l’unité</a:t>
            </a:r>
            <a:r>
              <a:rPr lang="en-US" sz="3199" b="1" spc="63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DENOMINATEUR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0771" y="4979837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Fractions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décimales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fraction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dénominateur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parts)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10, 100, 1000...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9364" y="6002948"/>
            <a:ext cx="1727408" cy="231099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6562" y="6002948"/>
            <a:ext cx="2252633" cy="231099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7554" y="5962098"/>
            <a:ext cx="2801202" cy="2392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25274" y="289947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appelle-t-on le nombre du haut dans une fraction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Comment appelle-t-on le nombre du bas dans une fraction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Qu’est-ce-qu’une fraction décimale ? Donne un exemple ?</a:t>
            </a:r>
          </a:p>
          <a:p>
            <a:pPr algn="l">
              <a:lnSpc>
                <a:spcPts val="5540"/>
              </a:lnSpc>
            </a:pPr>
            <a:endParaRPr lang="en-US" sz="3957" spc="79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310</Words>
  <Application>Microsoft Macintosh PowerPoint</Application>
  <PresentationFormat>Personnalisé</PresentationFormat>
  <Paragraphs>62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Calibri</vt:lpstr>
      <vt:lpstr>Handy Casual</vt:lpstr>
      <vt:lpstr>Sondos Bold</vt:lpstr>
      <vt:lpstr>Arial</vt:lpstr>
      <vt:lpstr>Glacial Indifference Bold</vt:lpstr>
      <vt:lpstr>Glacial Indifference Bold Italics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2</cp:revision>
  <dcterms:created xsi:type="dcterms:W3CDTF">2006-08-16T00:00:00Z</dcterms:created>
  <dcterms:modified xsi:type="dcterms:W3CDTF">2025-08-26T13:04:25Z</dcterms:modified>
  <dc:identifier>DAGxJwWmdIM</dc:identifier>
</cp:coreProperties>
</file>