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Handy Casual" charset="1" panose="00000500000000000000"/>
      <p:regular r:id="rId18"/>
    </p:embeddedFont>
    <p:embeddedFont>
      <p:font typeface="Glacial Indifference Bold" charset="1" panose="00000800000000000000"/>
      <p:regular r:id="rId19"/>
    </p:embeddedFont>
    <p:embeddedFont>
      <p:font typeface="Sondos Bold" charset="1" panose="00000800000000000000"/>
      <p:regular r:id="rId20"/>
    </p:embeddedFont>
    <p:embeddedFont>
      <p:font typeface="Glacial Indifference" charset="1" panose="00000000000000000000"/>
      <p:regular r:id="rId21"/>
    </p:embeddedFont>
    <p:embeddedFont>
      <p:font typeface="Glacial Indifference Italics" charset="1" panose="00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svg" Type="http://schemas.openxmlformats.org/officeDocument/2006/relationships/image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8.pn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34.sv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Relationship Id="rId6" Target="../media/image37.png" Type="http://schemas.openxmlformats.org/officeDocument/2006/relationships/image"/><Relationship Id="rId7" Target="../media/image38.svg" Type="http://schemas.openxmlformats.org/officeDocument/2006/relationships/image"/><Relationship Id="rId8" Target="../media/image11.pn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png" Type="http://schemas.openxmlformats.org/officeDocument/2006/relationships/image"/><Relationship Id="rId2" Target="../media/image40.jpe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2" Target="../media/image40.jpe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34.sv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Relationship Id="rId6" Target="../media/image37.png" Type="http://schemas.openxmlformats.org/officeDocument/2006/relationships/image"/><Relationship Id="rId7" Target="../media/image38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6.png" Type="http://schemas.openxmlformats.org/officeDocument/2006/relationships/image"/><Relationship Id="rId5" Target="../media/image47.svg" Type="http://schemas.openxmlformats.org/officeDocument/2006/relationships/image"/><Relationship Id="rId6" Target="../media/image48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806641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2000907"/>
            <a:ext cx="11739425" cy="3280391"/>
            <a:chOff x="0" y="0"/>
            <a:chExt cx="15652567" cy="43738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et tracer des triangles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35812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4680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GEOMETRIE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la notion de triangles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Reconnaitre les différentes sortes de triangles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Tracer des triangles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35795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260360" y="2236375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Qu’est-ce-qu’un polygone 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3158850"/>
            <a:ext cx="16305304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POLYGONE = figure géométrique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plane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fermée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et dont les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côtés sont constitués de segments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(tracés à la règle).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2020025" y="4824534"/>
            <a:ext cx="2595891" cy="2430403"/>
          </a:xfrm>
          <a:custGeom>
            <a:avLst/>
            <a:gdLst/>
            <a:ahLst/>
            <a:cxnLst/>
            <a:rect r="r" b="b" t="t" l="l"/>
            <a:pathLst>
              <a:path h="2430403" w="2595891">
                <a:moveTo>
                  <a:pt x="0" y="0"/>
                </a:moveTo>
                <a:lnTo>
                  <a:pt x="2595891" y="0"/>
                </a:lnTo>
                <a:lnTo>
                  <a:pt x="2595891" y="2430404"/>
                </a:lnTo>
                <a:lnTo>
                  <a:pt x="0" y="243040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881292" y="7521638"/>
            <a:ext cx="5436816" cy="1416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Cette figure est un polygone.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3832446"/>
            <a:ext cx="8828554" cy="4375926"/>
          </a:xfrm>
          <a:custGeom>
            <a:avLst/>
            <a:gdLst/>
            <a:ahLst/>
            <a:cxnLst/>
            <a:rect r="r" b="b" t="t" l="l"/>
            <a:pathLst>
              <a:path h="4375926" w="8828554">
                <a:moveTo>
                  <a:pt x="0" y="0"/>
                </a:moveTo>
                <a:lnTo>
                  <a:pt x="8828554" y="0"/>
                </a:lnTo>
                <a:lnTo>
                  <a:pt x="8828554" y="4375926"/>
                </a:lnTo>
                <a:lnTo>
                  <a:pt x="0" y="437592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-20184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43538" y="2504303"/>
            <a:ext cx="16305304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TRIANGLE = 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polygone ayant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 côtés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QU’EST-CE-QU’UN TRIANGLE 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059915" y="5274298"/>
            <a:ext cx="13156721" cy="69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Ces figures sont des triangles.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582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723389" y="2601379"/>
            <a:ext cx="8036019" cy="5544853"/>
          </a:xfrm>
          <a:custGeom>
            <a:avLst/>
            <a:gdLst/>
            <a:ahLst/>
            <a:cxnLst/>
            <a:rect r="r" b="b" t="t" l="l"/>
            <a:pathLst>
              <a:path h="5544853" w="8036019">
                <a:moveTo>
                  <a:pt x="0" y="0"/>
                </a:moveTo>
                <a:lnTo>
                  <a:pt x="8036019" y="0"/>
                </a:lnTo>
                <a:lnTo>
                  <a:pt x="8036019" y="5544853"/>
                </a:lnTo>
                <a:lnTo>
                  <a:pt x="0" y="55448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5622288" y="4052307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702306" y="5460466"/>
            <a:ext cx="3493839" cy="4114800"/>
          </a:xfrm>
          <a:custGeom>
            <a:avLst/>
            <a:gdLst/>
            <a:ahLst/>
            <a:cxnLst/>
            <a:rect r="r" b="b" t="t" l="l"/>
            <a:pathLst>
              <a:path h="4114800" w="3493839">
                <a:moveTo>
                  <a:pt x="0" y="0"/>
                </a:moveTo>
                <a:lnTo>
                  <a:pt x="3493839" y="0"/>
                </a:lnTo>
                <a:lnTo>
                  <a:pt x="349383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595480" y="8876064"/>
            <a:ext cx="5436816" cy="69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Triangle rectangle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88201" y="3788976"/>
            <a:ext cx="8826646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TRIANGLE RECTANGLE 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 angle droit (mesure de 90°)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QU’EST-CE-QU’UN TRIANGLE RECTANGLE 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582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622288" y="7466996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144000" y="2617197"/>
            <a:ext cx="6086974" cy="5532383"/>
          </a:xfrm>
          <a:custGeom>
            <a:avLst/>
            <a:gdLst/>
            <a:ahLst/>
            <a:cxnLst/>
            <a:rect r="r" b="b" t="t" l="l"/>
            <a:pathLst>
              <a:path h="5532383" w="6086974">
                <a:moveTo>
                  <a:pt x="0" y="0"/>
                </a:moveTo>
                <a:lnTo>
                  <a:pt x="6086974" y="0"/>
                </a:lnTo>
                <a:lnTo>
                  <a:pt x="6086974" y="5532383"/>
                </a:lnTo>
                <a:lnTo>
                  <a:pt x="0" y="553238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469079" y="8256097"/>
            <a:ext cx="5436816" cy="69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Triangle isocèle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65521" y="3577718"/>
            <a:ext cx="6238723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TRIANGLE ISOCELE 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 côtés égaux (même mesure)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 angles identiques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QU’EST-CE-QU’UN TRIANGLE ISOCÈLE 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582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3884883" y="7332923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144000" y="2688354"/>
            <a:ext cx="6354940" cy="5479370"/>
          </a:xfrm>
          <a:custGeom>
            <a:avLst/>
            <a:gdLst/>
            <a:ahLst/>
            <a:cxnLst/>
            <a:rect r="r" b="b" t="t" l="l"/>
            <a:pathLst>
              <a:path h="5479370" w="6354940">
                <a:moveTo>
                  <a:pt x="0" y="0"/>
                </a:moveTo>
                <a:lnTo>
                  <a:pt x="6354940" y="0"/>
                </a:lnTo>
                <a:lnTo>
                  <a:pt x="6354940" y="5479371"/>
                </a:lnTo>
                <a:lnTo>
                  <a:pt x="0" y="54793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603062" y="8559098"/>
            <a:ext cx="5436816" cy="69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Triangle équilatéral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65521" y="3781398"/>
            <a:ext cx="6238723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TRIANGLE EQUILATERAL 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 côtés</a:t>
            </a: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égaux (même mesure)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 angles égaux (60°)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QU’EST-CE-QU’UN TRIANGLE ÉQUILATÉRAL 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4536902" y="2325605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7" y="0"/>
                </a:lnTo>
                <a:lnTo>
                  <a:pt x="2246617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4993205"/>
            <a:ext cx="15754819" cy="3899318"/>
          </a:xfrm>
          <a:custGeom>
            <a:avLst/>
            <a:gdLst/>
            <a:ahLst/>
            <a:cxnLst/>
            <a:rect r="r" b="b" t="t" l="l"/>
            <a:pathLst>
              <a:path h="3899318" w="15754819">
                <a:moveTo>
                  <a:pt x="0" y="0"/>
                </a:moveTo>
                <a:lnTo>
                  <a:pt x="15754819" y="0"/>
                </a:lnTo>
                <a:lnTo>
                  <a:pt x="15754819" y="3899317"/>
                </a:lnTo>
                <a:lnTo>
                  <a:pt x="0" y="38993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46033" y="2055146"/>
            <a:ext cx="14889959" cy="2058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Quelles figures sont des triangles rectangles ?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Quelles figures sont des triangles isocèles ?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Quelles figures sont des triangles équilatéraux 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318709" y="3127719"/>
            <a:ext cx="3940591" cy="3422994"/>
          </a:xfrm>
          <a:custGeom>
            <a:avLst/>
            <a:gdLst/>
            <a:ahLst/>
            <a:cxnLst/>
            <a:rect r="r" b="b" t="t" l="l"/>
            <a:pathLst>
              <a:path h="3422994" w="3940591">
                <a:moveTo>
                  <a:pt x="0" y="0"/>
                </a:moveTo>
                <a:lnTo>
                  <a:pt x="3940591" y="0"/>
                </a:lnTo>
                <a:lnTo>
                  <a:pt x="3940591" y="3422994"/>
                </a:lnTo>
                <a:lnTo>
                  <a:pt x="0" y="34229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393" r="-123499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6650988" y="404670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79657" y="3127719"/>
            <a:ext cx="3940591" cy="3422994"/>
          </a:xfrm>
          <a:custGeom>
            <a:avLst/>
            <a:gdLst/>
            <a:ahLst/>
            <a:cxnLst/>
            <a:rect r="r" b="b" t="t" l="l"/>
            <a:pathLst>
              <a:path h="3422994" w="3940591">
                <a:moveTo>
                  <a:pt x="0" y="0"/>
                </a:moveTo>
                <a:lnTo>
                  <a:pt x="3940591" y="0"/>
                </a:lnTo>
                <a:lnTo>
                  <a:pt x="3940591" y="3422994"/>
                </a:lnTo>
                <a:lnTo>
                  <a:pt x="0" y="34229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393" r="-123499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0800000">
            <a:off x="13890209" y="2978670"/>
            <a:ext cx="3200722" cy="3167894"/>
          </a:xfrm>
          <a:custGeom>
            <a:avLst/>
            <a:gdLst/>
            <a:ahLst/>
            <a:cxnLst/>
            <a:rect r="r" b="b" t="t" l="l"/>
            <a:pathLst>
              <a:path h="3167894" w="3200722">
                <a:moveTo>
                  <a:pt x="0" y="0"/>
                </a:moveTo>
                <a:lnTo>
                  <a:pt x="3200722" y="0"/>
                </a:lnTo>
                <a:lnTo>
                  <a:pt x="3200722" y="3167894"/>
                </a:lnTo>
                <a:lnTo>
                  <a:pt x="0" y="31678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TRACER UN TRIANGLE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5094626" y="3127719"/>
            <a:ext cx="3940591" cy="3422994"/>
          </a:xfrm>
          <a:custGeom>
            <a:avLst/>
            <a:gdLst/>
            <a:ahLst/>
            <a:cxnLst/>
            <a:rect r="r" b="b" t="t" l="l"/>
            <a:pathLst>
              <a:path h="3422994" w="3940591">
                <a:moveTo>
                  <a:pt x="0" y="0"/>
                </a:moveTo>
                <a:lnTo>
                  <a:pt x="3940591" y="0"/>
                </a:lnTo>
                <a:lnTo>
                  <a:pt x="3940591" y="3422994"/>
                </a:lnTo>
                <a:lnTo>
                  <a:pt x="0" y="34229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393" r="-123499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55110" y="3291183"/>
            <a:ext cx="3345349" cy="1043349"/>
          </a:xfrm>
          <a:custGeom>
            <a:avLst/>
            <a:gdLst/>
            <a:ahLst/>
            <a:cxnLst/>
            <a:rect r="r" b="b" t="t" l="l"/>
            <a:pathLst>
              <a:path h="1043349" w="3345349">
                <a:moveTo>
                  <a:pt x="0" y="0"/>
                </a:moveTo>
                <a:lnTo>
                  <a:pt x="3345349" y="0"/>
                </a:lnTo>
                <a:lnTo>
                  <a:pt x="3345349" y="1043349"/>
                </a:lnTo>
                <a:lnTo>
                  <a:pt x="0" y="104334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-509284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206667" y="3127719"/>
            <a:ext cx="3940591" cy="3422994"/>
          </a:xfrm>
          <a:custGeom>
            <a:avLst/>
            <a:gdLst/>
            <a:ahLst/>
            <a:cxnLst/>
            <a:rect r="r" b="b" t="t" l="l"/>
            <a:pathLst>
              <a:path h="3422994" w="3940591">
                <a:moveTo>
                  <a:pt x="0" y="0"/>
                </a:moveTo>
                <a:lnTo>
                  <a:pt x="3940592" y="0"/>
                </a:lnTo>
                <a:lnTo>
                  <a:pt x="3940592" y="3422994"/>
                </a:lnTo>
                <a:lnTo>
                  <a:pt x="0" y="34229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393" r="-123499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241649" y="3323266"/>
            <a:ext cx="3432503" cy="2478701"/>
          </a:xfrm>
          <a:custGeom>
            <a:avLst/>
            <a:gdLst/>
            <a:ahLst/>
            <a:cxnLst/>
            <a:rect r="r" b="b" t="t" l="l"/>
            <a:pathLst>
              <a:path h="2478701" w="3432503">
                <a:moveTo>
                  <a:pt x="0" y="0"/>
                </a:moveTo>
                <a:lnTo>
                  <a:pt x="3432504" y="0"/>
                </a:lnTo>
                <a:lnTo>
                  <a:pt x="3432504" y="2478702"/>
                </a:lnTo>
                <a:lnTo>
                  <a:pt x="0" y="247870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56660" r="-1055" b="-10926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206667" y="3291183"/>
            <a:ext cx="3434251" cy="2478701"/>
          </a:xfrm>
          <a:custGeom>
            <a:avLst/>
            <a:gdLst/>
            <a:ahLst/>
            <a:cxnLst/>
            <a:rect r="r" b="b" t="t" l="l"/>
            <a:pathLst>
              <a:path h="2478701" w="3434251">
                <a:moveTo>
                  <a:pt x="0" y="0"/>
                </a:moveTo>
                <a:lnTo>
                  <a:pt x="3434251" y="0"/>
                </a:lnTo>
                <a:lnTo>
                  <a:pt x="3434251" y="2478702"/>
                </a:lnTo>
                <a:lnTo>
                  <a:pt x="0" y="247870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163278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979657" y="6628183"/>
            <a:ext cx="3912547" cy="1073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true" spc="6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 la règle, on trace un trait de 4cm.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79657" y="2332161"/>
            <a:ext cx="9136312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Tracer un carré de 4 cm de côté.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108648" y="6628183"/>
            <a:ext cx="3912547" cy="2702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true" spc="6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place l’équerre le long du trait et on trace le 2ème côté. Avec la règle, on note un repère à 4 cm.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206667" y="6628183"/>
            <a:ext cx="3912547" cy="2702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true" spc="6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positionne l’équerre et on trace un trait. Avec la règle, on note un repère à 4 cm.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346753" y="6628183"/>
            <a:ext cx="3912547" cy="1616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true" spc="6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relie les deux repères avec la règle graduée.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3211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343230" y="3788747"/>
            <a:ext cx="3940591" cy="3422994"/>
          </a:xfrm>
          <a:custGeom>
            <a:avLst/>
            <a:gdLst/>
            <a:ahLst/>
            <a:cxnLst/>
            <a:rect r="r" b="b" t="t" l="l"/>
            <a:pathLst>
              <a:path h="3422994" w="3940591">
                <a:moveTo>
                  <a:pt x="0" y="0"/>
                </a:moveTo>
                <a:lnTo>
                  <a:pt x="3940591" y="0"/>
                </a:lnTo>
                <a:lnTo>
                  <a:pt x="3940591" y="3422994"/>
                </a:lnTo>
                <a:lnTo>
                  <a:pt x="0" y="34229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393" r="-123499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6650988" y="5602112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04179" y="3788747"/>
            <a:ext cx="3940591" cy="3422994"/>
          </a:xfrm>
          <a:custGeom>
            <a:avLst/>
            <a:gdLst/>
            <a:ahLst/>
            <a:cxnLst/>
            <a:rect r="r" b="b" t="t" l="l"/>
            <a:pathLst>
              <a:path h="3422994" w="3940591">
                <a:moveTo>
                  <a:pt x="0" y="0"/>
                </a:moveTo>
                <a:lnTo>
                  <a:pt x="3940591" y="0"/>
                </a:lnTo>
                <a:lnTo>
                  <a:pt x="3940591" y="3422994"/>
                </a:lnTo>
                <a:lnTo>
                  <a:pt x="0" y="34229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393" r="-123499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119147" y="3788747"/>
            <a:ext cx="3940591" cy="3422994"/>
          </a:xfrm>
          <a:custGeom>
            <a:avLst/>
            <a:gdLst/>
            <a:ahLst/>
            <a:cxnLst/>
            <a:rect r="r" b="b" t="t" l="l"/>
            <a:pathLst>
              <a:path h="3422994" w="3940591">
                <a:moveTo>
                  <a:pt x="0" y="0"/>
                </a:moveTo>
                <a:lnTo>
                  <a:pt x="3940592" y="0"/>
                </a:lnTo>
                <a:lnTo>
                  <a:pt x="3940592" y="3422994"/>
                </a:lnTo>
                <a:lnTo>
                  <a:pt x="0" y="34229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393" r="-123499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231189" y="3788747"/>
            <a:ext cx="3940591" cy="3422994"/>
          </a:xfrm>
          <a:custGeom>
            <a:avLst/>
            <a:gdLst/>
            <a:ahLst/>
            <a:cxnLst/>
            <a:rect r="r" b="b" t="t" l="l"/>
            <a:pathLst>
              <a:path h="3422994" w="3940591">
                <a:moveTo>
                  <a:pt x="0" y="0"/>
                </a:moveTo>
                <a:lnTo>
                  <a:pt x="3940591" y="0"/>
                </a:lnTo>
                <a:lnTo>
                  <a:pt x="3940591" y="3422994"/>
                </a:lnTo>
                <a:lnTo>
                  <a:pt x="0" y="34229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393" r="-123499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557068" y="443024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TRACER UN RECTANGLE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48509" y="7306700"/>
            <a:ext cx="3912547" cy="1073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true" spc="6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 la règle, on trace un trait de 4 cm.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59150" y="2075090"/>
            <a:ext cx="16489837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Tracer un triangle rectangle dont les côtés de l’angle droit mesurent 4cm et 3 cm.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191522" y="7306700"/>
            <a:ext cx="3912547" cy="1616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true" spc="6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place l’équerre le long du trait et on trace le 2ème côté.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275519" y="7306700"/>
            <a:ext cx="3912547" cy="1073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true" spc="6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Avec la règle, on note un repère à 3 cm.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452279" y="7346070"/>
            <a:ext cx="3912547" cy="530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true" spc="6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relie.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3452279" y="3753817"/>
            <a:ext cx="3505003" cy="3457924"/>
          </a:xfrm>
          <a:custGeom>
            <a:avLst/>
            <a:gdLst/>
            <a:ahLst/>
            <a:cxnLst/>
            <a:rect r="r" b="b" t="t" l="l"/>
            <a:pathLst>
              <a:path h="3457924" w="3505003">
                <a:moveTo>
                  <a:pt x="0" y="0"/>
                </a:moveTo>
                <a:lnTo>
                  <a:pt x="3505003" y="0"/>
                </a:lnTo>
                <a:lnTo>
                  <a:pt x="3505003" y="3457924"/>
                </a:lnTo>
                <a:lnTo>
                  <a:pt x="0" y="34579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01315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9603722" y="3753817"/>
            <a:ext cx="3545802" cy="3457924"/>
          </a:xfrm>
          <a:custGeom>
            <a:avLst/>
            <a:gdLst/>
            <a:ahLst/>
            <a:cxnLst/>
            <a:rect r="r" b="b" t="t" l="l"/>
            <a:pathLst>
              <a:path h="3457924" w="3545802">
                <a:moveTo>
                  <a:pt x="0" y="0"/>
                </a:moveTo>
                <a:lnTo>
                  <a:pt x="3545801" y="0"/>
                </a:lnTo>
                <a:lnTo>
                  <a:pt x="3545801" y="3457924"/>
                </a:lnTo>
                <a:lnTo>
                  <a:pt x="0" y="34579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81822" t="0" r="-114875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5346989" y="3753817"/>
            <a:ext cx="3239375" cy="3457924"/>
          </a:xfrm>
          <a:custGeom>
            <a:avLst/>
            <a:gdLst/>
            <a:ahLst/>
            <a:cxnLst/>
            <a:rect r="r" b="b" t="t" l="l"/>
            <a:pathLst>
              <a:path h="3457924" w="3239375">
                <a:moveTo>
                  <a:pt x="0" y="0"/>
                </a:moveTo>
                <a:lnTo>
                  <a:pt x="3239374" y="0"/>
                </a:lnTo>
                <a:lnTo>
                  <a:pt x="3239374" y="3457924"/>
                </a:lnTo>
                <a:lnTo>
                  <a:pt x="0" y="34579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97416" t="0" r="-236806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186211" y="3753817"/>
            <a:ext cx="3145896" cy="3457924"/>
          </a:xfrm>
          <a:custGeom>
            <a:avLst/>
            <a:gdLst/>
            <a:ahLst/>
            <a:cxnLst/>
            <a:rect r="r" b="b" t="t" l="l"/>
            <a:pathLst>
              <a:path h="3457924" w="3145896">
                <a:moveTo>
                  <a:pt x="0" y="0"/>
                </a:moveTo>
                <a:lnTo>
                  <a:pt x="3145896" y="0"/>
                </a:lnTo>
                <a:lnTo>
                  <a:pt x="3145896" y="3457924"/>
                </a:lnTo>
                <a:lnTo>
                  <a:pt x="0" y="34579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-347126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779380" y="853812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6" y="0"/>
                </a:lnTo>
                <a:lnTo>
                  <a:pt x="1732746" y="1440344"/>
                </a:lnTo>
                <a:lnTo>
                  <a:pt x="0" y="14403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287929"/>
            <a:ext cx="16186852" cy="3461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Trace un triangle rectangle DEF dont les côtés de l’angle droit mesurent 8 cm et 5 cm.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