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Handy Casual" charset="1" panose="00000500000000000000"/>
      <p:regular r:id="rId19"/>
    </p:embeddedFont>
    <p:embeddedFont>
      <p:font typeface="Glacial Indifference Bold" charset="1" panose="00000800000000000000"/>
      <p:regular r:id="rId20"/>
    </p:embeddedFont>
    <p:embeddedFont>
      <p:font typeface="Sondos Bold" charset="1" panose="00000800000000000000"/>
      <p:regular r:id="rId21"/>
    </p:embeddedFont>
    <p:embeddedFont>
      <p:font typeface="Glacial Indifference" charset="1" panose="00000000000000000000"/>
      <p:regular r:id="rId22"/>
    </p:embeddedFont>
    <p:embeddedFont>
      <p:font typeface="Glacial Indifference Italics" charset="1" panose="000000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9.pn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11.pn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41.png" Type="http://schemas.openxmlformats.org/officeDocument/2006/relationships/image"/><Relationship Id="rId2" Target="../media/image39.jpe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2" Target="../media/image39.jpe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44.svg" Type="http://schemas.openxmlformats.org/officeDocument/2006/relationships/image"/><Relationship Id="rId4" Target="../media/image45.png" Type="http://schemas.openxmlformats.org/officeDocument/2006/relationships/image"/><Relationship Id="rId5" Target="../media/image46.svg" Type="http://schemas.openxmlformats.org/officeDocument/2006/relationships/image"/><Relationship Id="rId6" Target="../media/image47.png" Type="http://schemas.openxmlformats.org/officeDocument/2006/relationships/image"/><Relationship Id="rId7" Target="../media/image1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806641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000907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et tracer des quadrilatères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4680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GEOMETRIE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la notion de quadrilatères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Reconnaitre le carré, le rectangle et le losange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Tracer un carré, un rectangle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35795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Qu’est-ce-qu’un polygone 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3158850"/>
            <a:ext cx="16305304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POLYGONE = figure géométrique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plane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fermée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et dont les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côtés sont constitués de segments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(tracés à la règle).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2020025" y="4824534"/>
            <a:ext cx="2595891" cy="2430403"/>
          </a:xfrm>
          <a:custGeom>
            <a:avLst/>
            <a:gdLst/>
            <a:ahLst/>
            <a:cxnLst/>
            <a:rect r="r" b="b" t="t" l="l"/>
            <a:pathLst>
              <a:path h="2430403" w="2595891">
                <a:moveTo>
                  <a:pt x="0" y="0"/>
                </a:moveTo>
                <a:lnTo>
                  <a:pt x="2595891" y="0"/>
                </a:lnTo>
                <a:lnTo>
                  <a:pt x="2595891" y="2430404"/>
                </a:lnTo>
                <a:lnTo>
                  <a:pt x="0" y="24304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81292" y="7521638"/>
            <a:ext cx="5436816" cy="141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Cette figure est un polygone.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43538" y="3327347"/>
            <a:ext cx="6879583" cy="6234622"/>
          </a:xfrm>
          <a:custGeom>
            <a:avLst/>
            <a:gdLst/>
            <a:ahLst/>
            <a:cxnLst/>
            <a:rect r="r" b="b" t="t" l="l"/>
            <a:pathLst>
              <a:path h="6234622" w="6879583">
                <a:moveTo>
                  <a:pt x="0" y="0"/>
                </a:moveTo>
                <a:lnTo>
                  <a:pt x="6879583" y="0"/>
                </a:lnTo>
                <a:lnTo>
                  <a:pt x="6879583" y="6234623"/>
                </a:lnTo>
                <a:lnTo>
                  <a:pt x="0" y="62346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43538" y="2504303"/>
            <a:ext cx="16305304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QUADRILATERE =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polygone ayant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 côtés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QUADRILATÈRE 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987420" y="5581037"/>
            <a:ext cx="13156721" cy="69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Ces figures sont des quadrilatères.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582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868368" y="2531676"/>
            <a:ext cx="6891040" cy="6430113"/>
          </a:xfrm>
          <a:custGeom>
            <a:avLst/>
            <a:gdLst/>
            <a:ahLst/>
            <a:cxnLst/>
            <a:rect r="r" b="b" t="t" l="l"/>
            <a:pathLst>
              <a:path h="6430113" w="6891040">
                <a:moveTo>
                  <a:pt x="0" y="0"/>
                </a:moveTo>
                <a:lnTo>
                  <a:pt x="6891040" y="0"/>
                </a:lnTo>
                <a:lnTo>
                  <a:pt x="6891040" y="6430113"/>
                </a:lnTo>
                <a:lnTo>
                  <a:pt x="0" y="64301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37395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5940902" y="469680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595480" y="8876064"/>
            <a:ext cx="5436816" cy="69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Carré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88201" y="2455476"/>
            <a:ext cx="8826646" cy="3980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CARRE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 côtés égaux (même mesure)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 angles droits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Diagonales de même longueur qui se coupent en leur milieu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Diagonales perpendiculaires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CARRÉ 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582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622288" y="7466996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594901" y="2411400"/>
            <a:ext cx="8437394" cy="5055596"/>
          </a:xfrm>
          <a:custGeom>
            <a:avLst/>
            <a:gdLst/>
            <a:ahLst/>
            <a:cxnLst/>
            <a:rect r="r" b="b" t="t" l="l"/>
            <a:pathLst>
              <a:path h="5055596" w="8437394">
                <a:moveTo>
                  <a:pt x="0" y="0"/>
                </a:moveTo>
                <a:lnTo>
                  <a:pt x="8437394" y="0"/>
                </a:lnTo>
                <a:lnTo>
                  <a:pt x="8437394" y="5055596"/>
                </a:lnTo>
                <a:lnTo>
                  <a:pt x="0" y="50555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65779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095191" y="7538239"/>
            <a:ext cx="5436816" cy="69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Losange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65521" y="2577593"/>
            <a:ext cx="6238723" cy="4647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LOSANGE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 côtés égaux (même mesure)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Diagonales qui se coupent en leur milieu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Diagonales perpendiculaires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LOSANGE 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58239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3884883" y="7332923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406593" y="2524098"/>
            <a:ext cx="9660647" cy="5401801"/>
          </a:xfrm>
          <a:custGeom>
            <a:avLst/>
            <a:gdLst/>
            <a:ahLst/>
            <a:cxnLst/>
            <a:rect r="r" b="b" t="t" l="l"/>
            <a:pathLst>
              <a:path h="5401801" w="9660647">
                <a:moveTo>
                  <a:pt x="0" y="0"/>
                </a:moveTo>
                <a:lnTo>
                  <a:pt x="9660647" y="0"/>
                </a:lnTo>
                <a:lnTo>
                  <a:pt x="9660647" y="5401801"/>
                </a:lnTo>
                <a:lnTo>
                  <a:pt x="0" y="54018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33137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297521" y="7990387"/>
            <a:ext cx="5436816" cy="69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 i="true" spc="8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Rectangle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65521" y="2447898"/>
            <a:ext cx="6238723" cy="5313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RECTANGLE 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 angles droits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ôtés opposés égaux (même mesure)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Diagonales qui se coupent en leur milieu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Diagonales de même longueur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QU’EST-CE-QU’UN RECTANGLE 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246033" y="2055146"/>
            <a:ext cx="14889959" cy="20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figures sont des carrés ?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figures sont des rectangles ?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Quelles figures sont des losanges ?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5012684" y="6314246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25274" y="4323313"/>
            <a:ext cx="11968217" cy="5131373"/>
          </a:xfrm>
          <a:custGeom>
            <a:avLst/>
            <a:gdLst/>
            <a:ahLst/>
            <a:cxnLst/>
            <a:rect r="r" b="b" t="t" l="l"/>
            <a:pathLst>
              <a:path h="5131373" w="11968217">
                <a:moveTo>
                  <a:pt x="0" y="0"/>
                </a:moveTo>
                <a:lnTo>
                  <a:pt x="11968217" y="0"/>
                </a:lnTo>
                <a:lnTo>
                  <a:pt x="11968217" y="5131373"/>
                </a:lnTo>
                <a:lnTo>
                  <a:pt x="0" y="51313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318709" y="3127719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1" y="0"/>
                </a:lnTo>
                <a:lnTo>
                  <a:pt x="3940591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6650988" y="404670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79657" y="3127719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1" y="0"/>
                </a:lnTo>
                <a:lnTo>
                  <a:pt x="3940591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0800000">
            <a:off x="13890209" y="2978670"/>
            <a:ext cx="3200722" cy="3167894"/>
          </a:xfrm>
          <a:custGeom>
            <a:avLst/>
            <a:gdLst/>
            <a:ahLst/>
            <a:cxnLst/>
            <a:rect r="r" b="b" t="t" l="l"/>
            <a:pathLst>
              <a:path h="3167894" w="3200722">
                <a:moveTo>
                  <a:pt x="0" y="0"/>
                </a:moveTo>
                <a:lnTo>
                  <a:pt x="3200722" y="0"/>
                </a:lnTo>
                <a:lnTo>
                  <a:pt x="3200722" y="3167894"/>
                </a:lnTo>
                <a:lnTo>
                  <a:pt x="0" y="31678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UN CARRÉ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5094626" y="3127719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1" y="0"/>
                </a:lnTo>
                <a:lnTo>
                  <a:pt x="3940591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55110" y="3291183"/>
            <a:ext cx="3345349" cy="1043349"/>
          </a:xfrm>
          <a:custGeom>
            <a:avLst/>
            <a:gdLst/>
            <a:ahLst/>
            <a:cxnLst/>
            <a:rect r="r" b="b" t="t" l="l"/>
            <a:pathLst>
              <a:path h="1043349" w="3345349">
                <a:moveTo>
                  <a:pt x="0" y="0"/>
                </a:moveTo>
                <a:lnTo>
                  <a:pt x="3345349" y="0"/>
                </a:lnTo>
                <a:lnTo>
                  <a:pt x="3345349" y="1043349"/>
                </a:lnTo>
                <a:lnTo>
                  <a:pt x="0" y="10433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-509284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206667" y="3127719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2" y="0"/>
                </a:lnTo>
                <a:lnTo>
                  <a:pt x="3940592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241649" y="3323266"/>
            <a:ext cx="3432503" cy="2478701"/>
          </a:xfrm>
          <a:custGeom>
            <a:avLst/>
            <a:gdLst/>
            <a:ahLst/>
            <a:cxnLst/>
            <a:rect r="r" b="b" t="t" l="l"/>
            <a:pathLst>
              <a:path h="2478701" w="3432503">
                <a:moveTo>
                  <a:pt x="0" y="0"/>
                </a:moveTo>
                <a:lnTo>
                  <a:pt x="3432504" y="0"/>
                </a:lnTo>
                <a:lnTo>
                  <a:pt x="3432504" y="2478702"/>
                </a:lnTo>
                <a:lnTo>
                  <a:pt x="0" y="247870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56660" r="-1055" b="-10926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206667" y="3291183"/>
            <a:ext cx="3434251" cy="2478701"/>
          </a:xfrm>
          <a:custGeom>
            <a:avLst/>
            <a:gdLst/>
            <a:ahLst/>
            <a:cxnLst/>
            <a:rect r="r" b="b" t="t" l="l"/>
            <a:pathLst>
              <a:path h="2478701" w="3434251">
                <a:moveTo>
                  <a:pt x="0" y="0"/>
                </a:moveTo>
                <a:lnTo>
                  <a:pt x="3434251" y="0"/>
                </a:lnTo>
                <a:lnTo>
                  <a:pt x="3434251" y="2478702"/>
                </a:lnTo>
                <a:lnTo>
                  <a:pt x="0" y="247870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163278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979657" y="6628183"/>
            <a:ext cx="3912547" cy="107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 la règle, on trace un trait de 4cm.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79657" y="2332161"/>
            <a:ext cx="9136312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Tracer un carré de 4 cm de côté.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108648" y="6628183"/>
            <a:ext cx="3912547" cy="2702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place l’équerre le long du trait et on trace le 2ème côté. Avec la règle, on note un repère à 4 cm.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206667" y="6628183"/>
            <a:ext cx="3912547" cy="2702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positionne l’équerre et on trace un trait. Avec la règle, on note un repère à 4 cm.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346753" y="6628183"/>
            <a:ext cx="3912547" cy="161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relie les deux repères avec la règle graduée.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318709" y="3127719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1" y="0"/>
                </a:lnTo>
                <a:lnTo>
                  <a:pt x="3940591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6650988" y="404670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79657" y="3127719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1" y="0"/>
                </a:lnTo>
                <a:lnTo>
                  <a:pt x="3940591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094626" y="3127719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1" y="0"/>
                </a:lnTo>
                <a:lnTo>
                  <a:pt x="3940591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206667" y="3127719"/>
            <a:ext cx="3940591" cy="3422994"/>
          </a:xfrm>
          <a:custGeom>
            <a:avLst/>
            <a:gdLst/>
            <a:ahLst/>
            <a:cxnLst/>
            <a:rect r="r" b="b" t="t" l="l"/>
            <a:pathLst>
              <a:path h="3422994" w="3940591">
                <a:moveTo>
                  <a:pt x="0" y="0"/>
                </a:moveTo>
                <a:lnTo>
                  <a:pt x="3940592" y="0"/>
                </a:lnTo>
                <a:lnTo>
                  <a:pt x="3940592" y="3422994"/>
                </a:lnTo>
                <a:lnTo>
                  <a:pt x="0" y="3422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393" r="-123499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431584" y="3906920"/>
            <a:ext cx="3263748" cy="2787937"/>
          </a:xfrm>
          <a:custGeom>
            <a:avLst/>
            <a:gdLst/>
            <a:ahLst/>
            <a:cxnLst/>
            <a:rect r="r" b="b" t="t" l="l"/>
            <a:pathLst>
              <a:path h="2787937" w="3263748">
                <a:moveTo>
                  <a:pt x="0" y="0"/>
                </a:moveTo>
                <a:lnTo>
                  <a:pt x="3263748" y="0"/>
                </a:lnTo>
                <a:lnTo>
                  <a:pt x="3263748" y="2787938"/>
                </a:lnTo>
                <a:lnTo>
                  <a:pt x="0" y="27879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44199" r="0" b="-184409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57068" y="443024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UN RECTANGLE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79657" y="6628183"/>
            <a:ext cx="3912547" cy="107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 la règle, on trace un trait de 6cm.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79657" y="2189286"/>
            <a:ext cx="14841875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Tracer un rectangle de 6cm de longueur et de 3cm de largeur.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108648" y="6628183"/>
            <a:ext cx="3912547" cy="2702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place l’équerre le long du trait et on trace le 2ème côté. Avec la règle, on note un repère à 3 cm.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206667" y="6628183"/>
            <a:ext cx="3912547" cy="2702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positionne l’équerre et on trace un trait. Avec la règle, on note un repère à 6 cm.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346753" y="6628183"/>
            <a:ext cx="3912547" cy="161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true" spc="61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relie les deux repères avec la règle graduée.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542327" y="3801981"/>
            <a:ext cx="2934248" cy="1037234"/>
          </a:xfrm>
          <a:custGeom>
            <a:avLst/>
            <a:gdLst/>
            <a:ahLst/>
            <a:cxnLst/>
            <a:rect r="r" b="b" t="t" l="l"/>
            <a:pathLst>
              <a:path h="1037234" w="2934248">
                <a:moveTo>
                  <a:pt x="0" y="0"/>
                </a:moveTo>
                <a:lnTo>
                  <a:pt x="2934248" y="0"/>
                </a:lnTo>
                <a:lnTo>
                  <a:pt x="2934248" y="1037235"/>
                </a:lnTo>
                <a:lnTo>
                  <a:pt x="0" y="103723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694081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9436893" y="3855267"/>
            <a:ext cx="3480140" cy="1967898"/>
          </a:xfrm>
          <a:custGeom>
            <a:avLst/>
            <a:gdLst/>
            <a:ahLst/>
            <a:cxnLst/>
            <a:rect r="r" b="b" t="t" l="l"/>
            <a:pathLst>
              <a:path h="1967898" w="3480140">
                <a:moveTo>
                  <a:pt x="0" y="0"/>
                </a:moveTo>
                <a:lnTo>
                  <a:pt x="3480140" y="0"/>
                </a:lnTo>
                <a:lnTo>
                  <a:pt x="3480140" y="1967898"/>
                </a:lnTo>
                <a:lnTo>
                  <a:pt x="0" y="196789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220158" r="0" b="-176249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562956" y="3127719"/>
            <a:ext cx="3480140" cy="3424652"/>
          </a:xfrm>
          <a:custGeom>
            <a:avLst/>
            <a:gdLst/>
            <a:ahLst/>
            <a:cxnLst/>
            <a:rect r="r" b="b" t="t" l="l"/>
            <a:pathLst>
              <a:path h="3424652" w="3480140">
                <a:moveTo>
                  <a:pt x="0" y="0"/>
                </a:moveTo>
                <a:lnTo>
                  <a:pt x="3480141" y="0"/>
                </a:lnTo>
                <a:lnTo>
                  <a:pt x="3480141" y="3424652"/>
                </a:lnTo>
                <a:lnTo>
                  <a:pt x="0" y="34246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97" t="-185805" r="-97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779380" y="853812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4"/>
                </a:lnTo>
                <a:lnTo>
                  <a:pt x="0" y="14403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287929"/>
            <a:ext cx="16186852" cy="3461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 un carré de 5 cm de côté.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 un rectangle ABCD avec AB = CD = 8 cm et AD= BC = 4 cm</a:t>
            </a:r>
          </a:p>
          <a:p>
            <a:pPr algn="l">
              <a:lnSpc>
                <a:spcPts val="5540"/>
              </a:lnSpc>
            </a:pP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