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8288000" cy="10287000"/>
  <p:notesSz cx="6858000" cy="9144000"/>
  <p:embeddedFontLst>
    <p:embeddedFont>
      <p:font typeface="Handy Casual" charset="1" panose="00000500000000000000"/>
      <p:regular r:id="rId25"/>
    </p:embeddedFont>
    <p:embeddedFont>
      <p:font typeface="Glacial Indifference Bold" charset="1" panose="00000800000000000000"/>
      <p:regular r:id="rId26"/>
    </p:embeddedFont>
    <p:embeddedFont>
      <p:font typeface="Sondos Bold" charset="1" panose="00000800000000000000"/>
      <p:regular r:id="rId27"/>
    </p:embeddedFont>
    <p:embeddedFont>
      <p:font typeface="Glacial Indifference Italics" charset="1" panose="00000000000000000000"/>
      <p:regular r:id="rId28"/>
    </p:embeddedFont>
    <p:embeddedFont>
      <p:font typeface="Dreaming Outloud Script" charset="1" panose="00000500000000000000"/>
      <p:regular r:id="rId29"/>
    </p:embeddedFont>
    <p:embeddedFont>
      <p:font typeface="Glacial Indifference" charset="1" panose="0000000000000000000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png" Type="http://schemas.openxmlformats.org/officeDocument/2006/relationships/image"/><Relationship Id="rId12" Target="../media/image30.sv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png" Type="http://schemas.openxmlformats.org/officeDocument/2006/relationships/image"/><Relationship Id="rId11" Target="../media/image33.png" Type="http://schemas.openxmlformats.org/officeDocument/2006/relationships/image"/><Relationship Id="rId12" Target="../media/image34.sv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png" Type="http://schemas.openxmlformats.org/officeDocument/2006/relationships/image"/><Relationship Id="rId11" Target="../media/image35.png" Type="http://schemas.openxmlformats.org/officeDocument/2006/relationships/image"/><Relationship Id="rId12" Target="../media/image36.sv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2" Target="../media/image37.png" Type="http://schemas.openxmlformats.org/officeDocument/2006/relationships/image"/><Relationship Id="rId3" Target="../media/image38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41.png" Type="http://schemas.openxmlformats.org/officeDocument/2006/relationships/image"/><Relationship Id="rId7" Target="../media/image42.svg" Type="http://schemas.openxmlformats.org/officeDocument/2006/relationships/image"/><Relationship Id="rId8" Target="../media/image11.png" Type="http://schemas.openxmlformats.org/officeDocument/2006/relationships/image"/><Relationship Id="rId9" Target="../media/image4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6.png" Type="http://schemas.openxmlformats.org/officeDocument/2006/relationships/image"/><Relationship Id="rId11" Target="../media/image47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png" Type="http://schemas.openxmlformats.org/officeDocument/2006/relationships/image"/><Relationship Id="rId11" Target="../media/image33.png" Type="http://schemas.openxmlformats.org/officeDocument/2006/relationships/image"/><Relationship Id="rId12" Target="../media/image34.sv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png" Type="http://schemas.openxmlformats.org/officeDocument/2006/relationships/image"/><Relationship Id="rId11" Target="../media/image34.svg" Type="http://schemas.openxmlformats.org/officeDocument/2006/relationships/image"/><Relationship Id="rId12" Target="../media/image48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png" Type="http://schemas.openxmlformats.org/officeDocument/2006/relationships/image"/><Relationship Id="rId12" Target="../media/image51.sv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0.png" Type="http://schemas.openxmlformats.org/officeDocument/2006/relationships/image"/><Relationship Id="rId11" Target="../media/image51.svg" Type="http://schemas.openxmlformats.org/officeDocument/2006/relationships/image"/><Relationship Id="rId12" Target="../media/image52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3.png" Type="http://schemas.openxmlformats.org/officeDocument/2006/relationships/image"/><Relationship Id="rId11" Target="../media/image54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6.png" Type="http://schemas.openxmlformats.org/officeDocument/2006/relationships/image"/><Relationship Id="rId2" Target="../media/image37.png" Type="http://schemas.openxmlformats.org/officeDocument/2006/relationships/image"/><Relationship Id="rId3" Target="../media/image38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41.png" Type="http://schemas.openxmlformats.org/officeDocument/2006/relationships/image"/><Relationship Id="rId7" Target="../media/image42.svg" Type="http://schemas.openxmlformats.org/officeDocument/2006/relationships/image"/><Relationship Id="rId8" Target="../media/image11.png" Type="http://schemas.openxmlformats.org/officeDocument/2006/relationships/image"/><Relationship Id="rId9" Target="../media/image5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7.png" Type="http://schemas.openxmlformats.org/officeDocument/2006/relationships/image"/><Relationship Id="rId3" Target="../media/image58.svg" Type="http://schemas.openxmlformats.org/officeDocument/2006/relationships/image"/><Relationship Id="rId4" Target="../media/image59.png" Type="http://schemas.openxmlformats.org/officeDocument/2006/relationships/image"/><Relationship Id="rId5" Target="../media/image60.svg" Type="http://schemas.openxmlformats.org/officeDocument/2006/relationships/image"/><Relationship Id="rId6" Target="../media/image61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806641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1443695"/>
            <a:ext cx="11739425" cy="4394816"/>
            <a:chOff x="0" y="0"/>
            <a:chExt cx="15652567" cy="58597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4594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 et tracer des perpendiculaires et des parallèles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50671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6023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GEOMETRIE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les notions de perpendicularité et de parallèlisme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Reconnaitre deux droites perpendiculaires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Reconnaitre deux droites parallèles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Tracer des perpendiculaires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Tracer des parallèles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04750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4672485" y="6678351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3" y="2099855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6225702" y="5386199"/>
            <a:ext cx="5836596" cy="4114800"/>
          </a:xfrm>
          <a:custGeom>
            <a:avLst/>
            <a:gdLst/>
            <a:ahLst/>
            <a:cxnLst/>
            <a:rect r="r" b="b" t="t" l="l"/>
            <a:pathLst>
              <a:path h="4114800" w="5836596">
                <a:moveTo>
                  <a:pt x="0" y="0"/>
                </a:moveTo>
                <a:lnTo>
                  <a:pt x="5836596" y="0"/>
                </a:lnTo>
                <a:lnTo>
                  <a:pt x="58365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2338868"/>
            <a:ext cx="16230600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Une DROITE est un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ensemble infini de points alignés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dans une même direction. Elle n’a ni début ni fin : elle s’étend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à l’infini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dans les deux sens.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49798" y="5924467"/>
            <a:ext cx="632154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la droite (AB)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4425688"/>
            <a:ext cx="15280798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spc="75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</a:t>
            </a:r>
            <a:r>
              <a:rPr lang="en-US" b="true" sz="3796" spc="75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 note le nom d’une droite entre parenthèses.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7188874" y="5757976"/>
            <a:ext cx="2675820" cy="461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1"/>
              </a:lnSpc>
            </a:pPr>
            <a:r>
              <a:rPr lang="en-US" sz="2665" spc="53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9864694" y="5815126"/>
            <a:ext cx="322744" cy="322744"/>
          </a:xfrm>
          <a:custGeom>
            <a:avLst/>
            <a:gdLst/>
            <a:ahLst/>
            <a:cxnLst/>
            <a:rect r="r" b="b" t="t" l="l"/>
            <a:pathLst>
              <a:path h="322744" w="322744">
                <a:moveTo>
                  <a:pt x="0" y="0"/>
                </a:moveTo>
                <a:lnTo>
                  <a:pt x="322743" y="0"/>
                </a:lnTo>
                <a:lnTo>
                  <a:pt x="322743" y="322744"/>
                </a:lnTo>
                <a:lnTo>
                  <a:pt x="0" y="3227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9864694" y="5353956"/>
            <a:ext cx="2675820" cy="461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1"/>
              </a:lnSpc>
            </a:pPr>
            <a:r>
              <a:rPr lang="en-US" sz="2665" spc="53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</a:t>
            </a:r>
          </a:p>
        </p:txBody>
      </p:sp>
      <p:sp>
        <p:nvSpPr>
          <p:cNvPr name="AutoShape 20" id="20"/>
          <p:cNvSpPr/>
          <p:nvPr/>
        </p:nvSpPr>
        <p:spPr>
          <a:xfrm>
            <a:off x="6936351" y="8444156"/>
            <a:ext cx="4658055" cy="817694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1" id="21"/>
          <p:cNvSpPr txBox="true"/>
          <p:nvPr/>
        </p:nvSpPr>
        <p:spPr>
          <a:xfrm rot="0">
            <a:off x="1349798" y="8406006"/>
            <a:ext cx="632154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la droite (d)</a:t>
            </a:r>
          </a:p>
        </p:txBody>
      </p:sp>
      <p:sp>
        <p:nvSpPr>
          <p:cNvPr name="AutoShape 22" id="22"/>
          <p:cNvSpPr/>
          <p:nvPr/>
        </p:nvSpPr>
        <p:spPr>
          <a:xfrm flipV="true">
            <a:off x="6638540" y="5737400"/>
            <a:ext cx="4651824" cy="852427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3" id="23"/>
          <p:cNvSpPr txBox="true"/>
          <p:nvPr/>
        </p:nvSpPr>
        <p:spPr>
          <a:xfrm rot="0">
            <a:off x="6933057" y="8605865"/>
            <a:ext cx="2675820" cy="446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1"/>
              </a:lnSpc>
            </a:pPr>
            <a:r>
              <a:rPr lang="en-US" sz="2665" spc="53">
                <a:solidFill>
                  <a:srgbClr val="362409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d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7188874" y="6285821"/>
            <a:ext cx="322744" cy="322744"/>
          </a:xfrm>
          <a:custGeom>
            <a:avLst/>
            <a:gdLst/>
            <a:ahLst/>
            <a:cxnLst/>
            <a:rect r="r" b="b" t="t" l="l"/>
            <a:pathLst>
              <a:path h="322744" w="322744">
                <a:moveTo>
                  <a:pt x="0" y="0"/>
                </a:moveTo>
                <a:lnTo>
                  <a:pt x="322743" y="0"/>
                </a:lnTo>
                <a:lnTo>
                  <a:pt x="322743" y="322744"/>
                </a:lnTo>
                <a:lnTo>
                  <a:pt x="0" y="3227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366609" y="5339130"/>
            <a:ext cx="10563292" cy="4325030"/>
          </a:xfrm>
          <a:custGeom>
            <a:avLst/>
            <a:gdLst/>
            <a:ahLst/>
            <a:cxnLst/>
            <a:rect r="r" b="b" t="t" l="l"/>
            <a:pathLst>
              <a:path h="4325030" w="10563292">
                <a:moveTo>
                  <a:pt x="0" y="0"/>
                </a:moveTo>
                <a:lnTo>
                  <a:pt x="10563292" y="0"/>
                </a:lnTo>
                <a:lnTo>
                  <a:pt x="10563292" y="4325029"/>
                </a:lnTo>
                <a:lnTo>
                  <a:pt x="0" y="432502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723851" y="4323165"/>
            <a:ext cx="6356958" cy="6356958"/>
          </a:xfrm>
          <a:custGeom>
            <a:avLst/>
            <a:gdLst/>
            <a:ahLst/>
            <a:cxnLst/>
            <a:rect r="r" b="b" t="t" l="l"/>
            <a:pathLst>
              <a:path h="6356958" w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53996" y="2254365"/>
            <a:ext cx="16305304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Des dr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oites PERPENDICULAIRES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se coupent en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formant un angle droit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(de 90°).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DROITES PERPENDICULAIRES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53996" y="3776067"/>
            <a:ext cx="16077645" cy="2658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</a:t>
            </a:r>
            <a:r>
              <a:rPr lang="en-US" b="true" sz="3796" spc="75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 utilise souvent le symbole ⊥ pour indiquer que deux droites sont perpendiculaires. Par exemple : (d1)⊥(d2)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79624" y="3546585"/>
            <a:ext cx="13331033" cy="5458252"/>
          </a:xfrm>
          <a:custGeom>
            <a:avLst/>
            <a:gdLst/>
            <a:ahLst/>
            <a:cxnLst/>
            <a:rect r="r" b="b" t="t" l="l"/>
            <a:pathLst>
              <a:path h="5458252" w="13331033">
                <a:moveTo>
                  <a:pt x="0" y="0"/>
                </a:moveTo>
                <a:lnTo>
                  <a:pt x="13331034" y="0"/>
                </a:lnTo>
                <a:lnTo>
                  <a:pt x="13331034" y="5458253"/>
                </a:lnTo>
                <a:lnTo>
                  <a:pt x="0" y="54582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154499" y="2264423"/>
            <a:ext cx="8022577" cy="8022577"/>
          </a:xfrm>
          <a:custGeom>
            <a:avLst/>
            <a:gdLst/>
            <a:ahLst/>
            <a:cxnLst/>
            <a:rect r="r" b="b" t="t" l="l"/>
            <a:pathLst>
              <a:path h="8022577" w="8022577">
                <a:moveTo>
                  <a:pt x="0" y="0"/>
                </a:moveTo>
                <a:lnTo>
                  <a:pt x="8022577" y="0"/>
                </a:lnTo>
                <a:lnTo>
                  <a:pt x="8022577" y="8022577"/>
                </a:lnTo>
                <a:lnTo>
                  <a:pt x="0" y="80225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429224">
            <a:off x="7353642" y="5914958"/>
            <a:ext cx="3441737" cy="2060740"/>
          </a:xfrm>
          <a:custGeom>
            <a:avLst/>
            <a:gdLst/>
            <a:ahLst/>
            <a:cxnLst/>
            <a:rect r="r" b="b" t="t" l="l"/>
            <a:pathLst>
              <a:path h="2060740" w="3441737">
                <a:moveTo>
                  <a:pt x="0" y="0"/>
                </a:moveTo>
                <a:lnTo>
                  <a:pt x="3441737" y="0"/>
                </a:lnTo>
                <a:lnTo>
                  <a:pt x="3441737" y="2060740"/>
                </a:lnTo>
                <a:lnTo>
                  <a:pt x="0" y="206074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953996" y="2457690"/>
            <a:ext cx="16737678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savoir si deux droites sont perpendiculaires, on utilise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l’équerre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DROITES PERPENDICULAIRES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79624" y="3546585"/>
            <a:ext cx="13331033" cy="5458252"/>
          </a:xfrm>
          <a:custGeom>
            <a:avLst/>
            <a:gdLst/>
            <a:ahLst/>
            <a:cxnLst/>
            <a:rect r="r" b="b" t="t" l="l"/>
            <a:pathLst>
              <a:path h="5458252" w="13331033">
                <a:moveTo>
                  <a:pt x="0" y="0"/>
                </a:moveTo>
                <a:lnTo>
                  <a:pt x="13331034" y="0"/>
                </a:lnTo>
                <a:lnTo>
                  <a:pt x="13331034" y="5458253"/>
                </a:lnTo>
                <a:lnTo>
                  <a:pt x="0" y="54582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778100" y="6275712"/>
            <a:ext cx="6731800" cy="2288812"/>
          </a:xfrm>
          <a:custGeom>
            <a:avLst/>
            <a:gdLst/>
            <a:ahLst/>
            <a:cxnLst/>
            <a:rect r="r" b="b" t="t" l="l"/>
            <a:pathLst>
              <a:path h="2288812" w="6731800">
                <a:moveTo>
                  <a:pt x="0" y="0"/>
                </a:moveTo>
                <a:lnTo>
                  <a:pt x="6731800" y="0"/>
                </a:lnTo>
                <a:lnTo>
                  <a:pt x="6731800" y="2288811"/>
                </a:lnTo>
                <a:lnTo>
                  <a:pt x="0" y="228881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53996" y="2124315"/>
            <a:ext cx="16737678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tracer des perpendiculaires, on a besoin, d’une règle et d’une équerre.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DROITES PERPENDICULAIRES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79624" y="3546585"/>
            <a:ext cx="13331033" cy="5458252"/>
          </a:xfrm>
          <a:custGeom>
            <a:avLst/>
            <a:gdLst/>
            <a:ahLst/>
            <a:cxnLst/>
            <a:rect r="r" b="b" t="t" l="l"/>
            <a:pathLst>
              <a:path h="5458252" w="13331033">
                <a:moveTo>
                  <a:pt x="0" y="0"/>
                </a:moveTo>
                <a:lnTo>
                  <a:pt x="13331034" y="0"/>
                </a:lnTo>
                <a:lnTo>
                  <a:pt x="13331034" y="5458253"/>
                </a:lnTo>
                <a:lnTo>
                  <a:pt x="0" y="54582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188915" y="3856674"/>
            <a:ext cx="7910170" cy="4189438"/>
          </a:xfrm>
          <a:custGeom>
            <a:avLst/>
            <a:gdLst/>
            <a:ahLst/>
            <a:cxnLst/>
            <a:rect r="r" b="b" t="t" l="l"/>
            <a:pathLst>
              <a:path h="4189438" w="7910170">
                <a:moveTo>
                  <a:pt x="0" y="0"/>
                </a:moveTo>
                <a:lnTo>
                  <a:pt x="7910170" y="0"/>
                </a:lnTo>
                <a:lnTo>
                  <a:pt x="7910170" y="4189438"/>
                </a:lnTo>
                <a:lnTo>
                  <a:pt x="0" y="4189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38568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815878" y="5000501"/>
            <a:ext cx="3045610" cy="3045610"/>
          </a:xfrm>
          <a:custGeom>
            <a:avLst/>
            <a:gdLst/>
            <a:ahLst/>
            <a:cxnLst/>
            <a:rect r="r" b="b" t="t" l="l"/>
            <a:pathLst>
              <a:path h="3045610" w="3045610">
                <a:moveTo>
                  <a:pt x="0" y="0"/>
                </a:moveTo>
                <a:lnTo>
                  <a:pt x="3045610" y="0"/>
                </a:lnTo>
                <a:lnTo>
                  <a:pt x="3045610" y="3045611"/>
                </a:lnTo>
                <a:lnTo>
                  <a:pt x="0" y="304561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DROITES PERPENDICULAIRES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79624" y="3546585"/>
            <a:ext cx="13331033" cy="5458252"/>
          </a:xfrm>
          <a:custGeom>
            <a:avLst/>
            <a:gdLst/>
            <a:ahLst/>
            <a:cxnLst/>
            <a:rect r="r" b="b" t="t" l="l"/>
            <a:pathLst>
              <a:path h="5458252" w="13331033">
                <a:moveTo>
                  <a:pt x="0" y="0"/>
                </a:moveTo>
                <a:lnTo>
                  <a:pt x="13331034" y="0"/>
                </a:lnTo>
                <a:lnTo>
                  <a:pt x="13331034" y="5458253"/>
                </a:lnTo>
                <a:lnTo>
                  <a:pt x="0" y="54582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188915" y="3856674"/>
            <a:ext cx="7910170" cy="4189438"/>
          </a:xfrm>
          <a:custGeom>
            <a:avLst/>
            <a:gdLst/>
            <a:ahLst/>
            <a:cxnLst/>
            <a:rect r="r" b="b" t="t" l="l"/>
            <a:pathLst>
              <a:path h="4189438" w="7910170">
                <a:moveTo>
                  <a:pt x="0" y="0"/>
                </a:moveTo>
                <a:lnTo>
                  <a:pt x="7910170" y="0"/>
                </a:lnTo>
                <a:lnTo>
                  <a:pt x="7910170" y="4189438"/>
                </a:lnTo>
                <a:lnTo>
                  <a:pt x="0" y="4189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38568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802799" y="7320070"/>
            <a:ext cx="470705" cy="470705"/>
          </a:xfrm>
          <a:custGeom>
            <a:avLst/>
            <a:gdLst/>
            <a:ahLst/>
            <a:cxnLst/>
            <a:rect r="r" b="b" t="t" l="l"/>
            <a:pathLst>
              <a:path h="470705" w="470705">
                <a:moveTo>
                  <a:pt x="0" y="0"/>
                </a:moveTo>
                <a:lnTo>
                  <a:pt x="470706" y="0"/>
                </a:lnTo>
                <a:lnTo>
                  <a:pt x="470706" y="470705"/>
                </a:lnTo>
                <a:lnTo>
                  <a:pt x="0" y="47070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DROITES PERPENDICULAIRES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25274" y="3313459"/>
            <a:ext cx="9930730" cy="2122694"/>
          </a:xfrm>
          <a:custGeom>
            <a:avLst/>
            <a:gdLst/>
            <a:ahLst/>
            <a:cxnLst/>
            <a:rect r="r" b="b" t="t" l="l"/>
            <a:pathLst>
              <a:path h="2122694" w="9930730">
                <a:moveTo>
                  <a:pt x="0" y="0"/>
                </a:moveTo>
                <a:lnTo>
                  <a:pt x="9930730" y="0"/>
                </a:lnTo>
                <a:lnTo>
                  <a:pt x="9930730" y="2122694"/>
                </a:lnTo>
                <a:lnTo>
                  <a:pt x="0" y="21226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537173" y="3375579"/>
            <a:ext cx="5504053" cy="2119060"/>
          </a:xfrm>
          <a:custGeom>
            <a:avLst/>
            <a:gdLst/>
            <a:ahLst/>
            <a:cxnLst/>
            <a:rect r="r" b="b" t="t" l="l"/>
            <a:pathLst>
              <a:path h="2119060" w="5504053">
                <a:moveTo>
                  <a:pt x="0" y="0"/>
                </a:moveTo>
                <a:lnTo>
                  <a:pt x="5504053" y="0"/>
                </a:lnTo>
                <a:lnTo>
                  <a:pt x="5504053" y="2119060"/>
                </a:lnTo>
                <a:lnTo>
                  <a:pt x="0" y="211906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246033" y="2365629"/>
            <a:ext cx="14889959" cy="1367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Perpendiculaires ou non ?</a:t>
            </a:r>
          </a:p>
          <a:p>
            <a:pPr algn="l">
              <a:lnSpc>
                <a:spcPts val="5540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6512581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Trace deux droites (a) et (b) perpendiculaires.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366609" y="5339130"/>
            <a:ext cx="10563292" cy="4325030"/>
          </a:xfrm>
          <a:custGeom>
            <a:avLst/>
            <a:gdLst/>
            <a:ahLst/>
            <a:cxnLst/>
            <a:rect r="r" b="b" t="t" l="l"/>
            <a:pathLst>
              <a:path h="4325030" w="10563292">
                <a:moveTo>
                  <a:pt x="0" y="0"/>
                </a:moveTo>
                <a:lnTo>
                  <a:pt x="10563292" y="0"/>
                </a:lnTo>
                <a:lnTo>
                  <a:pt x="10563292" y="4325029"/>
                </a:lnTo>
                <a:lnTo>
                  <a:pt x="0" y="432502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732006">
            <a:off x="6859203" y="4884941"/>
            <a:ext cx="5578105" cy="5856474"/>
          </a:xfrm>
          <a:custGeom>
            <a:avLst/>
            <a:gdLst/>
            <a:ahLst/>
            <a:cxnLst/>
            <a:rect r="r" b="b" t="t" l="l"/>
            <a:pathLst>
              <a:path h="5856474" w="5578105">
                <a:moveTo>
                  <a:pt x="0" y="0"/>
                </a:moveTo>
                <a:lnTo>
                  <a:pt x="5578104" y="0"/>
                </a:lnTo>
                <a:lnTo>
                  <a:pt x="5578104" y="5856474"/>
                </a:lnTo>
                <a:lnTo>
                  <a:pt x="0" y="585647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53996" y="2254365"/>
            <a:ext cx="16305304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Des droites PARALLELES sont des dr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oites qui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ne se croisent jamais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, même si on les prolonge à l’in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ini. Elles restent t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ujou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 à la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même distance l’une de l’autre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, comme 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r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ls d’un train.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DROITES PARALLÈLES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53996" y="4246965"/>
            <a:ext cx="16077645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</a:t>
            </a:r>
            <a:r>
              <a:rPr lang="en-US" b="true" sz="3796" spc="75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 les note souvent avec le symbole // (par exemple : d1∥d2.</a:t>
            </a:r>
          </a:p>
          <a:p>
            <a:pPr algn="l">
              <a:lnSpc>
                <a:spcPts val="5315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79624" y="3546585"/>
            <a:ext cx="13331033" cy="5458252"/>
          </a:xfrm>
          <a:custGeom>
            <a:avLst/>
            <a:gdLst/>
            <a:ahLst/>
            <a:cxnLst/>
            <a:rect r="r" b="b" t="t" l="l"/>
            <a:pathLst>
              <a:path h="5458252" w="13331033">
                <a:moveTo>
                  <a:pt x="0" y="0"/>
                </a:moveTo>
                <a:lnTo>
                  <a:pt x="13331034" y="0"/>
                </a:lnTo>
                <a:lnTo>
                  <a:pt x="13331034" y="5458253"/>
                </a:lnTo>
                <a:lnTo>
                  <a:pt x="0" y="54582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812713">
            <a:off x="402654" y="3670316"/>
            <a:ext cx="15717686" cy="6221584"/>
          </a:xfrm>
          <a:custGeom>
            <a:avLst/>
            <a:gdLst/>
            <a:ahLst/>
            <a:cxnLst/>
            <a:rect r="r" b="b" t="t" l="l"/>
            <a:pathLst>
              <a:path h="6221584" w="15717686">
                <a:moveTo>
                  <a:pt x="0" y="0"/>
                </a:moveTo>
                <a:lnTo>
                  <a:pt x="15717686" y="0"/>
                </a:lnTo>
                <a:lnTo>
                  <a:pt x="15717686" y="6221584"/>
                </a:lnTo>
                <a:lnTo>
                  <a:pt x="0" y="622158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4371402">
            <a:off x="7027548" y="4736056"/>
            <a:ext cx="2467898" cy="1687425"/>
          </a:xfrm>
          <a:custGeom>
            <a:avLst/>
            <a:gdLst/>
            <a:ahLst/>
            <a:cxnLst/>
            <a:rect r="r" b="b" t="t" l="l"/>
            <a:pathLst>
              <a:path h="1687425" w="2467898">
                <a:moveTo>
                  <a:pt x="0" y="0"/>
                </a:moveTo>
                <a:lnTo>
                  <a:pt x="2467898" y="0"/>
                </a:lnTo>
                <a:lnTo>
                  <a:pt x="2467898" y="1687426"/>
                </a:lnTo>
                <a:lnTo>
                  <a:pt x="0" y="168742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953996" y="2124315"/>
            <a:ext cx="16737678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savoir si deux droites sont perpendiculaires, on utilise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l’équerre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et on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mesure l’écartement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à plusieurs endroits.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DROITES PARALLÈLES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79624" y="3546585"/>
            <a:ext cx="13331033" cy="5458252"/>
          </a:xfrm>
          <a:custGeom>
            <a:avLst/>
            <a:gdLst/>
            <a:ahLst/>
            <a:cxnLst/>
            <a:rect r="r" b="b" t="t" l="l"/>
            <a:pathLst>
              <a:path h="5458252" w="13331033">
                <a:moveTo>
                  <a:pt x="0" y="0"/>
                </a:moveTo>
                <a:lnTo>
                  <a:pt x="13331034" y="0"/>
                </a:lnTo>
                <a:lnTo>
                  <a:pt x="13331034" y="5458253"/>
                </a:lnTo>
                <a:lnTo>
                  <a:pt x="0" y="54582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778100" y="6275712"/>
            <a:ext cx="6731800" cy="2288812"/>
          </a:xfrm>
          <a:custGeom>
            <a:avLst/>
            <a:gdLst/>
            <a:ahLst/>
            <a:cxnLst/>
            <a:rect r="r" b="b" t="t" l="l"/>
            <a:pathLst>
              <a:path h="2288812" w="6731800">
                <a:moveTo>
                  <a:pt x="0" y="0"/>
                </a:moveTo>
                <a:lnTo>
                  <a:pt x="6731800" y="0"/>
                </a:lnTo>
                <a:lnTo>
                  <a:pt x="6731800" y="2288811"/>
                </a:lnTo>
                <a:lnTo>
                  <a:pt x="0" y="228881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53996" y="2457690"/>
            <a:ext cx="16737678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tracer des parallèles, on a besoin, d’une règle et d’une équerre.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DROITES PARALLÈLES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79624" y="3546585"/>
            <a:ext cx="13331033" cy="5458252"/>
          </a:xfrm>
          <a:custGeom>
            <a:avLst/>
            <a:gdLst/>
            <a:ahLst/>
            <a:cxnLst/>
            <a:rect r="r" b="b" t="t" l="l"/>
            <a:pathLst>
              <a:path h="5458252" w="13331033">
                <a:moveTo>
                  <a:pt x="0" y="0"/>
                </a:moveTo>
                <a:lnTo>
                  <a:pt x="13331034" y="0"/>
                </a:lnTo>
                <a:lnTo>
                  <a:pt x="13331034" y="5458253"/>
                </a:lnTo>
                <a:lnTo>
                  <a:pt x="0" y="54582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188915" y="3856674"/>
            <a:ext cx="9106704" cy="4823154"/>
          </a:xfrm>
          <a:custGeom>
            <a:avLst/>
            <a:gdLst/>
            <a:ahLst/>
            <a:cxnLst/>
            <a:rect r="r" b="b" t="t" l="l"/>
            <a:pathLst>
              <a:path h="4823154" w="9106704">
                <a:moveTo>
                  <a:pt x="0" y="0"/>
                </a:moveTo>
                <a:lnTo>
                  <a:pt x="9106704" y="0"/>
                </a:lnTo>
                <a:lnTo>
                  <a:pt x="9106704" y="4823154"/>
                </a:lnTo>
                <a:lnTo>
                  <a:pt x="0" y="482315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38568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065105" y="5634217"/>
            <a:ext cx="3045610" cy="3045610"/>
          </a:xfrm>
          <a:custGeom>
            <a:avLst/>
            <a:gdLst/>
            <a:ahLst/>
            <a:cxnLst/>
            <a:rect r="r" b="b" t="t" l="l"/>
            <a:pathLst>
              <a:path h="3045610" w="3045610">
                <a:moveTo>
                  <a:pt x="0" y="0"/>
                </a:moveTo>
                <a:lnTo>
                  <a:pt x="3045610" y="0"/>
                </a:lnTo>
                <a:lnTo>
                  <a:pt x="3045610" y="3045611"/>
                </a:lnTo>
                <a:lnTo>
                  <a:pt x="0" y="304561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DROITES PARALLÈLES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79624" y="3546585"/>
            <a:ext cx="13331033" cy="5458252"/>
          </a:xfrm>
          <a:custGeom>
            <a:avLst/>
            <a:gdLst/>
            <a:ahLst/>
            <a:cxnLst/>
            <a:rect r="r" b="b" t="t" l="l"/>
            <a:pathLst>
              <a:path h="5458252" w="13331033">
                <a:moveTo>
                  <a:pt x="0" y="0"/>
                </a:moveTo>
                <a:lnTo>
                  <a:pt x="13331034" y="0"/>
                </a:lnTo>
                <a:lnTo>
                  <a:pt x="13331034" y="5458253"/>
                </a:lnTo>
                <a:lnTo>
                  <a:pt x="0" y="54582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555913" y="5525816"/>
            <a:ext cx="3045610" cy="3045610"/>
          </a:xfrm>
          <a:custGeom>
            <a:avLst/>
            <a:gdLst/>
            <a:ahLst/>
            <a:cxnLst/>
            <a:rect r="r" b="b" t="t" l="l"/>
            <a:pathLst>
              <a:path h="3045610" w="3045610">
                <a:moveTo>
                  <a:pt x="0" y="0"/>
                </a:moveTo>
                <a:lnTo>
                  <a:pt x="3045610" y="0"/>
                </a:lnTo>
                <a:lnTo>
                  <a:pt x="3045610" y="3045610"/>
                </a:lnTo>
                <a:lnTo>
                  <a:pt x="0" y="304561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548569" y="3979997"/>
            <a:ext cx="8245045" cy="4591429"/>
          </a:xfrm>
          <a:custGeom>
            <a:avLst/>
            <a:gdLst/>
            <a:ahLst/>
            <a:cxnLst/>
            <a:rect r="r" b="b" t="t" l="l"/>
            <a:pathLst>
              <a:path h="4591429" w="8245045">
                <a:moveTo>
                  <a:pt x="0" y="0"/>
                </a:moveTo>
                <a:lnTo>
                  <a:pt x="8245045" y="0"/>
                </a:lnTo>
                <a:lnTo>
                  <a:pt x="8245045" y="4591429"/>
                </a:lnTo>
                <a:lnTo>
                  <a:pt x="0" y="459142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37824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DROITES PARALLÈLES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79624" y="3546585"/>
            <a:ext cx="13331033" cy="5458252"/>
          </a:xfrm>
          <a:custGeom>
            <a:avLst/>
            <a:gdLst/>
            <a:ahLst/>
            <a:cxnLst/>
            <a:rect r="r" b="b" t="t" l="l"/>
            <a:pathLst>
              <a:path h="5458252" w="13331033">
                <a:moveTo>
                  <a:pt x="0" y="0"/>
                </a:moveTo>
                <a:lnTo>
                  <a:pt x="13331034" y="0"/>
                </a:lnTo>
                <a:lnTo>
                  <a:pt x="13331034" y="5458253"/>
                </a:lnTo>
                <a:lnTo>
                  <a:pt x="0" y="54582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534694" y="3704404"/>
            <a:ext cx="9002917" cy="5165120"/>
          </a:xfrm>
          <a:custGeom>
            <a:avLst/>
            <a:gdLst/>
            <a:ahLst/>
            <a:cxnLst/>
            <a:rect r="r" b="b" t="t" l="l"/>
            <a:pathLst>
              <a:path h="5165120" w="9002917">
                <a:moveTo>
                  <a:pt x="0" y="0"/>
                </a:moveTo>
                <a:lnTo>
                  <a:pt x="9002917" y="0"/>
                </a:lnTo>
                <a:lnTo>
                  <a:pt x="9002917" y="5165120"/>
                </a:lnTo>
                <a:lnTo>
                  <a:pt x="0" y="516512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27919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DROITES PARALLÈLES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-2700000">
            <a:off x="9469862" y="4409782"/>
            <a:ext cx="4145894" cy="4114800"/>
          </a:xfrm>
          <a:custGeom>
            <a:avLst/>
            <a:gdLst/>
            <a:ahLst/>
            <a:cxnLst/>
            <a:rect r="r" b="b" t="t" l="l"/>
            <a:pathLst>
              <a:path h="4114800" w="4145894">
                <a:moveTo>
                  <a:pt x="0" y="0"/>
                </a:moveTo>
                <a:lnTo>
                  <a:pt x="4145894" y="0"/>
                </a:lnTo>
                <a:lnTo>
                  <a:pt x="41458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79624" y="3546585"/>
            <a:ext cx="13331033" cy="5458252"/>
          </a:xfrm>
          <a:custGeom>
            <a:avLst/>
            <a:gdLst/>
            <a:ahLst/>
            <a:cxnLst/>
            <a:rect r="r" b="b" t="t" l="l"/>
            <a:pathLst>
              <a:path h="5458252" w="13331033">
                <a:moveTo>
                  <a:pt x="0" y="0"/>
                </a:moveTo>
                <a:lnTo>
                  <a:pt x="13331034" y="0"/>
                </a:lnTo>
                <a:lnTo>
                  <a:pt x="13331034" y="5458253"/>
                </a:lnTo>
                <a:lnTo>
                  <a:pt x="0" y="54582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2700000">
            <a:off x="6490280" y="4026841"/>
            <a:ext cx="4145894" cy="4114800"/>
          </a:xfrm>
          <a:custGeom>
            <a:avLst/>
            <a:gdLst/>
            <a:ahLst/>
            <a:cxnLst/>
            <a:rect r="r" b="b" t="t" l="l"/>
            <a:pathLst>
              <a:path h="4114800" w="4145894">
                <a:moveTo>
                  <a:pt x="0" y="0"/>
                </a:moveTo>
                <a:lnTo>
                  <a:pt x="4145894" y="0"/>
                </a:lnTo>
                <a:lnTo>
                  <a:pt x="41458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955366" y="3912912"/>
            <a:ext cx="9215722" cy="4934742"/>
          </a:xfrm>
          <a:custGeom>
            <a:avLst/>
            <a:gdLst/>
            <a:ahLst/>
            <a:cxnLst/>
            <a:rect r="r" b="b" t="t" l="l"/>
            <a:pathLst>
              <a:path h="4934742" w="9215722">
                <a:moveTo>
                  <a:pt x="0" y="0"/>
                </a:moveTo>
                <a:lnTo>
                  <a:pt x="9215722" y="0"/>
                </a:lnTo>
                <a:lnTo>
                  <a:pt x="9215722" y="4934742"/>
                </a:lnTo>
                <a:lnTo>
                  <a:pt x="0" y="493474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16486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DROITES PARALLÈLES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79624" y="3546585"/>
            <a:ext cx="13331033" cy="5458252"/>
          </a:xfrm>
          <a:custGeom>
            <a:avLst/>
            <a:gdLst/>
            <a:ahLst/>
            <a:cxnLst/>
            <a:rect r="r" b="b" t="t" l="l"/>
            <a:pathLst>
              <a:path h="5458252" w="13331033">
                <a:moveTo>
                  <a:pt x="0" y="0"/>
                </a:moveTo>
                <a:lnTo>
                  <a:pt x="13331034" y="0"/>
                </a:lnTo>
                <a:lnTo>
                  <a:pt x="13331034" y="5458253"/>
                </a:lnTo>
                <a:lnTo>
                  <a:pt x="0" y="54582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268099" y="4573551"/>
            <a:ext cx="9751802" cy="3922212"/>
          </a:xfrm>
          <a:custGeom>
            <a:avLst/>
            <a:gdLst/>
            <a:ahLst/>
            <a:cxnLst/>
            <a:rect r="r" b="b" t="t" l="l"/>
            <a:pathLst>
              <a:path h="3922212" w="9751802">
                <a:moveTo>
                  <a:pt x="0" y="0"/>
                </a:moveTo>
                <a:lnTo>
                  <a:pt x="9751802" y="0"/>
                </a:lnTo>
                <a:lnTo>
                  <a:pt x="9751802" y="3922212"/>
                </a:lnTo>
                <a:lnTo>
                  <a:pt x="0" y="392221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950211" y="5825959"/>
            <a:ext cx="1389815" cy="1332486"/>
          </a:xfrm>
          <a:custGeom>
            <a:avLst/>
            <a:gdLst/>
            <a:ahLst/>
            <a:cxnLst/>
            <a:rect r="r" b="b" t="t" l="l"/>
            <a:pathLst>
              <a:path h="1332486" w="1389815">
                <a:moveTo>
                  <a:pt x="0" y="0"/>
                </a:moveTo>
                <a:lnTo>
                  <a:pt x="1389816" y="0"/>
                </a:lnTo>
                <a:lnTo>
                  <a:pt x="1389816" y="1332485"/>
                </a:lnTo>
                <a:lnTo>
                  <a:pt x="0" y="133248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DROITES PARALLÈLES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3194366"/>
            <a:ext cx="4796395" cy="2222413"/>
          </a:xfrm>
          <a:custGeom>
            <a:avLst/>
            <a:gdLst/>
            <a:ahLst/>
            <a:cxnLst/>
            <a:rect r="r" b="b" t="t" l="l"/>
            <a:pathLst>
              <a:path h="2222413" w="4796395">
                <a:moveTo>
                  <a:pt x="0" y="0"/>
                </a:moveTo>
                <a:lnTo>
                  <a:pt x="4796395" y="0"/>
                </a:lnTo>
                <a:lnTo>
                  <a:pt x="4796395" y="2222413"/>
                </a:lnTo>
                <a:lnTo>
                  <a:pt x="0" y="222241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873864" y="3194366"/>
            <a:ext cx="9662667" cy="2222413"/>
          </a:xfrm>
          <a:custGeom>
            <a:avLst/>
            <a:gdLst/>
            <a:ahLst/>
            <a:cxnLst/>
            <a:rect r="r" b="b" t="t" l="l"/>
            <a:pathLst>
              <a:path h="2222413" w="9662667">
                <a:moveTo>
                  <a:pt x="0" y="0"/>
                </a:moveTo>
                <a:lnTo>
                  <a:pt x="9662667" y="0"/>
                </a:lnTo>
                <a:lnTo>
                  <a:pt x="9662667" y="2222413"/>
                </a:lnTo>
                <a:lnTo>
                  <a:pt x="0" y="22224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246033" y="2365629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Parallèles ou non 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6512581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Trace deux droites (a) et (b) parallèles.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