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Handy Casual" charset="1" panose="00000500000000000000"/>
      <p:regular r:id="rId17"/>
    </p:embeddedFont>
    <p:embeddedFont>
      <p:font typeface="Glacial Indifference Bold" charset="1" panose="00000800000000000000"/>
      <p:regular r:id="rId18"/>
    </p:embeddedFont>
    <p:embeddedFont>
      <p:font typeface="Sondos Bold" charset="1" panose="00000800000000000000"/>
      <p:regular r:id="rId19"/>
    </p:embeddedFont>
    <p:embeddedFont>
      <p:font typeface="Glacial Indifference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14" Target="../media/image24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pn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9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06641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000907"/>
            <a:ext cx="11739425" cy="3280391"/>
            <a:chOff x="0" y="0"/>
            <a:chExt cx="15652567" cy="43738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et tracer des cercles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35812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00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GEOMETRIE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la notion de cercle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 vocabulaire du cercle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Tracer des cercles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936133" y="698337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19924" y="3262552"/>
            <a:ext cx="14216210" cy="5820679"/>
          </a:xfrm>
          <a:custGeom>
            <a:avLst/>
            <a:gdLst/>
            <a:ahLst/>
            <a:cxnLst/>
            <a:rect r="r" b="b" t="t" l="l"/>
            <a:pathLst>
              <a:path h="5820679" w="14216210">
                <a:moveTo>
                  <a:pt x="0" y="0"/>
                </a:moveTo>
                <a:lnTo>
                  <a:pt x="14216209" y="0"/>
                </a:lnTo>
                <a:lnTo>
                  <a:pt x="14216209" y="5820679"/>
                </a:lnTo>
                <a:lnTo>
                  <a:pt x="0" y="58206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149121">
            <a:off x="6153563" y="4617499"/>
            <a:ext cx="4965725" cy="2997492"/>
          </a:xfrm>
          <a:custGeom>
            <a:avLst/>
            <a:gdLst/>
            <a:ahLst/>
            <a:cxnLst/>
            <a:rect r="r" b="b" t="t" l="l"/>
            <a:pathLst>
              <a:path h="2997492" w="4965725">
                <a:moveTo>
                  <a:pt x="0" y="0"/>
                </a:moveTo>
                <a:lnTo>
                  <a:pt x="4965725" y="0"/>
                </a:lnTo>
                <a:lnTo>
                  <a:pt x="4965725" y="2997492"/>
                </a:lnTo>
                <a:lnTo>
                  <a:pt x="0" y="29974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225471" y="4203408"/>
            <a:ext cx="3877033" cy="3877033"/>
          </a:xfrm>
          <a:custGeom>
            <a:avLst/>
            <a:gdLst/>
            <a:ahLst/>
            <a:cxnLst/>
            <a:rect r="r" b="b" t="t" l="l"/>
            <a:pathLst>
              <a:path h="3877033" w="3877033">
                <a:moveTo>
                  <a:pt x="0" y="0"/>
                </a:moveTo>
                <a:lnTo>
                  <a:pt x="3877033" y="0"/>
                </a:lnTo>
                <a:lnTo>
                  <a:pt x="3877033" y="3877033"/>
                </a:lnTo>
                <a:lnTo>
                  <a:pt x="0" y="38770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928611" y="4274129"/>
            <a:ext cx="4118770" cy="3806311"/>
          </a:xfrm>
          <a:custGeom>
            <a:avLst/>
            <a:gdLst/>
            <a:ahLst/>
            <a:cxnLst/>
            <a:rect r="r" b="b" t="t" l="l"/>
            <a:pathLst>
              <a:path h="3806311" w="4118770">
                <a:moveTo>
                  <a:pt x="0" y="0"/>
                </a:moveTo>
                <a:lnTo>
                  <a:pt x="4118770" y="0"/>
                </a:lnTo>
                <a:lnTo>
                  <a:pt x="4118770" y="3806312"/>
                </a:lnTo>
                <a:lnTo>
                  <a:pt x="0" y="380631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367739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Cercle 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74838" y="4369660"/>
            <a:ext cx="12558860" cy="5142094"/>
          </a:xfrm>
          <a:custGeom>
            <a:avLst/>
            <a:gdLst/>
            <a:ahLst/>
            <a:cxnLst/>
            <a:rect r="r" b="b" t="t" l="l"/>
            <a:pathLst>
              <a:path h="5142094" w="12558860">
                <a:moveTo>
                  <a:pt x="0" y="0"/>
                </a:moveTo>
                <a:lnTo>
                  <a:pt x="12558860" y="0"/>
                </a:lnTo>
                <a:lnTo>
                  <a:pt x="12558860" y="5142095"/>
                </a:lnTo>
                <a:lnTo>
                  <a:pt x="0" y="5142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106648" y="4130160"/>
            <a:ext cx="5659205" cy="6052626"/>
          </a:xfrm>
          <a:custGeom>
            <a:avLst/>
            <a:gdLst/>
            <a:ahLst/>
            <a:cxnLst/>
            <a:rect r="r" b="b" t="t" l="l"/>
            <a:pathLst>
              <a:path h="6052626" w="5659205">
                <a:moveTo>
                  <a:pt x="0" y="0"/>
                </a:moveTo>
                <a:lnTo>
                  <a:pt x="5659205" y="0"/>
                </a:lnTo>
                <a:lnTo>
                  <a:pt x="5659205" y="6052626"/>
                </a:lnTo>
                <a:lnTo>
                  <a:pt x="0" y="60526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764858" y="4777299"/>
            <a:ext cx="4342785" cy="4360368"/>
          </a:xfrm>
          <a:custGeom>
            <a:avLst/>
            <a:gdLst/>
            <a:ahLst/>
            <a:cxnLst/>
            <a:rect r="r" b="b" t="t" l="l"/>
            <a:pathLst>
              <a:path h="4360368" w="4342785">
                <a:moveTo>
                  <a:pt x="0" y="0"/>
                </a:moveTo>
                <a:lnTo>
                  <a:pt x="4342785" y="0"/>
                </a:lnTo>
                <a:lnTo>
                  <a:pt x="4342785" y="4360368"/>
                </a:lnTo>
                <a:lnTo>
                  <a:pt x="0" y="43603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02181">
            <a:off x="8411640" y="6320626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4" y="0"/>
                </a:lnTo>
                <a:lnTo>
                  <a:pt x="3489114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53996" y="2254365"/>
            <a:ext cx="1630530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CERCLE est une figure plane c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omposée de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tous les points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situés à la même distance d’un point fixe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ppelé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Cette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dist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ns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ante s’appelle le rayon.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CERCLE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52664" y="5897301"/>
            <a:ext cx="4633877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centre C du cercle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936250" y="6291222"/>
            <a:ext cx="4633877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74838" y="4369660"/>
            <a:ext cx="12558860" cy="5142094"/>
          </a:xfrm>
          <a:custGeom>
            <a:avLst/>
            <a:gdLst/>
            <a:ahLst/>
            <a:cxnLst/>
            <a:rect r="r" b="b" t="t" l="l"/>
            <a:pathLst>
              <a:path h="5142094" w="12558860">
                <a:moveTo>
                  <a:pt x="0" y="0"/>
                </a:moveTo>
                <a:lnTo>
                  <a:pt x="12558860" y="0"/>
                </a:lnTo>
                <a:lnTo>
                  <a:pt x="12558860" y="5142095"/>
                </a:lnTo>
                <a:lnTo>
                  <a:pt x="0" y="5142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64090" y="4978261"/>
            <a:ext cx="4342785" cy="4360368"/>
          </a:xfrm>
          <a:custGeom>
            <a:avLst/>
            <a:gdLst/>
            <a:ahLst/>
            <a:cxnLst/>
            <a:rect r="r" b="b" t="t" l="l"/>
            <a:pathLst>
              <a:path h="4360368" w="4342785">
                <a:moveTo>
                  <a:pt x="0" y="0"/>
                </a:moveTo>
                <a:lnTo>
                  <a:pt x="4342785" y="0"/>
                </a:lnTo>
                <a:lnTo>
                  <a:pt x="4342785" y="4360367"/>
                </a:lnTo>
                <a:lnTo>
                  <a:pt x="0" y="4360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416851"/>
            <a:ext cx="16305304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RAYON est la distance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entre un point du cercle et le centre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RAYON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36250" y="6291222"/>
            <a:ext cx="4633877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AutoShape 16" id="16"/>
          <p:cNvSpPr/>
          <p:nvPr/>
        </p:nvSpPr>
        <p:spPr>
          <a:xfrm>
            <a:off x="11735482" y="7158444"/>
            <a:ext cx="1859245" cy="1030878"/>
          </a:xfrm>
          <a:prstGeom prst="line">
            <a:avLst/>
          </a:prstGeom>
          <a:ln cap="flat" w="66675">
            <a:solidFill>
              <a:srgbClr val="836BD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7" id="17"/>
          <p:cNvSpPr txBox="true"/>
          <p:nvPr/>
        </p:nvSpPr>
        <p:spPr>
          <a:xfrm rot="0">
            <a:off x="4930213" y="7542813"/>
            <a:ext cx="4633877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5F3AB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rayon du cercle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327461">
            <a:off x="8811356" y="7390449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4" y="0"/>
                </a:lnTo>
                <a:lnTo>
                  <a:pt x="3489114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74838" y="4369660"/>
            <a:ext cx="12558860" cy="5142094"/>
          </a:xfrm>
          <a:custGeom>
            <a:avLst/>
            <a:gdLst/>
            <a:ahLst/>
            <a:cxnLst/>
            <a:rect r="r" b="b" t="t" l="l"/>
            <a:pathLst>
              <a:path h="5142094" w="12558860">
                <a:moveTo>
                  <a:pt x="0" y="0"/>
                </a:moveTo>
                <a:lnTo>
                  <a:pt x="12558860" y="0"/>
                </a:lnTo>
                <a:lnTo>
                  <a:pt x="12558860" y="5142095"/>
                </a:lnTo>
                <a:lnTo>
                  <a:pt x="0" y="5142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64090" y="4978261"/>
            <a:ext cx="4342785" cy="4360368"/>
          </a:xfrm>
          <a:custGeom>
            <a:avLst/>
            <a:gdLst/>
            <a:ahLst/>
            <a:cxnLst/>
            <a:rect r="r" b="b" t="t" l="l"/>
            <a:pathLst>
              <a:path h="4360368" w="4342785">
                <a:moveTo>
                  <a:pt x="0" y="0"/>
                </a:moveTo>
                <a:lnTo>
                  <a:pt x="4342785" y="0"/>
                </a:lnTo>
                <a:lnTo>
                  <a:pt x="4342785" y="4360367"/>
                </a:lnTo>
                <a:lnTo>
                  <a:pt x="0" y="4360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353936"/>
            <a:ext cx="1630530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DIAMETRE est un segm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reliant deux points opposés du cercle et passant par le centre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LE DIAMÈTRE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36250" y="6291222"/>
            <a:ext cx="4633877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AutoShape 16" id="16"/>
          <p:cNvSpPr/>
          <p:nvPr/>
        </p:nvSpPr>
        <p:spPr>
          <a:xfrm>
            <a:off x="9928745" y="6041009"/>
            <a:ext cx="3613474" cy="2234872"/>
          </a:xfrm>
          <a:prstGeom prst="line">
            <a:avLst/>
          </a:prstGeom>
          <a:ln cap="flat" w="66675">
            <a:solidFill>
              <a:srgbClr val="85B53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7" id="17"/>
          <p:cNvSpPr txBox="true"/>
          <p:nvPr/>
        </p:nvSpPr>
        <p:spPr>
          <a:xfrm rot="0">
            <a:off x="4155219" y="7542813"/>
            <a:ext cx="4633877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85B53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diamètre du cercle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327461">
            <a:off x="8811356" y="7390449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4" y="0"/>
                </a:lnTo>
                <a:lnTo>
                  <a:pt x="3489114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74838" y="4369660"/>
            <a:ext cx="12558860" cy="5142094"/>
          </a:xfrm>
          <a:custGeom>
            <a:avLst/>
            <a:gdLst/>
            <a:ahLst/>
            <a:cxnLst/>
            <a:rect r="r" b="b" t="t" l="l"/>
            <a:pathLst>
              <a:path h="5142094" w="12558860">
                <a:moveTo>
                  <a:pt x="0" y="0"/>
                </a:moveTo>
                <a:lnTo>
                  <a:pt x="12558860" y="0"/>
                </a:lnTo>
                <a:lnTo>
                  <a:pt x="12558860" y="5142095"/>
                </a:lnTo>
                <a:lnTo>
                  <a:pt x="0" y="5142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64090" y="4978261"/>
            <a:ext cx="4342785" cy="4360368"/>
          </a:xfrm>
          <a:custGeom>
            <a:avLst/>
            <a:gdLst/>
            <a:ahLst/>
            <a:cxnLst/>
            <a:rect r="r" b="b" t="t" l="l"/>
            <a:pathLst>
              <a:path h="4360368" w="4342785">
                <a:moveTo>
                  <a:pt x="0" y="0"/>
                </a:moveTo>
                <a:lnTo>
                  <a:pt x="4342785" y="0"/>
                </a:lnTo>
                <a:lnTo>
                  <a:pt x="4342785" y="4360367"/>
                </a:lnTo>
                <a:lnTo>
                  <a:pt x="0" y="4360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170576"/>
            <a:ext cx="1630530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 CORDE est un segm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liant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point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du cercle et ne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passant pas par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 centre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LA CORDE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36250" y="6291222"/>
            <a:ext cx="4633877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AutoShape 16" id="16"/>
          <p:cNvSpPr/>
          <p:nvPr/>
        </p:nvSpPr>
        <p:spPr>
          <a:xfrm>
            <a:off x="9564090" y="7158444"/>
            <a:ext cx="3978130" cy="1117436"/>
          </a:xfrm>
          <a:prstGeom prst="line">
            <a:avLst/>
          </a:prstGeom>
          <a:ln cap="flat" w="66675">
            <a:solidFill>
              <a:srgbClr val="CF5F8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7" id="17"/>
          <p:cNvSpPr txBox="true"/>
          <p:nvPr/>
        </p:nvSpPr>
        <p:spPr>
          <a:xfrm rot="0">
            <a:off x="6497511" y="7739339"/>
            <a:ext cx="4633877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CF5F8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corde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327461">
            <a:off x="8030592" y="7586975"/>
            <a:ext cx="3489114" cy="634384"/>
          </a:xfrm>
          <a:custGeom>
            <a:avLst/>
            <a:gdLst/>
            <a:ahLst/>
            <a:cxnLst/>
            <a:rect r="r" b="b" t="t" l="l"/>
            <a:pathLst>
              <a:path h="634384" w="3489114">
                <a:moveTo>
                  <a:pt x="0" y="0"/>
                </a:moveTo>
                <a:lnTo>
                  <a:pt x="3489114" y="0"/>
                </a:lnTo>
                <a:lnTo>
                  <a:pt x="3489114" y="634385"/>
                </a:lnTo>
                <a:lnTo>
                  <a:pt x="0" y="6343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Sur le cercle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108641"/>
            <a:ext cx="14889959" cy="20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 rayon en rouge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 diamètre en bleu</a:t>
            </a:r>
          </a:p>
          <a:p>
            <a:pPr algn="l" marL="854501" indent="-427251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une corde en vert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144000" y="2451354"/>
            <a:ext cx="5868684" cy="5892444"/>
          </a:xfrm>
          <a:custGeom>
            <a:avLst/>
            <a:gdLst/>
            <a:ahLst/>
            <a:cxnLst/>
            <a:rect r="r" b="b" t="t" l="l"/>
            <a:pathLst>
              <a:path h="5892444" w="5868684">
                <a:moveTo>
                  <a:pt x="0" y="0"/>
                </a:moveTo>
                <a:lnTo>
                  <a:pt x="5868684" y="0"/>
                </a:lnTo>
                <a:lnTo>
                  <a:pt x="5868684" y="5892444"/>
                </a:lnTo>
                <a:lnTo>
                  <a:pt x="0" y="58924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474340" y="4837061"/>
            <a:ext cx="11339320" cy="4642766"/>
          </a:xfrm>
          <a:custGeom>
            <a:avLst/>
            <a:gdLst/>
            <a:ahLst/>
            <a:cxnLst/>
            <a:rect r="r" b="b" t="t" l="l"/>
            <a:pathLst>
              <a:path h="4642766" w="11339320">
                <a:moveTo>
                  <a:pt x="0" y="0"/>
                </a:moveTo>
                <a:lnTo>
                  <a:pt x="11339320" y="0"/>
                </a:lnTo>
                <a:lnTo>
                  <a:pt x="11339320" y="4642767"/>
                </a:lnTo>
                <a:lnTo>
                  <a:pt x="0" y="46427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512401" y="5056974"/>
            <a:ext cx="11301259" cy="4139086"/>
          </a:xfrm>
          <a:custGeom>
            <a:avLst/>
            <a:gdLst/>
            <a:ahLst/>
            <a:cxnLst/>
            <a:rect r="r" b="b" t="t" l="l"/>
            <a:pathLst>
              <a:path h="4139086" w="11301259">
                <a:moveTo>
                  <a:pt x="0" y="0"/>
                </a:moveTo>
                <a:lnTo>
                  <a:pt x="11301259" y="0"/>
                </a:lnTo>
                <a:lnTo>
                  <a:pt x="11301259" y="4139086"/>
                </a:lnTo>
                <a:lnTo>
                  <a:pt x="0" y="4139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91348" y="2132997"/>
            <a:ext cx="16305304" cy="331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tracer un cercle, il faut régler le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selon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l’écartement voulu (rayon)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On le saisit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 sa mo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lette supérieure, on plante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la pointe à l’emplacement qui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sera le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centre du cercle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et enfin on trace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 faisant tourner le compas.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TRACER DES CERCLES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46033" y="2365629"/>
            <a:ext cx="4378455" cy="136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Reproduis sur ton cahier de brouillon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5798565" y="2304275"/>
            <a:ext cx="9514695" cy="6954025"/>
          </a:xfrm>
          <a:custGeom>
            <a:avLst/>
            <a:gdLst/>
            <a:ahLst/>
            <a:cxnLst/>
            <a:rect r="r" b="b" t="t" l="l"/>
            <a:pathLst>
              <a:path h="6954025" w="9514695">
                <a:moveTo>
                  <a:pt x="0" y="0"/>
                </a:moveTo>
                <a:lnTo>
                  <a:pt x="9514696" y="0"/>
                </a:lnTo>
                <a:lnTo>
                  <a:pt x="9514696" y="6954025"/>
                </a:lnTo>
                <a:lnTo>
                  <a:pt x="0" y="695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5" t="-11567" r="-15226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405624" y="2605662"/>
            <a:ext cx="6636006" cy="6652638"/>
          </a:xfrm>
          <a:custGeom>
            <a:avLst/>
            <a:gdLst/>
            <a:ahLst/>
            <a:cxnLst/>
            <a:rect r="r" b="b" t="t" l="l"/>
            <a:pathLst>
              <a:path h="6652638" w="6636006">
                <a:moveTo>
                  <a:pt x="0" y="0"/>
                </a:moveTo>
                <a:lnTo>
                  <a:pt x="6636006" y="0"/>
                </a:lnTo>
                <a:lnTo>
                  <a:pt x="6636006" y="6652638"/>
                </a:lnTo>
                <a:lnTo>
                  <a:pt x="0" y="6652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