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andy Casual" charset="1" panose="00000500000000000000"/>
      <p:regular r:id="rId16"/>
    </p:embeddedFont>
    <p:embeddedFont>
      <p:font typeface="Glacial Indifference Bold" charset="1" panose="00000800000000000000"/>
      <p:regular r:id="rId17"/>
    </p:embeddedFont>
    <p:embeddedFont>
      <p:font typeface="Sondos Bold" charset="1" panose="00000800000000000000"/>
      <p:regular r:id="rId18"/>
    </p:embeddedFont>
    <p:embeddedFont>
      <p:font typeface="Glacial Indifference Italics" charset="1" panose="00000000000000000000"/>
      <p:regular r:id="rId19"/>
    </p:embeddedFont>
    <p:embeddedFont>
      <p:font typeface="Glacial Indifference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svg" Type="http://schemas.openxmlformats.org/officeDocument/2006/relationships/image"/><Relationship Id="rId12" Target="../media/image33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jpe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pn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jpe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svg" Type="http://schemas.openxmlformats.org/officeDocument/2006/relationships/image"/><Relationship Id="rId4" Target="../media/image48.pn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12835361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1863109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et comparer les angles 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008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Revoir la notion d’angle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 vocabulaire lié aux angles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des angles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04750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936133" y="698337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498437" y="4702411"/>
            <a:ext cx="6462254" cy="4555889"/>
          </a:xfrm>
          <a:custGeom>
            <a:avLst/>
            <a:gdLst/>
            <a:ahLst/>
            <a:cxnLst/>
            <a:rect r="r" b="b" t="t" l="l"/>
            <a:pathLst>
              <a:path h="4555889" w="6462254">
                <a:moveTo>
                  <a:pt x="0" y="0"/>
                </a:moveTo>
                <a:lnTo>
                  <a:pt x="6462254" y="0"/>
                </a:lnTo>
                <a:lnTo>
                  <a:pt x="6462254" y="4555889"/>
                </a:lnTo>
                <a:lnTo>
                  <a:pt x="0" y="45558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589516" y="4862685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388284" y="5380691"/>
            <a:ext cx="4682560" cy="3555507"/>
          </a:xfrm>
          <a:custGeom>
            <a:avLst/>
            <a:gdLst/>
            <a:ahLst/>
            <a:cxnLst/>
            <a:rect r="r" b="b" t="t" l="l"/>
            <a:pathLst>
              <a:path h="3555507" w="4682560">
                <a:moveTo>
                  <a:pt x="0" y="0"/>
                </a:moveTo>
                <a:lnTo>
                  <a:pt x="4682560" y="0"/>
                </a:lnTo>
                <a:lnTo>
                  <a:pt x="4682560" y="3555507"/>
                </a:lnTo>
                <a:lnTo>
                  <a:pt x="0" y="35555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1573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02900" y="2273076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ANGLE est une f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gu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formée par deux demi-droites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(ou segments) qui partent d’un même point, appelé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sommet de l'angle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Ces deux dem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i-droit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 sont l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côtés de l'angle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2888236" y="8111238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l’angle AOB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026948" y="6559956"/>
            <a:ext cx="7114682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sommet de l’angle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4070844" y="8368706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074585" y="8431718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4456645" y="8033303"/>
            <a:ext cx="1055162" cy="218169"/>
            <a:chOff x="0" y="0"/>
            <a:chExt cx="1406883" cy="290892"/>
          </a:xfrm>
        </p:grpSpPr>
        <p:sp>
          <p:nvSpPr>
            <p:cNvPr name="AutoShape 22" id="22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3" id="23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15081305" y="4480979"/>
            <a:ext cx="1952195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côtés de l’angle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3301349">
            <a:off x="7996246" y="7740138"/>
            <a:ext cx="1744557" cy="317192"/>
          </a:xfrm>
          <a:custGeom>
            <a:avLst/>
            <a:gdLst/>
            <a:ahLst/>
            <a:cxnLst/>
            <a:rect r="r" b="b" t="t" l="l"/>
            <a:pathLst>
              <a:path h="317192" w="1744557">
                <a:moveTo>
                  <a:pt x="0" y="0"/>
                </a:moveTo>
                <a:lnTo>
                  <a:pt x="1744557" y="0"/>
                </a:lnTo>
                <a:lnTo>
                  <a:pt x="1744557" y="317192"/>
                </a:lnTo>
                <a:lnTo>
                  <a:pt x="0" y="3171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9399326">
            <a:off x="11713668" y="5683946"/>
            <a:ext cx="3239354" cy="588973"/>
          </a:xfrm>
          <a:custGeom>
            <a:avLst/>
            <a:gdLst/>
            <a:ahLst/>
            <a:cxnLst/>
            <a:rect r="r" b="b" t="t" l="l"/>
            <a:pathLst>
              <a:path h="588973" w="3239354">
                <a:moveTo>
                  <a:pt x="0" y="0"/>
                </a:moveTo>
                <a:lnTo>
                  <a:pt x="3239354" y="0"/>
                </a:lnTo>
                <a:lnTo>
                  <a:pt x="3239354" y="588973"/>
                </a:lnTo>
                <a:lnTo>
                  <a:pt x="0" y="5889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8192886">
            <a:off x="10987278" y="6634098"/>
            <a:ext cx="4597052" cy="835828"/>
          </a:xfrm>
          <a:custGeom>
            <a:avLst/>
            <a:gdLst/>
            <a:ahLst/>
            <a:cxnLst/>
            <a:rect r="r" b="b" t="t" l="l"/>
            <a:pathLst>
              <a:path h="835828" w="4597052">
                <a:moveTo>
                  <a:pt x="0" y="0"/>
                </a:moveTo>
                <a:lnTo>
                  <a:pt x="4597052" y="0"/>
                </a:lnTo>
                <a:lnTo>
                  <a:pt x="4597052" y="835828"/>
                </a:lnTo>
                <a:lnTo>
                  <a:pt x="0" y="8358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747756"/>
            <a:ext cx="13950080" cy="5711715"/>
          </a:xfrm>
          <a:custGeom>
            <a:avLst/>
            <a:gdLst/>
            <a:ahLst/>
            <a:cxnLst/>
            <a:rect r="r" b="b" t="t" l="l"/>
            <a:pathLst>
              <a:path h="5711715" w="13950080">
                <a:moveTo>
                  <a:pt x="0" y="0"/>
                </a:moveTo>
                <a:lnTo>
                  <a:pt x="13950080" y="0"/>
                </a:lnTo>
                <a:lnTo>
                  <a:pt x="13950080" y="5711714"/>
                </a:lnTo>
                <a:lnTo>
                  <a:pt x="0" y="57117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869921" y="4367139"/>
            <a:ext cx="7951907" cy="4472948"/>
          </a:xfrm>
          <a:custGeom>
            <a:avLst/>
            <a:gdLst/>
            <a:ahLst/>
            <a:cxnLst/>
            <a:rect r="r" b="b" t="t" l="l"/>
            <a:pathLst>
              <a:path h="4472948" w="7951907">
                <a:moveTo>
                  <a:pt x="0" y="0"/>
                </a:moveTo>
                <a:lnTo>
                  <a:pt x="7951907" y="0"/>
                </a:lnTo>
                <a:lnTo>
                  <a:pt x="7951907" y="4472948"/>
                </a:lnTo>
                <a:lnTo>
                  <a:pt x="0" y="44729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233326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angle DROIT est un angle formé par l’intersection de deux droites, segments ou demi-droites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perpendiculaires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Il mesure 90°.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L’ANGLE DROIT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477152" y="5970675"/>
            <a:ext cx="3045610" cy="3045610"/>
          </a:xfrm>
          <a:custGeom>
            <a:avLst/>
            <a:gdLst/>
            <a:ahLst/>
            <a:cxnLst/>
            <a:rect r="r" b="b" t="t" l="l"/>
            <a:pathLst>
              <a:path h="3045610" w="3045610">
                <a:moveTo>
                  <a:pt x="0" y="0"/>
                </a:moveTo>
                <a:lnTo>
                  <a:pt x="3045610" y="0"/>
                </a:lnTo>
                <a:lnTo>
                  <a:pt x="3045610" y="3045611"/>
                </a:lnTo>
                <a:lnTo>
                  <a:pt x="0" y="30456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351782" y="4496991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l’angle AOB est droit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3920190" y="4419056"/>
            <a:ext cx="1055162" cy="218169"/>
            <a:chOff x="0" y="0"/>
            <a:chExt cx="1406883" cy="290892"/>
          </a:xfrm>
        </p:grpSpPr>
        <p:sp>
          <p:nvSpPr>
            <p:cNvPr name="AutoShape 18" id="18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9" id="19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8518629" y="3914577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910511" y="8559272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180494" y="8735471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747756"/>
            <a:ext cx="13950080" cy="5711715"/>
          </a:xfrm>
          <a:custGeom>
            <a:avLst/>
            <a:gdLst/>
            <a:ahLst/>
            <a:cxnLst/>
            <a:rect r="r" b="b" t="t" l="l"/>
            <a:pathLst>
              <a:path h="5711715" w="13950080">
                <a:moveTo>
                  <a:pt x="0" y="0"/>
                </a:moveTo>
                <a:lnTo>
                  <a:pt x="13950080" y="0"/>
                </a:lnTo>
                <a:lnTo>
                  <a:pt x="13950080" y="5711714"/>
                </a:lnTo>
                <a:lnTo>
                  <a:pt x="0" y="57117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536357" y="3862822"/>
            <a:ext cx="10054024" cy="5481582"/>
          </a:xfrm>
          <a:custGeom>
            <a:avLst/>
            <a:gdLst/>
            <a:ahLst/>
            <a:cxnLst/>
            <a:rect r="r" b="b" t="t" l="l"/>
            <a:pathLst>
              <a:path h="5481582" w="10054024">
                <a:moveTo>
                  <a:pt x="0" y="0"/>
                </a:moveTo>
                <a:lnTo>
                  <a:pt x="10054024" y="0"/>
                </a:lnTo>
                <a:lnTo>
                  <a:pt x="10054024" y="5481582"/>
                </a:lnTo>
                <a:lnTo>
                  <a:pt x="0" y="5481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233326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angle AIGU est un angle dont la mesure est strictement inférieure à 90°. Il est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plus "fermé" qu’un angle droit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L’ANGLE AIGU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800029" y="5970675"/>
            <a:ext cx="3045610" cy="3045610"/>
          </a:xfrm>
          <a:custGeom>
            <a:avLst/>
            <a:gdLst/>
            <a:ahLst/>
            <a:cxnLst/>
            <a:rect r="r" b="b" t="t" l="l"/>
            <a:pathLst>
              <a:path h="3045610" w="3045610">
                <a:moveTo>
                  <a:pt x="0" y="0"/>
                </a:moveTo>
                <a:lnTo>
                  <a:pt x="3045611" y="0"/>
                </a:lnTo>
                <a:lnTo>
                  <a:pt x="3045611" y="3045611"/>
                </a:lnTo>
                <a:lnTo>
                  <a:pt x="0" y="30456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25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351782" y="4496991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l’angle EFG est aigu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3920190" y="4419056"/>
            <a:ext cx="1055162" cy="218169"/>
            <a:chOff x="0" y="0"/>
            <a:chExt cx="1406883" cy="290892"/>
          </a:xfrm>
        </p:grpSpPr>
        <p:sp>
          <p:nvSpPr>
            <p:cNvPr name="AutoShape 18" id="18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9" id="19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10159650" y="4132745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648376" y="8530156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196994" y="8753821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747756"/>
            <a:ext cx="13950080" cy="5711715"/>
          </a:xfrm>
          <a:custGeom>
            <a:avLst/>
            <a:gdLst/>
            <a:ahLst/>
            <a:cxnLst/>
            <a:rect r="r" b="b" t="t" l="l"/>
            <a:pathLst>
              <a:path h="5711715" w="13950080">
                <a:moveTo>
                  <a:pt x="0" y="0"/>
                </a:moveTo>
                <a:lnTo>
                  <a:pt x="13950080" y="0"/>
                </a:lnTo>
                <a:lnTo>
                  <a:pt x="13950080" y="5711714"/>
                </a:lnTo>
                <a:lnTo>
                  <a:pt x="0" y="57117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800029" y="5970675"/>
            <a:ext cx="3045610" cy="3045610"/>
          </a:xfrm>
          <a:custGeom>
            <a:avLst/>
            <a:gdLst/>
            <a:ahLst/>
            <a:cxnLst/>
            <a:rect r="r" b="b" t="t" l="l"/>
            <a:pathLst>
              <a:path h="3045610" w="3045610">
                <a:moveTo>
                  <a:pt x="0" y="0"/>
                </a:moveTo>
                <a:lnTo>
                  <a:pt x="3045611" y="0"/>
                </a:lnTo>
                <a:lnTo>
                  <a:pt x="3045611" y="3045611"/>
                </a:lnTo>
                <a:lnTo>
                  <a:pt x="0" y="30456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5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006909" y="4090466"/>
            <a:ext cx="8696585" cy="5369005"/>
          </a:xfrm>
          <a:custGeom>
            <a:avLst/>
            <a:gdLst/>
            <a:ahLst/>
            <a:cxnLst/>
            <a:rect r="r" b="b" t="t" l="l"/>
            <a:pathLst>
              <a:path h="5369005" w="8696585">
                <a:moveTo>
                  <a:pt x="0" y="0"/>
                </a:moveTo>
                <a:lnTo>
                  <a:pt x="8696585" y="0"/>
                </a:lnTo>
                <a:lnTo>
                  <a:pt x="8696585" y="5369004"/>
                </a:lnTo>
                <a:lnTo>
                  <a:pt x="0" y="536900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44" t="-6763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53996" y="2233326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angle OBTUS est un angle dont la mesure est strictement supérieure à 90°. Il est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plus "ouvert" qu’un angle droit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L’ANGLE OBTUS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657538" y="3809651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10511" y="8559272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180494" y="8735471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555913" y="4434145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l’angle  ABC est obtus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2280788" y="4356210"/>
            <a:ext cx="1055162" cy="218169"/>
            <a:chOff x="0" y="0"/>
            <a:chExt cx="1406883" cy="290892"/>
          </a:xfrm>
        </p:grpSpPr>
        <p:sp>
          <p:nvSpPr>
            <p:cNvPr name="AutoShape 21" id="21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497338" y="2304275"/>
            <a:ext cx="9468036" cy="5742543"/>
          </a:xfrm>
          <a:custGeom>
            <a:avLst/>
            <a:gdLst/>
            <a:ahLst/>
            <a:cxnLst/>
            <a:rect r="r" b="b" t="t" l="l"/>
            <a:pathLst>
              <a:path h="5742543" w="9468036">
                <a:moveTo>
                  <a:pt x="0" y="0"/>
                </a:moveTo>
                <a:lnTo>
                  <a:pt x="9468036" y="0"/>
                </a:lnTo>
                <a:lnTo>
                  <a:pt x="9468036" y="5742543"/>
                </a:lnTo>
                <a:lnTo>
                  <a:pt x="0" y="5742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37" t="-14007" r="-15793" b="-21096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760711" y="2975230"/>
            <a:ext cx="8941289" cy="4694177"/>
          </a:xfrm>
          <a:custGeom>
            <a:avLst/>
            <a:gdLst/>
            <a:ahLst/>
            <a:cxnLst/>
            <a:rect r="r" b="b" t="t" l="l"/>
            <a:pathLst>
              <a:path h="4694177" w="8941289">
                <a:moveTo>
                  <a:pt x="0" y="0"/>
                </a:moveTo>
                <a:lnTo>
                  <a:pt x="8941290" y="0"/>
                </a:lnTo>
                <a:lnTo>
                  <a:pt x="8941290" y="4694177"/>
                </a:lnTo>
                <a:lnTo>
                  <a:pt x="0" y="46941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30108" y="2710687"/>
            <a:ext cx="6493153" cy="554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un angle aigu et un angle obtus.</a:t>
            </a:r>
          </a:p>
          <a:p>
            <a:pPr algn="l">
              <a:lnSpc>
                <a:spcPts val="5540"/>
              </a:lnSpc>
            </a:pPr>
          </a:p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Entoure en bleu les angles obtus, en rouge les angles aigus et en vert les angles droits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747756"/>
            <a:ext cx="13950080" cy="5711715"/>
          </a:xfrm>
          <a:custGeom>
            <a:avLst/>
            <a:gdLst/>
            <a:ahLst/>
            <a:cxnLst/>
            <a:rect r="r" b="b" t="t" l="l"/>
            <a:pathLst>
              <a:path h="5711715" w="13950080">
                <a:moveTo>
                  <a:pt x="0" y="0"/>
                </a:moveTo>
                <a:lnTo>
                  <a:pt x="13950080" y="0"/>
                </a:lnTo>
                <a:lnTo>
                  <a:pt x="13950080" y="5711714"/>
                </a:lnTo>
                <a:lnTo>
                  <a:pt x="0" y="57117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419686" y="3818785"/>
            <a:ext cx="761646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Comparaison de deux angles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616200" y="6823079"/>
            <a:ext cx="4533076" cy="2636392"/>
          </a:xfrm>
          <a:custGeom>
            <a:avLst/>
            <a:gdLst/>
            <a:ahLst/>
            <a:cxnLst/>
            <a:rect r="r" b="b" t="t" l="l"/>
            <a:pathLst>
              <a:path h="2636392" w="4533076">
                <a:moveTo>
                  <a:pt x="0" y="0"/>
                </a:moveTo>
                <a:lnTo>
                  <a:pt x="4533076" y="0"/>
                </a:lnTo>
                <a:lnTo>
                  <a:pt x="4533076" y="2636391"/>
                </a:lnTo>
                <a:lnTo>
                  <a:pt x="0" y="26363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2616200" y="4357356"/>
            <a:ext cx="4533076" cy="2552236"/>
          </a:xfrm>
          <a:custGeom>
            <a:avLst/>
            <a:gdLst/>
            <a:ahLst/>
            <a:cxnLst/>
            <a:rect r="r" b="b" t="t" l="l"/>
            <a:pathLst>
              <a:path h="2552236" w="4533076">
                <a:moveTo>
                  <a:pt x="0" y="0"/>
                </a:moveTo>
                <a:lnTo>
                  <a:pt x="4533076" y="0"/>
                </a:lnTo>
                <a:lnTo>
                  <a:pt x="4533076" y="2552236"/>
                </a:lnTo>
                <a:lnTo>
                  <a:pt x="0" y="255223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555913" y="4697383"/>
            <a:ext cx="4533076" cy="2552236"/>
          </a:xfrm>
          <a:custGeom>
            <a:avLst/>
            <a:gdLst/>
            <a:ahLst/>
            <a:cxnLst/>
            <a:rect r="r" b="b" t="t" l="l"/>
            <a:pathLst>
              <a:path h="2552236" w="4533076">
                <a:moveTo>
                  <a:pt x="0" y="0"/>
                </a:moveTo>
                <a:lnTo>
                  <a:pt x="4533076" y="0"/>
                </a:lnTo>
                <a:lnTo>
                  <a:pt x="4533076" y="2552236"/>
                </a:lnTo>
                <a:lnTo>
                  <a:pt x="0" y="255223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555913" y="4613227"/>
            <a:ext cx="4533076" cy="2636392"/>
          </a:xfrm>
          <a:custGeom>
            <a:avLst/>
            <a:gdLst/>
            <a:ahLst/>
            <a:cxnLst/>
            <a:rect r="r" b="b" t="t" l="l"/>
            <a:pathLst>
              <a:path h="2636392" w="4533076">
                <a:moveTo>
                  <a:pt x="0" y="0"/>
                </a:moveTo>
                <a:lnTo>
                  <a:pt x="4533076" y="0"/>
                </a:lnTo>
                <a:lnTo>
                  <a:pt x="4533076" y="2636392"/>
                </a:lnTo>
                <a:lnTo>
                  <a:pt x="0" y="26363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-1826150">
            <a:off x="7511227" y="7516363"/>
            <a:ext cx="2971578" cy="861758"/>
          </a:xfrm>
          <a:custGeom>
            <a:avLst/>
            <a:gdLst/>
            <a:ahLst/>
            <a:cxnLst/>
            <a:rect r="r" b="b" t="t" l="l"/>
            <a:pathLst>
              <a:path h="861758" w="2971578">
                <a:moveTo>
                  <a:pt x="0" y="0"/>
                </a:moveTo>
                <a:lnTo>
                  <a:pt x="2971578" y="0"/>
                </a:lnTo>
                <a:lnTo>
                  <a:pt x="2971578" y="861758"/>
                </a:lnTo>
                <a:lnTo>
                  <a:pt x="0" y="8617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53996" y="2234471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comparer la mesure de deux angles, on peut les superposer (en reproduisant l’un des de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x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sur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pi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er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calque).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DES ANGLES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708675" y="7653274"/>
            <a:ext cx="5753999" cy="488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angle orange &gt; angle vert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5499903" y="2304275"/>
            <a:ext cx="11465472" cy="6954025"/>
          </a:xfrm>
          <a:custGeom>
            <a:avLst/>
            <a:gdLst/>
            <a:ahLst/>
            <a:cxnLst/>
            <a:rect r="r" b="b" t="t" l="l"/>
            <a:pathLst>
              <a:path h="6954025" w="11465472">
                <a:moveTo>
                  <a:pt x="0" y="0"/>
                </a:moveTo>
                <a:lnTo>
                  <a:pt x="11465471" y="0"/>
                </a:lnTo>
                <a:lnTo>
                  <a:pt x="11465471" y="6954025"/>
                </a:lnTo>
                <a:lnTo>
                  <a:pt x="0" y="69540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37" t="-14007" r="-15793" b="-21096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499903" y="2816321"/>
            <a:ext cx="11398055" cy="6055217"/>
          </a:xfrm>
          <a:custGeom>
            <a:avLst/>
            <a:gdLst/>
            <a:ahLst/>
            <a:cxnLst/>
            <a:rect r="r" b="b" t="t" l="l"/>
            <a:pathLst>
              <a:path h="6055217" w="11398055">
                <a:moveTo>
                  <a:pt x="0" y="0"/>
                </a:moveTo>
                <a:lnTo>
                  <a:pt x="11398054" y="0"/>
                </a:lnTo>
                <a:lnTo>
                  <a:pt x="11398054" y="6055216"/>
                </a:lnTo>
                <a:lnTo>
                  <a:pt x="0" y="60552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30108" y="2710687"/>
            <a:ext cx="4115376" cy="2071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Classe les angles du plus petit au plus grand.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