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Glacial Indifference" pitchFamily="2" charset="0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Glacial Indifference Bold Italics" pitchFamily="2" charset="0"/>
      <p:regular r:id="rId16"/>
      <p:bold r:id="rId17"/>
      <p:italic r:id="rId18"/>
      <p:boldItalic r:id="rId19"/>
    </p:embeddedFont>
    <p:embeddedFont>
      <p:font typeface="Glacial Indifference Italics" pitchFamily="2" charset="0"/>
      <p:regular r:id="rId20"/>
      <p:italic r:id="rId21"/>
    </p:embeddedFont>
    <p:embeddedFont>
      <p:font typeface="Handy Casual" pitchFamily="2" charset="77"/>
      <p:regular r:id="rId22"/>
    </p:embeddedFont>
    <p:embeddedFont>
      <p:font typeface="Sondos Bold" pitchFamily="2" charset="-7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72" d="100"/>
          <a:sy n="72" d="100"/>
        </p:scale>
        <p:origin x="78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2" Type="http://schemas.openxmlformats.org/officeDocument/2006/relationships/image" Target="../media/image12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svg"/><Relationship Id="rId10" Type="http://schemas.openxmlformats.org/officeDocument/2006/relationships/image" Target="../media/image34.sv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4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0.sv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12" Type="http://schemas.openxmlformats.org/officeDocument/2006/relationships/image" Target="../media/image53.svg"/><Relationship Id="rId17" Type="http://schemas.openxmlformats.org/officeDocument/2006/relationships/image" Target="../media/image58.svg"/><Relationship Id="rId2" Type="http://schemas.openxmlformats.org/officeDocument/2006/relationships/image" Target="../media/image44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2.png"/><Relationship Id="rId5" Type="http://schemas.openxmlformats.org/officeDocument/2006/relationships/image" Target="../media/image47.svg"/><Relationship Id="rId15" Type="http://schemas.openxmlformats.org/officeDocument/2006/relationships/image" Target="../media/image56.png"/><Relationship Id="rId10" Type="http://schemas.openxmlformats.org/officeDocument/2006/relationships/image" Target="../media/image51.svg"/><Relationship Id="rId19" Type="http://schemas.openxmlformats.org/officeDocument/2006/relationships/image" Target="../media/image60.svg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image" Target="../media/image5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5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63.svg"/><Relationship Id="rId5" Type="http://schemas.openxmlformats.org/officeDocument/2006/relationships/image" Target="../media/image30.svg"/><Relationship Id="rId10" Type="http://schemas.openxmlformats.org/officeDocument/2006/relationships/image" Target="../media/image62.png"/><Relationship Id="rId4" Type="http://schemas.openxmlformats.org/officeDocument/2006/relationships/image" Target="../media/image29.pn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7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12" Type="http://schemas.openxmlformats.org/officeDocument/2006/relationships/image" Target="../media/image69.svg"/><Relationship Id="rId2" Type="http://schemas.openxmlformats.org/officeDocument/2006/relationships/image" Target="../media/image44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68.png"/><Relationship Id="rId5" Type="http://schemas.openxmlformats.org/officeDocument/2006/relationships/image" Target="../media/image47.svg"/><Relationship Id="rId15" Type="http://schemas.openxmlformats.org/officeDocument/2006/relationships/image" Target="../media/image72.png"/><Relationship Id="rId10" Type="http://schemas.openxmlformats.org/officeDocument/2006/relationships/image" Target="../media/image67.svg"/><Relationship Id="rId4" Type="http://schemas.openxmlformats.org/officeDocument/2006/relationships/image" Target="../media/image46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7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76.png"/><Relationship Id="rId5" Type="http://schemas.openxmlformats.org/officeDocument/2006/relationships/image" Target="../media/image30.svg"/><Relationship Id="rId10" Type="http://schemas.openxmlformats.org/officeDocument/2006/relationships/image" Target="../media/image75.png"/><Relationship Id="rId4" Type="http://schemas.openxmlformats.org/officeDocument/2006/relationships/image" Target="../media/image29.png"/><Relationship Id="rId9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svg"/><Relationship Id="rId7" Type="http://schemas.openxmlformats.org/officeDocument/2006/relationships/image" Target="../media/image1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fractions - CM2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40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ce qu’est une fraction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fractions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Représenter les fractions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fractions décimales</a:t>
            </a:r>
          </a:p>
          <a:p>
            <a:pPr algn="l">
              <a:lnSpc>
                <a:spcPts val="5306"/>
              </a:lnSpc>
            </a:pPr>
            <a:endParaRPr lang="en-US" sz="3790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3213653" y="2267254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2" y="0"/>
                </a:lnTo>
                <a:lnTo>
                  <a:pt x="2972582" y="2972582"/>
                </a:lnTo>
                <a:lnTo>
                  <a:pt x="0" y="2972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6439602" y="2267254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3" y="0"/>
                </a:lnTo>
                <a:lnTo>
                  <a:pt x="2972583" y="2972582"/>
                </a:lnTo>
                <a:lnTo>
                  <a:pt x="0" y="29725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9669360" y="2367288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2" y="0"/>
                </a:lnTo>
                <a:lnTo>
                  <a:pt x="2972582" y="2972583"/>
                </a:lnTo>
                <a:lnTo>
                  <a:pt x="0" y="29725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3016307" y="2367288"/>
            <a:ext cx="2919826" cy="2919826"/>
          </a:xfrm>
          <a:custGeom>
            <a:avLst/>
            <a:gdLst/>
            <a:ahLst/>
            <a:cxnLst/>
            <a:rect l="l" t="t" r="r" b="b"/>
            <a:pathLst>
              <a:path w="2919826" h="2919826">
                <a:moveTo>
                  <a:pt x="0" y="0"/>
                </a:moveTo>
                <a:lnTo>
                  <a:pt x="2919826" y="0"/>
                </a:lnTo>
                <a:lnTo>
                  <a:pt x="2919826" y="2919826"/>
                </a:lnTo>
                <a:lnTo>
                  <a:pt x="0" y="29198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2972595" y="6149496"/>
            <a:ext cx="12342239" cy="2627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a coupé une pizza.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image représente une-demie pizza ?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image représente un-tiers de pizza ?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image représente un-quart de pizza 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66816" y="4343777"/>
            <a:ext cx="188119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05316" y="4343777"/>
            <a:ext cx="164306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815651" y="4343777"/>
            <a:ext cx="222200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568767" y="3382626"/>
            <a:ext cx="3213843" cy="3213843"/>
          </a:xfrm>
          <a:custGeom>
            <a:avLst/>
            <a:gdLst/>
            <a:ahLst/>
            <a:cxnLst/>
            <a:rect l="l" t="t" r="r" b="b"/>
            <a:pathLst>
              <a:path w="3213843" h="3213843">
                <a:moveTo>
                  <a:pt x="0" y="0"/>
                </a:moveTo>
                <a:lnTo>
                  <a:pt x="3213843" y="0"/>
                </a:lnTo>
                <a:lnTo>
                  <a:pt x="3213843" y="3213843"/>
                </a:lnTo>
                <a:lnTo>
                  <a:pt x="0" y="32138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086037" y="2640806"/>
            <a:ext cx="11926837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 en parts égales =&gt; chaque part représente une fraction (un morceau) de l’unité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9798" y="6289174"/>
            <a:ext cx="6512503" cy="2646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L’unité est ici partagée en 6 parts égales. La partie colorée représente une part sur 6. On écrit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3097" y="6817524"/>
            <a:ext cx="1260541" cy="231099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9431741" y="8289424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parts dans l’unité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31741" y="7152982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parts colorées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6037" y="4291842"/>
            <a:ext cx="11926837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Pizza partagée en 6 parts =&gt; chaque part est une fraction de l’unité (la pizza entière).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215" y="4923558"/>
            <a:ext cx="1260541" cy="231099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637781" y="5717700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trois dix</a:t>
            </a:r>
            <a:r>
              <a:rPr lang="en-US" sz="3796" b="1" i="1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23703" y="5717700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six</a:t>
            </a:r>
            <a:r>
              <a:rPr lang="en-US" sz="3796" b="1" i="1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2955" y="5040035"/>
            <a:ext cx="1727408" cy="23109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3362603" y="5546507"/>
            <a:ext cx="4149523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quatre soixante-quinz</a:t>
            </a:r>
            <a:r>
              <a:rPr lang="en-US" sz="3796" b="1" i="1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ièmes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86887" y="5040035"/>
            <a:ext cx="1727408" cy="2310991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098064" y="7975418"/>
            <a:ext cx="1525639" cy="1685789"/>
          </a:xfrm>
          <a:custGeom>
            <a:avLst/>
            <a:gdLst/>
            <a:ahLst/>
            <a:cxnLst/>
            <a:rect l="l" t="t" r="r" b="b"/>
            <a:pathLst>
              <a:path w="1525639" h="1685789">
                <a:moveTo>
                  <a:pt x="0" y="0"/>
                </a:moveTo>
                <a:lnTo>
                  <a:pt x="1525639" y="0"/>
                </a:lnTo>
                <a:lnTo>
                  <a:pt x="1525639" y="1685788"/>
                </a:lnTo>
                <a:lnTo>
                  <a:pt x="0" y="16857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285509" y="2519343"/>
            <a:ext cx="15531093" cy="198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lire la fraction :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lit le nombre au-dessus de la barre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lit le nombre en-dessous suivi du suffixe “ième”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4783" y="7707676"/>
            <a:ext cx="1143279" cy="2096012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4148953" y="8376722"/>
            <a:ext cx="10763214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</a:t>
            </a:r>
            <a:r>
              <a:rPr lang="en-US" sz="3443" b="1" i="1" spc="6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demi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5592" y="7813318"/>
            <a:ext cx="1143279" cy="2096012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2362418" y="8420855"/>
            <a:ext cx="10763214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</a:t>
            </a:r>
            <a:r>
              <a:rPr lang="en-US" sz="3443" b="1" i="1" spc="6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quart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82088" y="7707676"/>
            <a:ext cx="1143279" cy="2096012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7877385" y="8420855"/>
            <a:ext cx="2885901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deux </a:t>
            </a:r>
            <a:r>
              <a:rPr lang="en-US" sz="3443" b="1" i="1" spc="6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tiers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432866" y="4039183"/>
            <a:ext cx="2496388" cy="2433979"/>
          </a:xfrm>
          <a:custGeom>
            <a:avLst/>
            <a:gdLst/>
            <a:ahLst/>
            <a:cxnLst/>
            <a:rect l="l" t="t" r="r" b="b"/>
            <a:pathLst>
              <a:path w="2496388" h="2433979">
                <a:moveTo>
                  <a:pt x="0" y="0"/>
                </a:moveTo>
                <a:lnTo>
                  <a:pt x="2496388" y="0"/>
                </a:lnTo>
                <a:lnTo>
                  <a:pt x="2496388" y="2433978"/>
                </a:lnTo>
                <a:lnTo>
                  <a:pt x="0" y="2433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4448560" y="4039183"/>
            <a:ext cx="2476752" cy="2436223"/>
          </a:xfrm>
          <a:custGeom>
            <a:avLst/>
            <a:gdLst/>
            <a:ahLst/>
            <a:cxnLst/>
            <a:rect l="l" t="t" r="r" b="b"/>
            <a:pathLst>
              <a:path w="2476752" h="2436223">
                <a:moveTo>
                  <a:pt x="0" y="0"/>
                </a:moveTo>
                <a:lnTo>
                  <a:pt x="2476752" y="0"/>
                </a:lnTo>
                <a:lnTo>
                  <a:pt x="2476752" y="2436223"/>
                </a:lnTo>
                <a:lnTo>
                  <a:pt x="0" y="24362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7816971" y="4448577"/>
            <a:ext cx="3188492" cy="1617435"/>
          </a:xfrm>
          <a:custGeom>
            <a:avLst/>
            <a:gdLst/>
            <a:ahLst/>
            <a:cxnLst/>
            <a:rect l="l" t="t" r="r" b="b"/>
            <a:pathLst>
              <a:path w="3188492" h="1617435">
                <a:moveTo>
                  <a:pt x="0" y="0"/>
                </a:moveTo>
                <a:lnTo>
                  <a:pt x="3188492" y="0"/>
                </a:lnTo>
                <a:lnTo>
                  <a:pt x="3188492" y="1617435"/>
                </a:lnTo>
                <a:lnTo>
                  <a:pt x="0" y="16174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TextBox 14"/>
          <p:cNvSpPr txBox="1"/>
          <p:nvPr/>
        </p:nvSpPr>
        <p:spPr>
          <a:xfrm>
            <a:off x="1246033" y="7629525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fractions suivantes :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8938" y="6920075"/>
            <a:ext cx="8375310" cy="2704527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1897122" y="3973908"/>
            <a:ext cx="2339183" cy="2339183"/>
          </a:xfrm>
          <a:custGeom>
            <a:avLst/>
            <a:gdLst/>
            <a:ahLst/>
            <a:cxnLst/>
            <a:rect l="l" t="t" r="r" b="b"/>
            <a:pathLst>
              <a:path w="2339183" h="2339183">
                <a:moveTo>
                  <a:pt x="0" y="0"/>
                </a:moveTo>
                <a:lnTo>
                  <a:pt x="2339183" y="0"/>
                </a:lnTo>
                <a:lnTo>
                  <a:pt x="2339183" y="2339184"/>
                </a:lnTo>
                <a:lnTo>
                  <a:pt x="0" y="23391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4236305" y="3973908"/>
            <a:ext cx="2281574" cy="2281574"/>
          </a:xfrm>
          <a:custGeom>
            <a:avLst/>
            <a:gdLst/>
            <a:ahLst/>
            <a:cxnLst/>
            <a:rect l="l" t="t" r="r" b="b"/>
            <a:pathLst>
              <a:path w="2281574" h="2281574">
                <a:moveTo>
                  <a:pt x="0" y="0"/>
                </a:moveTo>
                <a:lnTo>
                  <a:pt x="2281574" y="0"/>
                </a:lnTo>
                <a:lnTo>
                  <a:pt x="2281574" y="2281574"/>
                </a:lnTo>
                <a:lnTo>
                  <a:pt x="0" y="228157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1325274" y="2699243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 par la partie colorée.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2866748"/>
            <a:ext cx="11926837" cy="6007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représenter la fraction  :</a:t>
            </a: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je partage mon unité en 4 parts égales</a:t>
            </a: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colorie une part sur les 4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3894" y="2458810"/>
            <a:ext cx="798261" cy="1463478"/>
          </a:xfrm>
          <a:prstGeom prst="rect">
            <a:avLst/>
          </a:prstGeom>
        </p:spPr>
      </p:pic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12071401" y="5356349"/>
          <a:ext cx="3740429" cy="1104295"/>
        </p:xfrm>
        <a:graphic>
          <a:graphicData uri="http://schemas.openxmlformats.org/drawingml/2006/table">
            <a:tbl>
              <a:tblPr/>
              <a:tblGrid>
                <a:gridCol w="93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4295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2071401" y="2580766"/>
          <a:ext cx="5491933" cy="1607411"/>
        </p:xfrm>
        <a:graphic>
          <a:graphicData uri="http://schemas.openxmlformats.org/drawingml/2006/table">
            <a:tbl>
              <a:tblPr/>
              <a:tblGrid>
                <a:gridCol w="549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7411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12071401" y="7769751"/>
          <a:ext cx="3740429" cy="1104295"/>
        </p:xfrm>
        <a:graphic>
          <a:graphicData uri="http://schemas.openxmlformats.org/drawingml/2006/table">
            <a:tbl>
              <a:tblPr/>
              <a:tblGrid>
                <a:gridCol w="93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4295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39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Freeform 16"/>
          <p:cNvSpPr/>
          <p:nvPr/>
        </p:nvSpPr>
        <p:spPr>
          <a:xfrm rot="4243428">
            <a:off x="14320392" y="4491988"/>
            <a:ext cx="874333" cy="571595"/>
          </a:xfrm>
          <a:custGeom>
            <a:avLst/>
            <a:gdLst/>
            <a:ahLst/>
            <a:cxnLst/>
            <a:rect l="l" t="t" r="r" b="b"/>
            <a:pathLst>
              <a:path w="874333" h="571595">
                <a:moveTo>
                  <a:pt x="0" y="0"/>
                </a:moveTo>
                <a:lnTo>
                  <a:pt x="874333" y="0"/>
                </a:lnTo>
                <a:lnTo>
                  <a:pt x="874333" y="571596"/>
                </a:lnTo>
                <a:lnTo>
                  <a:pt x="0" y="5715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flipH="1">
            <a:off x="10979111" y="8321898"/>
            <a:ext cx="1018337" cy="836888"/>
          </a:xfrm>
          <a:custGeom>
            <a:avLst/>
            <a:gdLst/>
            <a:ahLst/>
            <a:cxnLst/>
            <a:rect l="l" t="t" r="r" b="b"/>
            <a:pathLst>
              <a:path w="1018337" h="836888">
                <a:moveTo>
                  <a:pt x="1018337" y="0"/>
                </a:moveTo>
                <a:lnTo>
                  <a:pt x="0" y="0"/>
                </a:lnTo>
                <a:lnTo>
                  <a:pt x="0" y="836888"/>
                </a:lnTo>
                <a:lnTo>
                  <a:pt x="1018337" y="836888"/>
                </a:lnTo>
                <a:lnTo>
                  <a:pt x="101833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596326" y="2128172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445057" y="8043539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7" y="0"/>
                </a:lnTo>
                <a:lnTo>
                  <a:pt x="2246617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699243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 les fractions indiquées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69355" y="3987836"/>
            <a:ext cx="3014972" cy="3015070"/>
            <a:chOff x="0" y="0"/>
            <a:chExt cx="4019963" cy="4020094"/>
          </a:xfrm>
        </p:grpSpPr>
        <p:sp>
          <p:nvSpPr>
            <p:cNvPr id="15" name="Freeform 15"/>
            <p:cNvSpPr/>
            <p:nvPr/>
          </p:nvSpPr>
          <p:spPr>
            <a:xfrm>
              <a:off x="0" y="66"/>
              <a:ext cx="4019963" cy="4019963"/>
            </a:xfrm>
            <a:custGeom>
              <a:avLst/>
              <a:gdLst/>
              <a:ahLst/>
              <a:cxnLst/>
              <a:rect l="l" t="t" r="r" b="b"/>
              <a:pathLst>
                <a:path w="4019963" h="4019963">
                  <a:moveTo>
                    <a:pt x="0" y="0"/>
                  </a:moveTo>
                  <a:lnTo>
                    <a:pt x="4019963" y="0"/>
                  </a:lnTo>
                  <a:lnTo>
                    <a:pt x="4019963" y="4019962"/>
                  </a:lnTo>
                  <a:lnTo>
                    <a:pt x="0" y="401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66"/>
              <a:ext cx="4019963" cy="4019963"/>
            </a:xfrm>
            <a:custGeom>
              <a:avLst/>
              <a:gdLst/>
              <a:ahLst/>
              <a:cxnLst/>
              <a:rect l="l" t="t" r="r" b="b"/>
              <a:pathLst>
                <a:path w="4019963" h="4019963">
                  <a:moveTo>
                    <a:pt x="0" y="0"/>
                  </a:moveTo>
                  <a:lnTo>
                    <a:pt x="4019963" y="0"/>
                  </a:lnTo>
                  <a:lnTo>
                    <a:pt x="4019963" y="4019962"/>
                  </a:lnTo>
                  <a:lnTo>
                    <a:pt x="0" y="401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1993741" y="64162"/>
              <a:ext cx="0" cy="3955866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15808" y="2026287"/>
              <a:ext cx="3955866" cy="0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AutoShape 19"/>
            <p:cNvSpPr/>
            <p:nvPr/>
          </p:nvSpPr>
          <p:spPr>
            <a:xfrm flipH="1">
              <a:off x="1013085" y="304406"/>
              <a:ext cx="1993792" cy="3443763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AutoShape 20"/>
            <p:cNvSpPr/>
            <p:nvPr/>
          </p:nvSpPr>
          <p:spPr>
            <a:xfrm flipH="1">
              <a:off x="212368" y="960301"/>
              <a:ext cx="3579893" cy="2078154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1013085" y="304406"/>
              <a:ext cx="1993792" cy="3443763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228103" y="1008781"/>
              <a:ext cx="3564158" cy="2029674"/>
            </a:xfrm>
            <a:prstGeom prst="line">
              <a:avLst/>
            </a:prstGeom>
            <a:ln w="3248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945484" y="3987836"/>
            <a:ext cx="2988051" cy="2988148"/>
            <a:chOff x="0" y="0"/>
            <a:chExt cx="3984068" cy="3984198"/>
          </a:xfrm>
        </p:grpSpPr>
        <p:sp>
          <p:nvSpPr>
            <p:cNvPr id="24" name="Freeform 24"/>
            <p:cNvSpPr/>
            <p:nvPr/>
          </p:nvSpPr>
          <p:spPr>
            <a:xfrm>
              <a:off x="0" y="65"/>
              <a:ext cx="3984068" cy="3984068"/>
            </a:xfrm>
            <a:custGeom>
              <a:avLst/>
              <a:gdLst/>
              <a:ahLst/>
              <a:cxnLst/>
              <a:rect l="l" t="t" r="r" b="b"/>
              <a:pathLst>
                <a:path w="3984068" h="3984068">
                  <a:moveTo>
                    <a:pt x="0" y="0"/>
                  </a:moveTo>
                  <a:lnTo>
                    <a:pt x="3984068" y="0"/>
                  </a:lnTo>
                  <a:lnTo>
                    <a:pt x="3984068" y="3984068"/>
                  </a:lnTo>
                  <a:lnTo>
                    <a:pt x="0" y="3984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65"/>
              <a:ext cx="3984068" cy="3984068"/>
            </a:xfrm>
            <a:custGeom>
              <a:avLst/>
              <a:gdLst/>
              <a:ahLst/>
              <a:cxnLst/>
              <a:rect l="l" t="t" r="r" b="b"/>
              <a:pathLst>
                <a:path w="3984068" h="3984068">
                  <a:moveTo>
                    <a:pt x="0" y="0"/>
                  </a:moveTo>
                  <a:lnTo>
                    <a:pt x="3984068" y="0"/>
                  </a:lnTo>
                  <a:lnTo>
                    <a:pt x="3984068" y="3984068"/>
                  </a:lnTo>
                  <a:lnTo>
                    <a:pt x="0" y="3984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1975939" y="63589"/>
              <a:ext cx="0" cy="3920544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15667" y="2008194"/>
              <a:ext cx="3920544" cy="0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AutoShape 28"/>
            <p:cNvSpPr/>
            <p:nvPr/>
          </p:nvSpPr>
          <p:spPr>
            <a:xfrm flipH="1">
              <a:off x="1004039" y="301687"/>
              <a:ext cx="1975990" cy="3413013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AutoShape 29"/>
            <p:cNvSpPr/>
            <p:nvPr/>
          </p:nvSpPr>
          <p:spPr>
            <a:xfrm flipH="1">
              <a:off x="210472" y="951727"/>
              <a:ext cx="3547928" cy="2059598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1004039" y="301687"/>
              <a:ext cx="1975990" cy="3413013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226067" y="999773"/>
              <a:ext cx="3532333" cy="2011551"/>
            </a:xfrm>
            <a:prstGeom prst="line">
              <a:avLst/>
            </a:prstGeom>
            <a:ln w="32190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648894" y="3912396"/>
            <a:ext cx="3165848" cy="3165951"/>
            <a:chOff x="0" y="0"/>
            <a:chExt cx="4221130" cy="4221268"/>
          </a:xfrm>
        </p:grpSpPr>
        <p:sp>
          <p:nvSpPr>
            <p:cNvPr id="33" name="Freeform 33"/>
            <p:cNvSpPr/>
            <p:nvPr/>
          </p:nvSpPr>
          <p:spPr>
            <a:xfrm>
              <a:off x="0" y="69"/>
              <a:ext cx="4221130" cy="4221130"/>
            </a:xfrm>
            <a:custGeom>
              <a:avLst/>
              <a:gdLst/>
              <a:ahLst/>
              <a:cxnLst/>
              <a:rect l="l" t="t" r="r" b="b"/>
              <a:pathLst>
                <a:path w="4221130" h="4221130">
                  <a:moveTo>
                    <a:pt x="0" y="0"/>
                  </a:moveTo>
                  <a:lnTo>
                    <a:pt x="4221130" y="0"/>
                  </a:lnTo>
                  <a:lnTo>
                    <a:pt x="4221130" y="4221130"/>
                  </a:lnTo>
                  <a:lnTo>
                    <a:pt x="0" y="4221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69"/>
              <a:ext cx="4221130" cy="4221130"/>
            </a:xfrm>
            <a:custGeom>
              <a:avLst/>
              <a:gdLst/>
              <a:ahLst/>
              <a:cxnLst/>
              <a:rect l="l" t="t" r="r" b="b"/>
              <a:pathLst>
                <a:path w="4221130" h="4221130">
                  <a:moveTo>
                    <a:pt x="0" y="0"/>
                  </a:moveTo>
                  <a:lnTo>
                    <a:pt x="4221130" y="0"/>
                  </a:lnTo>
                  <a:lnTo>
                    <a:pt x="4221130" y="4221130"/>
                  </a:lnTo>
                  <a:lnTo>
                    <a:pt x="0" y="4221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2093512" y="67373"/>
              <a:ext cx="0" cy="4153827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16599" y="2127687"/>
              <a:ext cx="4153827" cy="0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AutoShape 37"/>
            <p:cNvSpPr/>
            <p:nvPr/>
          </p:nvSpPr>
          <p:spPr>
            <a:xfrm flipH="1">
              <a:off x="1063782" y="319639"/>
              <a:ext cx="2093566" cy="3616096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AutoShape 38"/>
            <p:cNvSpPr/>
            <p:nvPr/>
          </p:nvSpPr>
          <p:spPr>
            <a:xfrm flipH="1">
              <a:off x="222995" y="1008357"/>
              <a:ext cx="3759039" cy="2182149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1063782" y="319639"/>
              <a:ext cx="2093566" cy="3616096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239518" y="1059262"/>
              <a:ext cx="3742516" cy="2131243"/>
            </a:xfrm>
            <a:prstGeom prst="line">
              <a:avLst/>
            </a:prstGeom>
            <a:ln w="34106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06691" y="7290294"/>
            <a:ext cx="940300" cy="1723883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5230" y="7233581"/>
            <a:ext cx="1288559" cy="1723883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59270" y="7233581"/>
            <a:ext cx="940300" cy="1723883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>
            <a:off x="14767298" y="3912396"/>
            <a:ext cx="2416564" cy="2416643"/>
            <a:chOff x="0" y="0"/>
            <a:chExt cx="3222086" cy="3222191"/>
          </a:xfrm>
        </p:grpSpPr>
        <p:sp>
          <p:nvSpPr>
            <p:cNvPr id="45" name="Freeform 45"/>
            <p:cNvSpPr/>
            <p:nvPr/>
          </p:nvSpPr>
          <p:spPr>
            <a:xfrm>
              <a:off x="0" y="53"/>
              <a:ext cx="3222086" cy="3222086"/>
            </a:xfrm>
            <a:custGeom>
              <a:avLst/>
              <a:gdLst/>
              <a:ahLst/>
              <a:cxnLst/>
              <a:rect l="l" t="t" r="r" b="b"/>
              <a:pathLst>
                <a:path w="3222086" h="3222086">
                  <a:moveTo>
                    <a:pt x="0" y="0"/>
                  </a:moveTo>
                  <a:lnTo>
                    <a:pt x="3222086" y="0"/>
                  </a:lnTo>
                  <a:lnTo>
                    <a:pt x="3222086" y="3222085"/>
                  </a:lnTo>
                  <a:lnTo>
                    <a:pt x="0" y="3222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53"/>
              <a:ext cx="3222086" cy="3222086"/>
            </a:xfrm>
            <a:custGeom>
              <a:avLst/>
              <a:gdLst/>
              <a:ahLst/>
              <a:cxnLst/>
              <a:rect l="l" t="t" r="r" b="b"/>
              <a:pathLst>
                <a:path w="3222086" h="3222086">
                  <a:moveTo>
                    <a:pt x="0" y="0"/>
                  </a:moveTo>
                  <a:lnTo>
                    <a:pt x="3222086" y="0"/>
                  </a:lnTo>
                  <a:lnTo>
                    <a:pt x="3222086" y="3222085"/>
                  </a:lnTo>
                  <a:lnTo>
                    <a:pt x="0" y="3222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1598026" y="51427"/>
              <a:ext cx="0" cy="3170711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AutoShape 48"/>
            <p:cNvSpPr/>
            <p:nvPr/>
          </p:nvSpPr>
          <p:spPr>
            <a:xfrm>
              <a:off x="12670" y="1624112"/>
              <a:ext cx="3170711" cy="0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AutoShape 49"/>
            <p:cNvSpPr/>
            <p:nvPr/>
          </p:nvSpPr>
          <p:spPr>
            <a:xfrm flipH="1">
              <a:off x="812009" y="243988"/>
              <a:ext cx="1598067" cy="2760249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AutoShape 50"/>
            <p:cNvSpPr/>
            <p:nvPr/>
          </p:nvSpPr>
          <p:spPr>
            <a:xfrm flipH="1">
              <a:off x="170217" y="769702"/>
              <a:ext cx="2869361" cy="1665684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812009" y="243988"/>
              <a:ext cx="1598067" cy="2760249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182830" y="808559"/>
              <a:ext cx="2856748" cy="1626827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734" y="3912396"/>
            <a:ext cx="2416564" cy="2416643"/>
            <a:chOff x="0" y="0"/>
            <a:chExt cx="3222086" cy="3222191"/>
          </a:xfrm>
        </p:grpSpPr>
        <p:sp>
          <p:nvSpPr>
            <p:cNvPr id="54" name="Freeform 54"/>
            <p:cNvSpPr/>
            <p:nvPr/>
          </p:nvSpPr>
          <p:spPr>
            <a:xfrm>
              <a:off x="0" y="53"/>
              <a:ext cx="3222086" cy="3222086"/>
            </a:xfrm>
            <a:custGeom>
              <a:avLst/>
              <a:gdLst/>
              <a:ahLst/>
              <a:cxnLst/>
              <a:rect l="l" t="t" r="r" b="b"/>
              <a:pathLst>
                <a:path w="3222086" h="3222086">
                  <a:moveTo>
                    <a:pt x="0" y="0"/>
                  </a:moveTo>
                  <a:lnTo>
                    <a:pt x="3222086" y="0"/>
                  </a:lnTo>
                  <a:lnTo>
                    <a:pt x="3222086" y="3222085"/>
                  </a:lnTo>
                  <a:lnTo>
                    <a:pt x="0" y="3222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0" y="53"/>
              <a:ext cx="3222086" cy="3222086"/>
            </a:xfrm>
            <a:custGeom>
              <a:avLst/>
              <a:gdLst/>
              <a:ahLst/>
              <a:cxnLst/>
              <a:rect l="l" t="t" r="r" b="b"/>
              <a:pathLst>
                <a:path w="3222086" h="3222086">
                  <a:moveTo>
                    <a:pt x="0" y="0"/>
                  </a:moveTo>
                  <a:lnTo>
                    <a:pt x="3222086" y="0"/>
                  </a:lnTo>
                  <a:lnTo>
                    <a:pt x="3222086" y="3222085"/>
                  </a:lnTo>
                  <a:lnTo>
                    <a:pt x="0" y="3222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1598026" y="51427"/>
              <a:ext cx="0" cy="3170711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12670" y="1624112"/>
              <a:ext cx="3170711" cy="0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AutoShape 58"/>
            <p:cNvSpPr/>
            <p:nvPr/>
          </p:nvSpPr>
          <p:spPr>
            <a:xfrm flipH="1">
              <a:off x="812009" y="243988"/>
              <a:ext cx="1598067" cy="2760249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AutoShape 59"/>
            <p:cNvSpPr/>
            <p:nvPr/>
          </p:nvSpPr>
          <p:spPr>
            <a:xfrm flipH="1">
              <a:off x="170217" y="769702"/>
              <a:ext cx="2869361" cy="1665684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AutoShape 60"/>
            <p:cNvSpPr/>
            <p:nvPr/>
          </p:nvSpPr>
          <p:spPr>
            <a:xfrm>
              <a:off x="812009" y="243988"/>
              <a:ext cx="1598067" cy="2760249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AutoShape 61"/>
            <p:cNvSpPr/>
            <p:nvPr/>
          </p:nvSpPr>
          <p:spPr>
            <a:xfrm>
              <a:off x="182830" y="808559"/>
              <a:ext cx="2856748" cy="1626827"/>
            </a:xfrm>
            <a:prstGeom prst="line">
              <a:avLst/>
            </a:prstGeom>
            <a:ln w="26034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2" name="Picture 6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97148" y="7181598"/>
            <a:ext cx="940300" cy="17238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773770"/>
            <a:ext cx="11926837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la fraction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1316" y="2286782"/>
            <a:ext cx="1017377" cy="18651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60499" y="2541726"/>
            <a:ext cx="10051331" cy="54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 spc="63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colorées = NUMERATEUR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60499" y="3356580"/>
            <a:ext cx="10051331" cy="54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 spc="63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dans l’unité = DENOMINATEUR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771" y="4979837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Fractions décimales = fraction dont le dénominateur (nombre de parts) est 10, 100, 1000...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9364" y="6002948"/>
            <a:ext cx="1727408" cy="231099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6562" y="6002948"/>
            <a:ext cx="2252633" cy="231099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7554" y="5962098"/>
            <a:ext cx="2801202" cy="23926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89947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haut dans une fraction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bas dans une fraction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Qu’est-ce-qu’une fraction décimale ? Donne un exemple ?</a:t>
            </a:r>
          </a:p>
          <a:p>
            <a:pPr algn="l">
              <a:lnSpc>
                <a:spcPts val="5540"/>
              </a:lnSpc>
            </a:pPr>
            <a:endParaRPr lang="en-US" sz="3957" spc="79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Macintosh PowerPoint</Application>
  <PresentationFormat>Personnalisé</PresentationFormat>
  <Paragraphs>62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Glacial Indifference Italics</vt:lpstr>
      <vt:lpstr>Handy Casual</vt:lpstr>
      <vt:lpstr>Calibri</vt:lpstr>
      <vt:lpstr>Glacial Indifference Bold</vt:lpstr>
      <vt:lpstr>Glacial Indifference Bold Italics</vt:lpstr>
      <vt:lpstr>Sondos Bold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1</cp:revision>
  <dcterms:created xsi:type="dcterms:W3CDTF">2006-08-16T00:00:00Z</dcterms:created>
  <dcterms:modified xsi:type="dcterms:W3CDTF">2025-10-28T05:27:14Z</dcterms:modified>
  <dc:identifier>DAGxJwWmdIM</dc:identifier>
</cp:coreProperties>
</file>