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 Italics" charset="1" panose="00000000000000000000"/>
      <p:regular r:id="rId19"/>
    </p:embeddedFont>
    <p:embeddedFont>
      <p:font typeface="Sondos" charset="1" panose="000005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12" Target="../media/image25.png" Type="http://schemas.openxmlformats.org/officeDocument/2006/relationships/image"/><Relationship Id="rId13" Target="../media/image26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13" Target="../media/image36.png" Type="http://schemas.openxmlformats.org/officeDocument/2006/relationships/image"/><Relationship Id="rId14" Target="../media/image37.sv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12" Target="../media/image25.png" Type="http://schemas.openxmlformats.org/officeDocument/2006/relationships/image"/><Relationship Id="rId13" Target="../media/image26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16" Target="../media/image40.png" Type="http://schemas.openxmlformats.org/officeDocument/2006/relationships/image"/><Relationship Id="rId17" Target="../media/image41.png" Type="http://schemas.openxmlformats.org/officeDocument/2006/relationships/image"/><Relationship Id="rId18" Target="../media/image42.png" Type="http://schemas.openxmlformats.org/officeDocument/2006/relationships/image"/><Relationship Id="rId19" Target="../media/image43.png" Type="http://schemas.openxmlformats.org/officeDocument/2006/relationships/image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12" Target="../media/image25.png" Type="http://schemas.openxmlformats.org/officeDocument/2006/relationships/image"/><Relationship Id="rId13" Target="../media/image26.svg" Type="http://schemas.openxmlformats.org/officeDocument/2006/relationships/image"/><Relationship Id="rId14" Target="../media/image33.png" Type="http://schemas.openxmlformats.org/officeDocument/2006/relationships/image"/><Relationship Id="rId15" Target="../media/image44.png" Type="http://schemas.openxmlformats.org/officeDocument/2006/relationships/image"/><Relationship Id="rId16" Target="../media/image45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png" Type="http://schemas.openxmlformats.org/officeDocument/2006/relationships/image"/><Relationship Id="rId11" Target="../media/image47.svg" Type="http://schemas.openxmlformats.org/officeDocument/2006/relationships/image"/><Relationship Id="rId12" Target="../media/image34.png" Type="http://schemas.openxmlformats.org/officeDocument/2006/relationships/image"/><Relationship Id="rId13" Target="../media/image35.svg" Type="http://schemas.openxmlformats.org/officeDocument/2006/relationships/image"/><Relationship Id="rId14" Target="../media/image36.png" Type="http://schemas.openxmlformats.org/officeDocument/2006/relationships/image"/><Relationship Id="rId15" Target="../media/image37.svg" Type="http://schemas.openxmlformats.org/officeDocument/2006/relationships/image"/><Relationship Id="rId16" Target="../media/image38.png" Type="http://schemas.openxmlformats.org/officeDocument/2006/relationships/image"/><Relationship Id="rId17" Target="../media/image39.svg" Type="http://schemas.openxmlformats.org/officeDocument/2006/relationships/image"/><Relationship Id="rId18" Target="../media/image48.png" Type="http://schemas.openxmlformats.org/officeDocument/2006/relationships/image"/><Relationship Id="rId19" Target="../media/image49.svg" Type="http://schemas.openxmlformats.org/officeDocument/2006/relationships/image"/><Relationship Id="rId2" Target="../media/image27.png" Type="http://schemas.openxmlformats.org/officeDocument/2006/relationships/image"/><Relationship Id="rId20" Target="../media/image50.png" Type="http://schemas.openxmlformats.org/officeDocument/2006/relationships/image"/><Relationship Id="rId21" Target="../media/image51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24" Target="../media/image54.png" Type="http://schemas.openxmlformats.org/officeDocument/2006/relationships/image"/><Relationship Id="rId25" Target="../media/image55.sv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10432770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Comprendre les probabilités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7431"/>
            <a:ext cx="12511528" cy="5352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Comprendre ce que sont les probabilités.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Indiquer si un événement est certain, probable, impossible.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Indiquer si un événement a une plus forte probabilité de se réaliser qu’un autre.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Identifier toutes les issues possibles lors d’un tirage.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49798" y="4329361"/>
            <a:ext cx="4091677" cy="4747726"/>
          </a:xfrm>
          <a:custGeom>
            <a:avLst/>
            <a:gdLst/>
            <a:ahLst/>
            <a:cxnLst/>
            <a:rect r="r" b="b" t="t" l="l"/>
            <a:pathLst>
              <a:path h="4747726" w="4091677">
                <a:moveTo>
                  <a:pt x="0" y="0"/>
                </a:moveTo>
                <a:lnTo>
                  <a:pt x="4091676" y="0"/>
                </a:lnTo>
                <a:lnTo>
                  <a:pt x="4091676" y="4747726"/>
                </a:lnTo>
                <a:lnTo>
                  <a:pt x="0" y="47477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614108" y="7418566"/>
            <a:ext cx="1138556" cy="1208891"/>
          </a:xfrm>
          <a:custGeom>
            <a:avLst/>
            <a:gdLst/>
            <a:ahLst/>
            <a:cxnLst/>
            <a:rect r="r" b="b" t="t" l="l"/>
            <a:pathLst>
              <a:path h="1208891" w="1138556">
                <a:moveTo>
                  <a:pt x="0" y="0"/>
                </a:moveTo>
                <a:lnTo>
                  <a:pt x="1138556" y="0"/>
                </a:lnTo>
                <a:lnTo>
                  <a:pt x="1138556" y="1208891"/>
                </a:lnTo>
                <a:lnTo>
                  <a:pt x="0" y="12088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86037" y="2532696"/>
            <a:ext cx="1642608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probabilité d’un événement = proportion de chance que cet événement a de se réaliser.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6496042" y="5169505"/>
            <a:ext cx="9956846" cy="1988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3 chances sur 4 d’obtenir un bonbon bleu si je prends au hasard un bonbon dans ce pot.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QU’EST-CE-QUE LA PROBABILITÉ ?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4125873" y="6999481"/>
            <a:ext cx="1138556" cy="1208891"/>
          </a:xfrm>
          <a:custGeom>
            <a:avLst/>
            <a:gdLst/>
            <a:ahLst/>
            <a:cxnLst/>
            <a:rect r="r" b="b" t="t" l="l"/>
            <a:pathLst>
              <a:path h="1208891" w="1138556">
                <a:moveTo>
                  <a:pt x="0" y="0"/>
                </a:moveTo>
                <a:lnTo>
                  <a:pt x="1138555" y="0"/>
                </a:lnTo>
                <a:lnTo>
                  <a:pt x="1138555" y="1208891"/>
                </a:lnTo>
                <a:lnTo>
                  <a:pt x="0" y="12088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10347" y="7158444"/>
            <a:ext cx="1138556" cy="1208891"/>
          </a:xfrm>
          <a:custGeom>
            <a:avLst/>
            <a:gdLst/>
            <a:ahLst/>
            <a:cxnLst/>
            <a:rect r="r" b="b" t="t" l="l"/>
            <a:pathLst>
              <a:path h="1208891" w="1138556">
                <a:moveTo>
                  <a:pt x="0" y="0"/>
                </a:moveTo>
                <a:lnTo>
                  <a:pt x="1138555" y="0"/>
                </a:lnTo>
                <a:lnTo>
                  <a:pt x="1138555" y="1208891"/>
                </a:lnTo>
                <a:lnTo>
                  <a:pt x="0" y="12088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599700" y="7603927"/>
            <a:ext cx="1138556" cy="1208891"/>
          </a:xfrm>
          <a:custGeom>
            <a:avLst/>
            <a:gdLst/>
            <a:ahLst/>
            <a:cxnLst/>
            <a:rect r="r" b="b" t="t" l="l"/>
            <a:pathLst>
              <a:path h="1208891" w="1138556">
                <a:moveTo>
                  <a:pt x="0" y="0"/>
                </a:moveTo>
                <a:lnTo>
                  <a:pt x="1138555" y="0"/>
                </a:lnTo>
                <a:lnTo>
                  <a:pt x="1138555" y="1208891"/>
                </a:lnTo>
                <a:lnTo>
                  <a:pt x="0" y="12088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14739" y="3964226"/>
            <a:ext cx="3343003" cy="3879011"/>
          </a:xfrm>
          <a:custGeom>
            <a:avLst/>
            <a:gdLst/>
            <a:ahLst/>
            <a:cxnLst/>
            <a:rect r="r" b="b" t="t" l="l"/>
            <a:pathLst>
              <a:path h="3879011" w="3343003">
                <a:moveTo>
                  <a:pt x="0" y="0"/>
                </a:moveTo>
                <a:lnTo>
                  <a:pt x="3343003" y="0"/>
                </a:lnTo>
                <a:lnTo>
                  <a:pt x="3343003" y="3879012"/>
                </a:lnTo>
                <a:lnTo>
                  <a:pt x="0" y="38790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86037" y="2349351"/>
            <a:ext cx="513316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Certains événements sont impossibles.</a:t>
            </a:r>
          </a:p>
          <a:p>
            <a:pPr algn="ctr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7914429"/>
            <a:ext cx="5190505" cy="183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6"/>
              </a:lnSpc>
            </a:pPr>
            <a:r>
              <a:rPr lang="en-US" sz="3511" i="true" spc="7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je pioche j’aurais un bonbon rose =&gt; événement IMPOSSIBLE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ET COMPARER DES PROBABILITÉS DE RÉALISATION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3286240" y="5194303"/>
            <a:ext cx="1336306" cy="1418858"/>
          </a:xfrm>
          <a:custGeom>
            <a:avLst/>
            <a:gdLst/>
            <a:ahLst/>
            <a:cxnLst/>
            <a:rect r="r" b="b" t="t" l="l"/>
            <a:pathLst>
              <a:path h="1418858" w="1336306">
                <a:moveTo>
                  <a:pt x="0" y="0"/>
                </a:moveTo>
                <a:lnTo>
                  <a:pt x="1336306" y="0"/>
                </a:lnTo>
                <a:lnTo>
                  <a:pt x="1336306" y="1418858"/>
                </a:lnTo>
                <a:lnTo>
                  <a:pt x="0" y="1418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827614" y="5714618"/>
            <a:ext cx="1458626" cy="1548734"/>
          </a:xfrm>
          <a:custGeom>
            <a:avLst/>
            <a:gdLst/>
            <a:ahLst/>
            <a:cxnLst/>
            <a:rect r="r" b="b" t="t" l="l"/>
            <a:pathLst>
              <a:path h="1548734" w="1458626">
                <a:moveTo>
                  <a:pt x="0" y="0"/>
                </a:moveTo>
                <a:lnTo>
                  <a:pt x="1458626" y="0"/>
                </a:lnTo>
                <a:lnTo>
                  <a:pt x="1458626" y="1548735"/>
                </a:lnTo>
                <a:lnTo>
                  <a:pt x="0" y="15487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987852" y="6145782"/>
            <a:ext cx="1395343" cy="1481541"/>
          </a:xfrm>
          <a:custGeom>
            <a:avLst/>
            <a:gdLst/>
            <a:ahLst/>
            <a:cxnLst/>
            <a:rect r="r" b="b" t="t" l="l"/>
            <a:pathLst>
              <a:path h="1481541" w="1395343">
                <a:moveTo>
                  <a:pt x="0" y="0"/>
                </a:moveTo>
                <a:lnTo>
                  <a:pt x="1395342" y="0"/>
                </a:lnTo>
                <a:lnTo>
                  <a:pt x="1395342" y="1481541"/>
                </a:lnTo>
                <a:lnTo>
                  <a:pt x="0" y="14815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145045" y="3964226"/>
            <a:ext cx="3343003" cy="3879011"/>
          </a:xfrm>
          <a:custGeom>
            <a:avLst/>
            <a:gdLst/>
            <a:ahLst/>
            <a:cxnLst/>
            <a:rect r="r" b="b" t="t" l="l"/>
            <a:pathLst>
              <a:path h="3879011" w="3343003">
                <a:moveTo>
                  <a:pt x="0" y="0"/>
                </a:moveTo>
                <a:lnTo>
                  <a:pt x="3343003" y="0"/>
                </a:lnTo>
                <a:lnTo>
                  <a:pt x="3343003" y="3879012"/>
                </a:lnTo>
                <a:lnTo>
                  <a:pt x="0" y="38790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6559006" y="7914429"/>
            <a:ext cx="5190505" cy="183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6"/>
              </a:lnSpc>
            </a:pPr>
            <a:r>
              <a:rPr lang="en-US" sz="3511" i="true" spc="7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je pioche j’aurais un bonbon bleu =&gt; événement CERTAIN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8816546" y="5194303"/>
            <a:ext cx="1336306" cy="1418858"/>
          </a:xfrm>
          <a:custGeom>
            <a:avLst/>
            <a:gdLst/>
            <a:ahLst/>
            <a:cxnLst/>
            <a:rect r="r" b="b" t="t" l="l"/>
            <a:pathLst>
              <a:path h="1418858" w="1336306">
                <a:moveTo>
                  <a:pt x="0" y="0"/>
                </a:moveTo>
                <a:lnTo>
                  <a:pt x="1336306" y="0"/>
                </a:lnTo>
                <a:lnTo>
                  <a:pt x="1336306" y="1418858"/>
                </a:lnTo>
                <a:lnTo>
                  <a:pt x="0" y="1418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357920" y="5714618"/>
            <a:ext cx="1458626" cy="1548734"/>
          </a:xfrm>
          <a:custGeom>
            <a:avLst/>
            <a:gdLst/>
            <a:ahLst/>
            <a:cxnLst/>
            <a:rect r="r" b="b" t="t" l="l"/>
            <a:pathLst>
              <a:path h="1548734" w="1458626">
                <a:moveTo>
                  <a:pt x="0" y="0"/>
                </a:moveTo>
                <a:lnTo>
                  <a:pt x="1458626" y="0"/>
                </a:lnTo>
                <a:lnTo>
                  <a:pt x="1458626" y="1548735"/>
                </a:lnTo>
                <a:lnTo>
                  <a:pt x="0" y="15487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518157" y="6145782"/>
            <a:ext cx="1395343" cy="1481541"/>
          </a:xfrm>
          <a:custGeom>
            <a:avLst/>
            <a:gdLst/>
            <a:ahLst/>
            <a:cxnLst/>
            <a:rect r="r" b="b" t="t" l="l"/>
            <a:pathLst>
              <a:path h="1481541" w="1395343">
                <a:moveTo>
                  <a:pt x="0" y="0"/>
                </a:moveTo>
                <a:lnTo>
                  <a:pt x="1395343" y="0"/>
                </a:lnTo>
                <a:lnTo>
                  <a:pt x="1395343" y="1481541"/>
                </a:lnTo>
                <a:lnTo>
                  <a:pt x="0" y="14815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6559006" y="2349351"/>
            <a:ext cx="513316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Certains événements sont certains.</a:t>
            </a:r>
          </a:p>
          <a:p>
            <a:pPr algn="ctr">
              <a:lnSpc>
                <a:spcPts val="5315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2126132" y="2349351"/>
            <a:ext cx="513316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Certains événements sont probables.</a:t>
            </a:r>
          </a:p>
          <a:p>
            <a:pPr algn="ctr">
              <a:lnSpc>
                <a:spcPts val="5315"/>
              </a:lnSpc>
            </a:pP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3021215" y="3964226"/>
            <a:ext cx="3343003" cy="3879011"/>
          </a:xfrm>
          <a:custGeom>
            <a:avLst/>
            <a:gdLst/>
            <a:ahLst/>
            <a:cxnLst/>
            <a:rect r="r" b="b" t="t" l="l"/>
            <a:pathLst>
              <a:path h="3879011" w="3343003">
                <a:moveTo>
                  <a:pt x="0" y="0"/>
                </a:moveTo>
                <a:lnTo>
                  <a:pt x="3343002" y="0"/>
                </a:lnTo>
                <a:lnTo>
                  <a:pt x="3343002" y="3879012"/>
                </a:lnTo>
                <a:lnTo>
                  <a:pt x="0" y="38790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692716" y="5194303"/>
            <a:ext cx="1336306" cy="1418858"/>
          </a:xfrm>
          <a:custGeom>
            <a:avLst/>
            <a:gdLst/>
            <a:ahLst/>
            <a:cxnLst/>
            <a:rect r="r" b="b" t="t" l="l"/>
            <a:pathLst>
              <a:path h="1418858" w="1336306">
                <a:moveTo>
                  <a:pt x="0" y="0"/>
                </a:moveTo>
                <a:lnTo>
                  <a:pt x="1336306" y="0"/>
                </a:lnTo>
                <a:lnTo>
                  <a:pt x="1336306" y="1418858"/>
                </a:lnTo>
                <a:lnTo>
                  <a:pt x="0" y="1418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3234090" y="5714618"/>
            <a:ext cx="1458626" cy="1548734"/>
          </a:xfrm>
          <a:custGeom>
            <a:avLst/>
            <a:gdLst/>
            <a:ahLst/>
            <a:cxnLst/>
            <a:rect r="r" b="b" t="t" l="l"/>
            <a:pathLst>
              <a:path h="1548734" w="1458626">
                <a:moveTo>
                  <a:pt x="0" y="0"/>
                </a:moveTo>
                <a:lnTo>
                  <a:pt x="1458626" y="0"/>
                </a:lnTo>
                <a:lnTo>
                  <a:pt x="1458626" y="1548735"/>
                </a:lnTo>
                <a:lnTo>
                  <a:pt x="0" y="15487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4394327" y="6145782"/>
            <a:ext cx="1395343" cy="1481541"/>
          </a:xfrm>
          <a:custGeom>
            <a:avLst/>
            <a:gdLst/>
            <a:ahLst/>
            <a:cxnLst/>
            <a:rect r="r" b="b" t="t" l="l"/>
            <a:pathLst>
              <a:path h="1481541" w="1395343">
                <a:moveTo>
                  <a:pt x="0" y="0"/>
                </a:moveTo>
                <a:lnTo>
                  <a:pt x="1395343" y="0"/>
                </a:lnTo>
                <a:lnTo>
                  <a:pt x="1395343" y="1481541"/>
                </a:lnTo>
                <a:lnTo>
                  <a:pt x="0" y="14815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2092411" y="7914429"/>
            <a:ext cx="5190505" cy="183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6"/>
              </a:lnSpc>
            </a:pPr>
            <a:r>
              <a:rPr lang="en-US" sz="3511" i="true" spc="7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je pioche j’aurais un bonbon jaune =&gt; événement PROBABLE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3214997" y="3067664"/>
            <a:ext cx="1974225" cy="2184756"/>
          </a:xfrm>
          <a:custGeom>
            <a:avLst/>
            <a:gdLst/>
            <a:ahLst/>
            <a:cxnLst/>
            <a:rect r="r" b="b" t="t" l="l"/>
            <a:pathLst>
              <a:path h="2184756" w="1974225">
                <a:moveTo>
                  <a:pt x="0" y="0"/>
                </a:moveTo>
                <a:lnTo>
                  <a:pt x="1974225" y="0"/>
                </a:lnTo>
                <a:lnTo>
                  <a:pt x="1974225" y="2184756"/>
                </a:lnTo>
                <a:lnTo>
                  <a:pt x="0" y="21847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25274" y="5826679"/>
            <a:ext cx="3132293" cy="3634518"/>
          </a:xfrm>
          <a:custGeom>
            <a:avLst/>
            <a:gdLst/>
            <a:ahLst/>
            <a:cxnLst/>
            <a:rect r="r" b="b" t="t" l="l"/>
            <a:pathLst>
              <a:path h="3634518" w="3132293">
                <a:moveTo>
                  <a:pt x="0" y="0"/>
                </a:moveTo>
                <a:lnTo>
                  <a:pt x="3132293" y="0"/>
                </a:lnTo>
                <a:lnTo>
                  <a:pt x="3132293" y="3634517"/>
                </a:lnTo>
                <a:lnTo>
                  <a:pt x="0" y="36345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14048" y="8293654"/>
            <a:ext cx="659964" cy="659964"/>
          </a:xfrm>
          <a:custGeom>
            <a:avLst/>
            <a:gdLst/>
            <a:ahLst/>
            <a:cxnLst/>
            <a:rect r="r" b="b" t="t" l="l"/>
            <a:pathLst>
              <a:path h="659964" w="659964">
                <a:moveTo>
                  <a:pt x="0" y="0"/>
                </a:moveTo>
                <a:lnTo>
                  <a:pt x="659963" y="0"/>
                </a:lnTo>
                <a:lnTo>
                  <a:pt x="659963" y="659963"/>
                </a:lnTo>
                <a:lnTo>
                  <a:pt x="0" y="6599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65170" y="2253639"/>
            <a:ext cx="1003949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Evénement impossible, certain ou probable 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17963" y="3299379"/>
            <a:ext cx="15794130" cy="208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Je lance un dé, j’obtiendrai un nombre entre 1 et 6. ......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Je lance un dé, j’obtiendrai un 7. ......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Je lance un dé, j’obtiendrai un résultat impair. ......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45484" y="7207804"/>
            <a:ext cx="1579413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Quelle est la probabilité d’obtenir une balle rouge ?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3363957" y="8115417"/>
            <a:ext cx="659964" cy="659964"/>
          </a:xfrm>
          <a:custGeom>
            <a:avLst/>
            <a:gdLst/>
            <a:ahLst/>
            <a:cxnLst/>
            <a:rect r="r" b="b" t="t" l="l"/>
            <a:pathLst>
              <a:path h="659964" w="659964">
                <a:moveTo>
                  <a:pt x="0" y="0"/>
                </a:moveTo>
                <a:lnTo>
                  <a:pt x="659963" y="0"/>
                </a:lnTo>
                <a:lnTo>
                  <a:pt x="659963" y="659964"/>
                </a:lnTo>
                <a:lnTo>
                  <a:pt x="0" y="6599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849643" y="7017304"/>
            <a:ext cx="659964" cy="659964"/>
          </a:xfrm>
          <a:custGeom>
            <a:avLst/>
            <a:gdLst/>
            <a:ahLst/>
            <a:cxnLst/>
            <a:rect r="r" b="b" t="t" l="l"/>
            <a:pathLst>
              <a:path h="659964" w="659964">
                <a:moveTo>
                  <a:pt x="0" y="0"/>
                </a:moveTo>
                <a:lnTo>
                  <a:pt x="659963" y="0"/>
                </a:lnTo>
                <a:lnTo>
                  <a:pt x="659963" y="659963"/>
                </a:lnTo>
                <a:lnTo>
                  <a:pt x="0" y="6599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033975" y="7017304"/>
            <a:ext cx="659964" cy="659964"/>
          </a:xfrm>
          <a:custGeom>
            <a:avLst/>
            <a:gdLst/>
            <a:ahLst/>
            <a:cxnLst/>
            <a:rect r="r" b="b" t="t" l="l"/>
            <a:pathLst>
              <a:path h="659964" w="659964">
                <a:moveTo>
                  <a:pt x="0" y="0"/>
                </a:moveTo>
                <a:lnTo>
                  <a:pt x="659963" y="0"/>
                </a:lnTo>
                <a:lnTo>
                  <a:pt x="659963" y="659963"/>
                </a:lnTo>
                <a:lnTo>
                  <a:pt x="0" y="65996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374011" y="7633690"/>
            <a:ext cx="659964" cy="659964"/>
          </a:xfrm>
          <a:custGeom>
            <a:avLst/>
            <a:gdLst/>
            <a:ahLst/>
            <a:cxnLst/>
            <a:rect r="r" b="b" t="t" l="l"/>
            <a:pathLst>
              <a:path h="659964" w="659964">
                <a:moveTo>
                  <a:pt x="0" y="0"/>
                </a:moveTo>
                <a:lnTo>
                  <a:pt x="659964" y="0"/>
                </a:lnTo>
                <a:lnTo>
                  <a:pt x="659964" y="659964"/>
                </a:lnTo>
                <a:lnTo>
                  <a:pt x="0" y="6599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86037" y="4307126"/>
            <a:ext cx="3887923" cy="4511303"/>
          </a:xfrm>
          <a:custGeom>
            <a:avLst/>
            <a:gdLst/>
            <a:ahLst/>
            <a:cxnLst/>
            <a:rect r="r" b="b" t="t" l="l"/>
            <a:pathLst>
              <a:path h="4511303" w="3887923">
                <a:moveTo>
                  <a:pt x="0" y="0"/>
                </a:moveTo>
                <a:lnTo>
                  <a:pt x="3887923" y="0"/>
                </a:lnTo>
                <a:lnTo>
                  <a:pt x="3887923" y="4511303"/>
                </a:lnTo>
                <a:lnTo>
                  <a:pt x="0" y="45113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86037" y="2289017"/>
            <a:ext cx="1619688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Parmi les événements probables, certains ont une plus forte probabilité de se réaliser que d’autres.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5407593" y="5329732"/>
            <a:ext cx="11397999" cy="2133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je pioche j’ai plus de chance d’obtenir un bonbon bleu qu’un bonbon jaune car il y a plus de bonbons bleus dans le pot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ET COMPARER DES PROBABILITÉS DE RÉALISATION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3029999" y="5737710"/>
            <a:ext cx="1554128" cy="1650136"/>
          </a:xfrm>
          <a:custGeom>
            <a:avLst/>
            <a:gdLst/>
            <a:ahLst/>
            <a:cxnLst/>
            <a:rect r="r" b="b" t="t" l="l"/>
            <a:pathLst>
              <a:path h="1650136" w="1554128">
                <a:moveTo>
                  <a:pt x="0" y="0"/>
                </a:moveTo>
                <a:lnTo>
                  <a:pt x="1554128" y="0"/>
                </a:lnTo>
                <a:lnTo>
                  <a:pt x="1554128" y="1650136"/>
                </a:lnTo>
                <a:lnTo>
                  <a:pt x="0" y="16501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33612" y="6562778"/>
            <a:ext cx="1696387" cy="1801183"/>
          </a:xfrm>
          <a:custGeom>
            <a:avLst/>
            <a:gdLst/>
            <a:ahLst/>
            <a:cxnLst/>
            <a:rect r="r" b="b" t="t" l="l"/>
            <a:pathLst>
              <a:path h="1801183" w="1696387">
                <a:moveTo>
                  <a:pt x="0" y="0"/>
                </a:moveTo>
                <a:lnTo>
                  <a:pt x="1696387" y="0"/>
                </a:lnTo>
                <a:lnTo>
                  <a:pt x="1696387" y="1801183"/>
                </a:lnTo>
                <a:lnTo>
                  <a:pt x="0" y="18011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82971" y="6844282"/>
            <a:ext cx="1622788" cy="1723038"/>
          </a:xfrm>
          <a:custGeom>
            <a:avLst/>
            <a:gdLst/>
            <a:ahLst/>
            <a:cxnLst/>
            <a:rect r="r" b="b" t="t" l="l"/>
            <a:pathLst>
              <a:path h="1723038" w="1622788">
                <a:moveTo>
                  <a:pt x="0" y="0"/>
                </a:moveTo>
                <a:lnTo>
                  <a:pt x="1622789" y="0"/>
                </a:lnTo>
                <a:lnTo>
                  <a:pt x="1622789" y="1723038"/>
                </a:lnTo>
                <a:lnTo>
                  <a:pt x="0" y="17230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743001" y="5481319"/>
            <a:ext cx="1622788" cy="1723038"/>
          </a:xfrm>
          <a:custGeom>
            <a:avLst/>
            <a:gdLst/>
            <a:ahLst/>
            <a:cxnLst/>
            <a:rect r="r" b="b" t="t" l="l"/>
            <a:pathLst>
              <a:path h="1723038" w="1622788">
                <a:moveTo>
                  <a:pt x="0" y="0"/>
                </a:moveTo>
                <a:lnTo>
                  <a:pt x="1622788" y="0"/>
                </a:lnTo>
                <a:lnTo>
                  <a:pt x="1622788" y="1723038"/>
                </a:lnTo>
                <a:lnTo>
                  <a:pt x="0" y="17230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2062862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175309" y="2538578"/>
            <a:ext cx="2964893" cy="3440277"/>
          </a:xfrm>
          <a:custGeom>
            <a:avLst/>
            <a:gdLst/>
            <a:ahLst/>
            <a:cxnLst/>
            <a:rect r="r" b="b" t="t" l="l"/>
            <a:pathLst>
              <a:path h="3440277" w="2964893">
                <a:moveTo>
                  <a:pt x="0" y="0"/>
                </a:moveTo>
                <a:lnTo>
                  <a:pt x="2964893" y="0"/>
                </a:lnTo>
                <a:lnTo>
                  <a:pt x="2964893" y="3440277"/>
                </a:lnTo>
                <a:lnTo>
                  <a:pt x="0" y="34402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42578" y="5022196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40529" y="5022196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71254" y="4771324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97965" y="4015210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436987" y="4258716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207086" y="4328933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721409" y="5000257"/>
            <a:ext cx="3970455" cy="4607068"/>
          </a:xfrm>
          <a:custGeom>
            <a:avLst/>
            <a:gdLst/>
            <a:ahLst/>
            <a:cxnLst/>
            <a:rect r="r" b="b" t="t" l="l"/>
            <a:pathLst>
              <a:path h="4607068" w="3970455">
                <a:moveTo>
                  <a:pt x="0" y="0"/>
                </a:moveTo>
                <a:lnTo>
                  <a:pt x="3970454" y="0"/>
                </a:lnTo>
                <a:lnTo>
                  <a:pt x="3970454" y="4607068"/>
                </a:lnTo>
                <a:lnTo>
                  <a:pt x="0" y="46070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348532" y="6831124"/>
            <a:ext cx="1158309" cy="1142383"/>
          </a:xfrm>
          <a:custGeom>
            <a:avLst/>
            <a:gdLst/>
            <a:ahLst/>
            <a:cxnLst/>
            <a:rect r="r" b="b" t="t" l="l"/>
            <a:pathLst>
              <a:path h="1142383" w="1158309">
                <a:moveTo>
                  <a:pt x="0" y="0"/>
                </a:moveTo>
                <a:lnTo>
                  <a:pt x="1158309" y="0"/>
                </a:lnTo>
                <a:lnTo>
                  <a:pt x="1158309" y="1142382"/>
                </a:lnTo>
                <a:lnTo>
                  <a:pt x="0" y="11423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348532" y="8114904"/>
            <a:ext cx="1139108" cy="1143396"/>
          </a:xfrm>
          <a:custGeom>
            <a:avLst/>
            <a:gdLst/>
            <a:ahLst/>
            <a:cxnLst/>
            <a:rect r="r" b="b" t="t" l="l"/>
            <a:pathLst>
              <a:path h="1143396" w="1139108">
                <a:moveTo>
                  <a:pt x="0" y="0"/>
                </a:moveTo>
                <a:lnTo>
                  <a:pt x="1139108" y="0"/>
                </a:lnTo>
                <a:lnTo>
                  <a:pt x="1139108" y="1143396"/>
                </a:lnTo>
                <a:lnTo>
                  <a:pt x="0" y="114339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875428" y="7973506"/>
            <a:ext cx="1285448" cy="1284794"/>
          </a:xfrm>
          <a:custGeom>
            <a:avLst/>
            <a:gdLst/>
            <a:ahLst/>
            <a:cxnLst/>
            <a:rect r="r" b="b" t="t" l="l"/>
            <a:pathLst>
              <a:path h="1284794" w="1285448">
                <a:moveTo>
                  <a:pt x="0" y="0"/>
                </a:moveTo>
                <a:lnTo>
                  <a:pt x="1285448" y="0"/>
                </a:lnTo>
                <a:lnTo>
                  <a:pt x="1285448" y="1284794"/>
                </a:lnTo>
                <a:lnTo>
                  <a:pt x="0" y="128479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706636" y="6501095"/>
            <a:ext cx="1248311" cy="1247038"/>
          </a:xfrm>
          <a:custGeom>
            <a:avLst/>
            <a:gdLst/>
            <a:ahLst/>
            <a:cxnLst/>
            <a:rect r="r" b="b" t="t" l="l"/>
            <a:pathLst>
              <a:path h="1247038" w="1248311">
                <a:moveTo>
                  <a:pt x="0" y="0"/>
                </a:moveTo>
                <a:lnTo>
                  <a:pt x="1248311" y="0"/>
                </a:lnTo>
                <a:lnTo>
                  <a:pt x="1248311" y="1247039"/>
                </a:lnTo>
                <a:lnTo>
                  <a:pt x="0" y="124703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235452" y="2999348"/>
            <a:ext cx="12713272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Quelle couleur a la plus forte probabilité dêtre piochée ?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Quelle couleur a la moins forte probabilité d’être piochée 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97965" y="6108475"/>
            <a:ext cx="10143339" cy="349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Vrai ou faux ?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Il y a une plus grande probabilité de piocher un nombre impair . .....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Il y a une plus grande probabilité d’obtenir une boule jaune. .....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86037" y="3688843"/>
            <a:ext cx="3887923" cy="4511303"/>
          </a:xfrm>
          <a:custGeom>
            <a:avLst/>
            <a:gdLst/>
            <a:ahLst/>
            <a:cxnLst/>
            <a:rect r="r" b="b" t="t" l="l"/>
            <a:pathLst>
              <a:path h="4511303" w="3887923">
                <a:moveTo>
                  <a:pt x="0" y="0"/>
                </a:moveTo>
                <a:lnTo>
                  <a:pt x="3887923" y="0"/>
                </a:lnTo>
                <a:lnTo>
                  <a:pt x="3887923" y="4511303"/>
                </a:lnTo>
                <a:lnTo>
                  <a:pt x="0" y="45113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959510" y="5541380"/>
            <a:ext cx="1280380" cy="1359477"/>
          </a:xfrm>
          <a:custGeom>
            <a:avLst/>
            <a:gdLst/>
            <a:ahLst/>
            <a:cxnLst/>
            <a:rect r="r" b="b" t="t" l="l"/>
            <a:pathLst>
              <a:path h="1359477" w="1280380">
                <a:moveTo>
                  <a:pt x="0" y="0"/>
                </a:moveTo>
                <a:lnTo>
                  <a:pt x="1280380" y="0"/>
                </a:lnTo>
                <a:lnTo>
                  <a:pt x="1280380" y="1359477"/>
                </a:lnTo>
                <a:lnTo>
                  <a:pt x="0" y="13594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49798" y="5882164"/>
            <a:ext cx="1397581" cy="1483919"/>
          </a:xfrm>
          <a:custGeom>
            <a:avLst/>
            <a:gdLst/>
            <a:ahLst/>
            <a:cxnLst/>
            <a:rect r="r" b="b" t="t" l="l"/>
            <a:pathLst>
              <a:path h="1483919" w="1397581">
                <a:moveTo>
                  <a:pt x="0" y="0"/>
                </a:moveTo>
                <a:lnTo>
                  <a:pt x="1397581" y="0"/>
                </a:lnTo>
                <a:lnTo>
                  <a:pt x="1397581" y="1483919"/>
                </a:lnTo>
                <a:lnTo>
                  <a:pt x="0" y="1483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431903" y="6178814"/>
            <a:ext cx="1336946" cy="1419538"/>
          </a:xfrm>
          <a:custGeom>
            <a:avLst/>
            <a:gdLst/>
            <a:ahLst/>
            <a:cxnLst/>
            <a:rect r="r" b="b" t="t" l="l"/>
            <a:pathLst>
              <a:path h="1419538" w="1336946">
                <a:moveTo>
                  <a:pt x="0" y="0"/>
                </a:moveTo>
                <a:lnTo>
                  <a:pt x="1336947" y="0"/>
                </a:lnTo>
                <a:lnTo>
                  <a:pt x="1336947" y="1419538"/>
                </a:lnTo>
                <a:lnTo>
                  <a:pt x="0" y="14195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87076" y="4759277"/>
            <a:ext cx="1336946" cy="1419538"/>
          </a:xfrm>
          <a:custGeom>
            <a:avLst/>
            <a:gdLst/>
            <a:ahLst/>
            <a:cxnLst/>
            <a:rect r="r" b="b" t="t" l="l"/>
            <a:pathLst>
              <a:path h="1419538" w="1336946">
                <a:moveTo>
                  <a:pt x="0" y="0"/>
                </a:moveTo>
                <a:lnTo>
                  <a:pt x="1336946" y="0"/>
                </a:lnTo>
                <a:lnTo>
                  <a:pt x="1336946" y="1419537"/>
                </a:lnTo>
                <a:lnTo>
                  <a:pt x="0" y="14195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17106" y="6150731"/>
            <a:ext cx="1336946" cy="1419538"/>
          </a:xfrm>
          <a:custGeom>
            <a:avLst/>
            <a:gdLst/>
            <a:ahLst/>
            <a:cxnLst/>
            <a:rect r="r" b="b" t="t" l="l"/>
            <a:pathLst>
              <a:path h="1419538" w="1336946">
                <a:moveTo>
                  <a:pt x="0" y="0"/>
                </a:moveTo>
                <a:lnTo>
                  <a:pt x="1336947" y="0"/>
                </a:lnTo>
                <a:lnTo>
                  <a:pt x="1336947" y="1419538"/>
                </a:lnTo>
                <a:lnTo>
                  <a:pt x="0" y="14195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316039" y="4288556"/>
            <a:ext cx="2155648" cy="2385526"/>
          </a:xfrm>
          <a:custGeom>
            <a:avLst/>
            <a:gdLst/>
            <a:ahLst/>
            <a:cxnLst/>
            <a:rect r="r" b="b" t="t" l="l"/>
            <a:pathLst>
              <a:path h="2385526" w="2155648">
                <a:moveTo>
                  <a:pt x="0" y="0"/>
                </a:moveTo>
                <a:lnTo>
                  <a:pt x="2155648" y="0"/>
                </a:lnTo>
                <a:lnTo>
                  <a:pt x="2155648" y="2385526"/>
                </a:lnTo>
                <a:lnTo>
                  <a:pt x="0" y="238552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5400000">
            <a:off x="6949609" y="7472167"/>
            <a:ext cx="929141" cy="526818"/>
          </a:xfrm>
          <a:custGeom>
            <a:avLst/>
            <a:gdLst/>
            <a:ahLst/>
            <a:cxnLst/>
            <a:rect r="r" b="b" t="t" l="l"/>
            <a:pathLst>
              <a:path h="526818" w="929141">
                <a:moveTo>
                  <a:pt x="0" y="0"/>
                </a:moveTo>
                <a:lnTo>
                  <a:pt x="929141" y="0"/>
                </a:lnTo>
                <a:lnTo>
                  <a:pt x="929141" y="526817"/>
                </a:lnTo>
                <a:lnTo>
                  <a:pt x="0" y="52681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86037" y="2622392"/>
            <a:ext cx="161968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Les issues sont les résultats possibles des tirages aléatoires.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4973960" y="4424849"/>
            <a:ext cx="4880438" cy="285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je pioche j’aurai soit un bonbon jaune, soit un bonbon bleu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599700" y="431638"/>
            <a:ext cx="13912426" cy="97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4"/>
              </a:lnSpc>
            </a:pPr>
            <a:r>
              <a:rPr lang="en-US" sz="56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IDENTIFIER LES ISSUES POSSIBLES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78862" y="4243636"/>
            <a:ext cx="4880438" cy="285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je lance le dé, j’obtiendrai soit 1, soit 2, soit 3, soit 4, soit 5, soit 6.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973960" y="8114421"/>
            <a:ext cx="4880438" cy="141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ISSUES POSSIBLES : jaune et bleu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378862" y="8114421"/>
            <a:ext cx="4880438" cy="141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ISSUES POSSIBLES : 1, 2, 3, 4, 5 et 6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5400000">
            <a:off x="14354510" y="7383910"/>
            <a:ext cx="929141" cy="526818"/>
          </a:xfrm>
          <a:custGeom>
            <a:avLst/>
            <a:gdLst/>
            <a:ahLst/>
            <a:cxnLst/>
            <a:rect r="r" b="b" t="t" l="l"/>
            <a:pathLst>
              <a:path h="526818" w="929141">
                <a:moveTo>
                  <a:pt x="0" y="0"/>
                </a:moveTo>
                <a:lnTo>
                  <a:pt x="929141" y="0"/>
                </a:lnTo>
                <a:lnTo>
                  <a:pt x="929141" y="526817"/>
                </a:lnTo>
                <a:lnTo>
                  <a:pt x="0" y="52681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16779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175309" y="2538578"/>
            <a:ext cx="2964893" cy="3440277"/>
          </a:xfrm>
          <a:custGeom>
            <a:avLst/>
            <a:gdLst/>
            <a:ahLst/>
            <a:cxnLst/>
            <a:rect r="r" b="b" t="t" l="l"/>
            <a:pathLst>
              <a:path h="3440277" w="2964893">
                <a:moveTo>
                  <a:pt x="0" y="0"/>
                </a:moveTo>
                <a:lnTo>
                  <a:pt x="2964893" y="0"/>
                </a:lnTo>
                <a:lnTo>
                  <a:pt x="2964893" y="3440277"/>
                </a:lnTo>
                <a:lnTo>
                  <a:pt x="0" y="34402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42578" y="5022196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40529" y="5022196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71254" y="4771324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97965" y="4015210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436987" y="4258716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207086" y="4328933"/>
            <a:ext cx="671324" cy="671324"/>
          </a:xfrm>
          <a:custGeom>
            <a:avLst/>
            <a:gdLst/>
            <a:ahLst/>
            <a:cxnLst/>
            <a:rect r="r" b="b" t="t" l="l"/>
            <a:pathLst>
              <a:path h="671324" w="671324">
                <a:moveTo>
                  <a:pt x="0" y="0"/>
                </a:moveTo>
                <a:lnTo>
                  <a:pt x="671324" y="0"/>
                </a:lnTo>
                <a:lnTo>
                  <a:pt x="671324" y="671324"/>
                </a:lnTo>
                <a:lnTo>
                  <a:pt x="0" y="6713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618742" y="6816946"/>
            <a:ext cx="1614720" cy="2419881"/>
          </a:xfrm>
          <a:custGeom>
            <a:avLst/>
            <a:gdLst/>
            <a:ahLst/>
            <a:cxnLst/>
            <a:rect r="r" b="b" t="t" l="l"/>
            <a:pathLst>
              <a:path h="2419881" w="1614720">
                <a:moveTo>
                  <a:pt x="0" y="0"/>
                </a:moveTo>
                <a:lnTo>
                  <a:pt x="1614721" y="0"/>
                </a:lnTo>
                <a:lnTo>
                  <a:pt x="1614721" y="2419881"/>
                </a:lnTo>
                <a:lnTo>
                  <a:pt x="0" y="241988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379104" y="6816946"/>
            <a:ext cx="1614720" cy="2419881"/>
          </a:xfrm>
          <a:custGeom>
            <a:avLst/>
            <a:gdLst/>
            <a:ahLst/>
            <a:cxnLst/>
            <a:rect r="r" b="b" t="t" l="l"/>
            <a:pathLst>
              <a:path h="2419881" w="1614720">
                <a:moveTo>
                  <a:pt x="0" y="0"/>
                </a:moveTo>
                <a:lnTo>
                  <a:pt x="1614720" y="0"/>
                </a:lnTo>
                <a:lnTo>
                  <a:pt x="1614720" y="2419881"/>
                </a:lnTo>
                <a:lnTo>
                  <a:pt x="0" y="24198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139465" y="6795472"/>
            <a:ext cx="1643378" cy="2462828"/>
          </a:xfrm>
          <a:custGeom>
            <a:avLst/>
            <a:gdLst/>
            <a:ahLst/>
            <a:cxnLst/>
            <a:rect r="r" b="b" t="t" l="l"/>
            <a:pathLst>
              <a:path h="2462828" w="1643378">
                <a:moveTo>
                  <a:pt x="0" y="0"/>
                </a:moveTo>
                <a:lnTo>
                  <a:pt x="1643378" y="0"/>
                </a:lnTo>
                <a:lnTo>
                  <a:pt x="1643378" y="2462828"/>
                </a:lnTo>
                <a:lnTo>
                  <a:pt x="0" y="246282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928484" y="6816946"/>
            <a:ext cx="1629049" cy="2441354"/>
          </a:xfrm>
          <a:custGeom>
            <a:avLst/>
            <a:gdLst/>
            <a:ahLst/>
            <a:cxnLst/>
            <a:rect r="r" b="b" t="t" l="l"/>
            <a:pathLst>
              <a:path h="2441354" w="1629049">
                <a:moveTo>
                  <a:pt x="0" y="0"/>
                </a:moveTo>
                <a:lnTo>
                  <a:pt x="1629049" y="0"/>
                </a:lnTo>
                <a:lnTo>
                  <a:pt x="1629049" y="2441354"/>
                </a:lnTo>
                <a:lnTo>
                  <a:pt x="0" y="24413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554293" y="2999348"/>
            <a:ext cx="12003240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Quelles sont les issues possibles si je tire aléatoirement dans ce pot ?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18169" y="7231603"/>
            <a:ext cx="8876930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Quelles sont les issues possibles si jetire aléatoirement une carte.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