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Handy Casual" charset="1" panose="00000500000000000000"/>
      <p:regular r:id="rId20"/>
    </p:embeddedFont>
    <p:embeddedFont>
      <p:font typeface="Glacial Indifference Bold" charset="1" panose="00000800000000000000"/>
      <p:regular r:id="rId21"/>
    </p:embeddedFont>
    <p:embeddedFont>
      <p:font typeface="Sondos Bold" charset="1" panose="00000800000000000000"/>
      <p:regular r:id="rId22"/>
    </p:embeddedFont>
    <p:embeddedFont>
      <p:font typeface="Glacial Indifference" charset="1" panose="00000000000000000000"/>
      <p:regular r:id="rId23"/>
    </p:embeddedFont>
    <p:embeddedFont>
      <p:font typeface="Glacial Indifference Italics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../media/image25.png" Type="http://schemas.openxmlformats.org/officeDocument/2006/relationships/image"/><Relationship Id="rId16" Target="../media/image26.png" Type="http://schemas.openxmlformats.org/officeDocument/2006/relationships/image"/><Relationship Id="rId17" Target="../media/image27.png" Type="http://schemas.openxmlformats.org/officeDocument/2006/relationships/image"/><Relationship Id="rId18" Target="../media/image28.png" Type="http://schemas.openxmlformats.org/officeDocument/2006/relationships/image"/><Relationship Id="rId19" Target="../media/image29.svg" Type="http://schemas.openxmlformats.org/officeDocument/2006/relationships/image"/><Relationship Id="rId2" Target="../media/image12.png" Type="http://schemas.openxmlformats.org/officeDocument/2006/relationships/image"/><Relationship Id="rId20" Target="../media/image30.png" Type="http://schemas.openxmlformats.org/officeDocument/2006/relationships/image"/><Relationship Id="rId21" Target="../media/image31.svg" Type="http://schemas.openxmlformats.org/officeDocument/2006/relationships/image"/><Relationship Id="rId22" Target="../media/image3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8.pn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8.pn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8.pn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png" Type="http://schemas.openxmlformats.org/officeDocument/2006/relationships/image"/><Relationship Id="rId11" Target="../media/image59.png" Type="http://schemas.openxmlformats.org/officeDocument/2006/relationships/image"/><Relationship Id="rId12" Target="../media/image60.png" Type="http://schemas.openxmlformats.org/officeDocument/2006/relationships/image"/><Relationship Id="rId13" Target="../media/image61.png" Type="http://schemas.openxmlformats.org/officeDocument/2006/relationships/image"/><Relationship Id="rId14" Target="../media/image62.png" Type="http://schemas.openxmlformats.org/officeDocument/2006/relationships/image"/><Relationship Id="rId2" Target="../media/image51.png" Type="http://schemas.openxmlformats.org/officeDocument/2006/relationships/image"/><Relationship Id="rId3" Target="../media/image52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5.png" Type="http://schemas.openxmlformats.org/officeDocument/2006/relationships/image"/><Relationship Id="rId7" Target="../media/image56.svg" Type="http://schemas.openxmlformats.org/officeDocument/2006/relationships/image"/><Relationship Id="rId8" Target="../media/image11.png" Type="http://schemas.openxmlformats.org/officeDocument/2006/relationships/image"/><Relationship Id="rId9" Target="../media/image5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png" Type="http://schemas.openxmlformats.org/officeDocument/2006/relationships/image"/><Relationship Id="rId11" Target="../media/image65.svg" Type="http://schemas.openxmlformats.org/officeDocument/2006/relationships/image"/><Relationship Id="rId12" Target="../media/image66.png" Type="http://schemas.openxmlformats.org/officeDocument/2006/relationships/image"/><Relationship Id="rId13" Target="../media/image67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8.pn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9.png" Type="http://schemas.openxmlformats.org/officeDocument/2006/relationships/image"/><Relationship Id="rId11" Target="../media/image70.svg" Type="http://schemas.openxmlformats.org/officeDocument/2006/relationships/image"/><Relationship Id="rId12" Target="../media/image71.png" Type="http://schemas.openxmlformats.org/officeDocument/2006/relationships/image"/><Relationship Id="rId13" Target="../media/image72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8.png" Type="http://schemas.openxmlformats.org/officeDocument/2006/relationships/image"/><Relationship Id="rId9" Target="../media/image6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png" Type="http://schemas.openxmlformats.org/officeDocument/2006/relationships/image"/><Relationship Id="rId11" Target="../media/image75.svg" Type="http://schemas.openxmlformats.org/officeDocument/2006/relationships/image"/><Relationship Id="rId12" Target="../media/image76.png" Type="http://schemas.openxmlformats.org/officeDocument/2006/relationships/image"/><Relationship Id="rId13" Target="../media/image77.svg" Type="http://schemas.openxmlformats.org/officeDocument/2006/relationships/image"/><Relationship Id="rId14" Target="../media/image78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8.png" Type="http://schemas.openxmlformats.org/officeDocument/2006/relationships/image"/><Relationship Id="rId9" Target="../media/image7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0.png" Type="http://schemas.openxmlformats.org/officeDocument/2006/relationships/image"/><Relationship Id="rId11" Target="../media/image81.svg" Type="http://schemas.openxmlformats.org/officeDocument/2006/relationships/image"/><Relationship Id="rId12" Target="../media/image82.png" Type="http://schemas.openxmlformats.org/officeDocument/2006/relationships/image"/><Relationship Id="rId13" Target="../media/image83.svg" Type="http://schemas.openxmlformats.org/officeDocument/2006/relationships/image"/><Relationship Id="rId14" Target="../media/image84.png" Type="http://schemas.openxmlformats.org/officeDocument/2006/relationships/image"/><Relationship Id="rId15" Target="../media/image85.svg" Type="http://schemas.openxmlformats.org/officeDocument/2006/relationships/image"/><Relationship Id="rId16" Target="../media/image86.png" Type="http://schemas.openxmlformats.org/officeDocument/2006/relationships/image"/><Relationship Id="rId17" Target="../media/image87.png" Type="http://schemas.openxmlformats.org/officeDocument/2006/relationships/image"/><Relationship Id="rId18" Target="../media/image88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8.png" Type="http://schemas.openxmlformats.org/officeDocument/2006/relationships/image"/><Relationship Id="rId9" Target="../media/image7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0.png" Type="http://schemas.openxmlformats.org/officeDocument/2006/relationships/image"/><Relationship Id="rId11" Target="../media/image91.png" Type="http://schemas.openxmlformats.org/officeDocument/2006/relationships/image"/><Relationship Id="rId12" Target="../media/image92.png" Type="http://schemas.openxmlformats.org/officeDocument/2006/relationships/image"/><Relationship Id="rId13" Target="../media/image93.png" Type="http://schemas.openxmlformats.org/officeDocument/2006/relationships/image"/><Relationship Id="rId14" Target="../media/image94.png" Type="http://schemas.openxmlformats.org/officeDocument/2006/relationships/image"/><Relationship Id="rId2" Target="../media/image51.png" Type="http://schemas.openxmlformats.org/officeDocument/2006/relationships/image"/><Relationship Id="rId3" Target="../media/image52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5.png" Type="http://schemas.openxmlformats.org/officeDocument/2006/relationships/image"/><Relationship Id="rId7" Target="../media/image56.svg" Type="http://schemas.openxmlformats.org/officeDocument/2006/relationships/image"/><Relationship Id="rId8" Target="../media/image11.png" Type="http://schemas.openxmlformats.org/officeDocument/2006/relationships/image"/><Relationship Id="rId9" Target="../media/image8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5.png" Type="http://schemas.openxmlformats.org/officeDocument/2006/relationships/image"/><Relationship Id="rId3" Target="../media/image96.svg" Type="http://schemas.openxmlformats.org/officeDocument/2006/relationships/image"/><Relationship Id="rId4" Target="../media/image97.png" Type="http://schemas.openxmlformats.org/officeDocument/2006/relationships/image"/><Relationship Id="rId5" Target="../media/image98.svg" Type="http://schemas.openxmlformats.org/officeDocument/2006/relationships/image"/><Relationship Id="rId6" Target="../media/image99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Comparer les fractions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266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des fractions à l’unité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des fractions entre elles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61118" y="356922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533723" y="3569224"/>
            <a:ext cx="2198268" cy="2198268"/>
          </a:xfrm>
          <a:custGeom>
            <a:avLst/>
            <a:gdLst/>
            <a:ahLst/>
            <a:cxnLst/>
            <a:rect r="r" b="b" t="t" l="l"/>
            <a:pathLst>
              <a:path h="2198268" w="2198268">
                <a:moveTo>
                  <a:pt x="0" y="0"/>
                </a:moveTo>
                <a:lnTo>
                  <a:pt x="2198268" y="0"/>
                </a:lnTo>
                <a:lnTo>
                  <a:pt x="2198268" y="2198268"/>
                </a:lnTo>
                <a:lnTo>
                  <a:pt x="0" y="21982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752664" y="3657790"/>
            <a:ext cx="1996904" cy="1996904"/>
          </a:xfrm>
          <a:custGeom>
            <a:avLst/>
            <a:gdLst/>
            <a:ahLst/>
            <a:cxnLst/>
            <a:rect r="r" b="b" t="t" l="l"/>
            <a:pathLst>
              <a:path h="1996904" w="1996904">
                <a:moveTo>
                  <a:pt x="0" y="0"/>
                </a:moveTo>
                <a:lnTo>
                  <a:pt x="1996903" y="0"/>
                </a:lnTo>
                <a:lnTo>
                  <a:pt x="1996903" y="1996903"/>
                </a:lnTo>
                <a:lnTo>
                  <a:pt x="0" y="19969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037998" y="7210816"/>
            <a:ext cx="1708569" cy="1708569"/>
          </a:xfrm>
          <a:custGeom>
            <a:avLst/>
            <a:gdLst/>
            <a:ahLst/>
            <a:cxnLst/>
            <a:rect r="r" b="b" t="t" l="l"/>
            <a:pathLst>
              <a:path h="1708569" w="1708569">
                <a:moveTo>
                  <a:pt x="0" y="0"/>
                </a:moveTo>
                <a:lnTo>
                  <a:pt x="1708569" y="0"/>
                </a:lnTo>
                <a:lnTo>
                  <a:pt x="1708569" y="1708569"/>
                </a:lnTo>
                <a:lnTo>
                  <a:pt x="0" y="1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5790996" y="7385709"/>
            <a:ext cx="741154" cy="1358783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8396213" y="7210816"/>
            <a:ext cx="1708569" cy="1708569"/>
          </a:xfrm>
          <a:custGeom>
            <a:avLst/>
            <a:gdLst/>
            <a:ahLst/>
            <a:cxnLst/>
            <a:rect r="r" b="b" t="t" l="l"/>
            <a:pathLst>
              <a:path h="1708569" w="1708569">
                <a:moveTo>
                  <a:pt x="0" y="0"/>
                </a:moveTo>
                <a:lnTo>
                  <a:pt x="1708569" y="0"/>
                </a:lnTo>
                <a:lnTo>
                  <a:pt x="1708569" y="1708569"/>
                </a:lnTo>
                <a:lnTo>
                  <a:pt x="0" y="1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9966915" y="7342301"/>
            <a:ext cx="1015656" cy="1358783"/>
          </a:xfrm>
          <a:prstGeom prst="rect">
            <a:avLst/>
          </a:prstGeom>
        </p:spPr>
      </p:pic>
      <p:sp>
        <p:nvSpPr>
          <p:cNvPr name="Freeform 18" id="18"/>
          <p:cNvSpPr/>
          <p:nvPr/>
        </p:nvSpPr>
        <p:spPr>
          <a:xfrm flipH="false" flipV="false" rot="0">
            <a:off x="1384007" y="7210816"/>
            <a:ext cx="1708569" cy="1708569"/>
          </a:xfrm>
          <a:custGeom>
            <a:avLst/>
            <a:gdLst/>
            <a:ahLst/>
            <a:cxnLst/>
            <a:rect r="r" b="b" t="t" l="l"/>
            <a:pathLst>
              <a:path h="1708569" w="1708569">
                <a:moveTo>
                  <a:pt x="0" y="0"/>
                </a:moveTo>
                <a:lnTo>
                  <a:pt x="1708569" y="0"/>
                </a:lnTo>
                <a:lnTo>
                  <a:pt x="1708569" y="1708569"/>
                </a:lnTo>
                <a:lnTo>
                  <a:pt x="0" y="1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137775" y="7385709"/>
            <a:ext cx="741154" cy="1358783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6311223" y="3544992"/>
            <a:ext cx="2222500" cy="2222500"/>
          </a:xfrm>
          <a:custGeom>
            <a:avLst/>
            <a:gdLst/>
            <a:ahLst/>
            <a:cxnLst/>
            <a:rect r="r" b="b" t="t" l="l"/>
            <a:pathLst>
              <a:path h="2222500" w="2222500">
                <a:moveTo>
                  <a:pt x="0" y="0"/>
                </a:moveTo>
                <a:lnTo>
                  <a:pt x="2222500" y="0"/>
                </a:lnTo>
                <a:lnTo>
                  <a:pt x="2222500" y="2222500"/>
                </a:lnTo>
                <a:lnTo>
                  <a:pt x="0" y="22225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465416" y="4364367"/>
            <a:ext cx="5793884" cy="253482"/>
          </a:xfrm>
          <a:custGeom>
            <a:avLst/>
            <a:gdLst/>
            <a:ahLst/>
            <a:cxnLst/>
            <a:rect r="r" b="b" t="t" l="l"/>
            <a:pathLst>
              <a:path h="253482" w="5793884">
                <a:moveTo>
                  <a:pt x="0" y="0"/>
                </a:moveTo>
                <a:lnTo>
                  <a:pt x="5793884" y="0"/>
                </a:lnTo>
                <a:lnTo>
                  <a:pt x="5793884" y="253482"/>
                </a:lnTo>
                <a:lnTo>
                  <a:pt x="0" y="2534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731991" y="4630258"/>
            <a:ext cx="1573039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147095" y="4618142"/>
            <a:ext cx="146930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631424" y="4618142"/>
            <a:ext cx="1306294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28" id="28"/>
          <p:cNvSpPr/>
          <p:nvPr/>
        </p:nvSpPr>
        <p:spPr>
          <a:xfrm>
            <a:off x="11484466" y="4426279"/>
            <a:ext cx="3346777" cy="0"/>
          </a:xfrm>
          <a:prstGeom prst="line">
            <a:avLst/>
          </a:prstGeom>
          <a:ln cap="flat" w="123825">
            <a:solidFill>
              <a:srgbClr val="F33969">
                <a:alpha val="6078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9" id="29"/>
          <p:cNvSpPr/>
          <p:nvPr/>
        </p:nvSpPr>
        <p:spPr>
          <a:xfrm flipH="false" flipV="false" rot="0">
            <a:off x="6689196" y="7210816"/>
            <a:ext cx="1708569" cy="1708569"/>
          </a:xfrm>
          <a:custGeom>
            <a:avLst/>
            <a:gdLst/>
            <a:ahLst/>
            <a:cxnLst/>
            <a:rect r="r" b="b" t="t" l="l"/>
            <a:pathLst>
              <a:path h="1708569" w="1708569">
                <a:moveTo>
                  <a:pt x="0" y="0"/>
                </a:moveTo>
                <a:lnTo>
                  <a:pt x="1708569" y="0"/>
                </a:lnTo>
                <a:lnTo>
                  <a:pt x="1708569" y="1708569"/>
                </a:lnTo>
                <a:lnTo>
                  <a:pt x="0" y="1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1354434" y="7787988"/>
            <a:ext cx="4917152" cy="215125"/>
          </a:xfrm>
          <a:custGeom>
            <a:avLst/>
            <a:gdLst/>
            <a:ahLst/>
            <a:cxnLst/>
            <a:rect r="r" b="b" t="t" l="l"/>
            <a:pathLst>
              <a:path h="215125" w="4917152">
                <a:moveTo>
                  <a:pt x="0" y="0"/>
                </a:moveTo>
                <a:lnTo>
                  <a:pt x="4917152" y="0"/>
                </a:lnTo>
                <a:lnTo>
                  <a:pt x="4917152" y="215125"/>
                </a:lnTo>
                <a:lnTo>
                  <a:pt x="0" y="21512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0731991" y="8026929"/>
            <a:ext cx="1335007" cy="324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7"/>
              </a:lnSpc>
              <a:spcBef>
                <a:spcPct val="0"/>
              </a:spcBef>
            </a:pPr>
            <a:r>
              <a:rPr lang="en-US" sz="2036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3189525" y="8026929"/>
            <a:ext cx="1246970" cy="324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7"/>
              </a:lnSpc>
              <a:spcBef>
                <a:spcPct val="0"/>
              </a:spcBef>
            </a:pPr>
            <a:r>
              <a:rPr lang="en-US" sz="2036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786445" y="8004118"/>
            <a:ext cx="970282" cy="324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7"/>
              </a:lnSpc>
              <a:spcBef>
                <a:spcPct val="0"/>
              </a:spcBef>
            </a:pPr>
            <a:r>
              <a:rPr lang="en-US" sz="2036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pic>
        <p:nvPicPr>
          <p:cNvPr name="Picture 34" id="34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16567141" y="7323722"/>
            <a:ext cx="741154" cy="13587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61118" y="356922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2604690" y="3460139"/>
            <a:ext cx="2575249" cy="4721290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false" flipV="false" rot="0">
            <a:off x="6917723" y="4819511"/>
            <a:ext cx="472480" cy="471299"/>
          </a:xfrm>
          <a:custGeom>
            <a:avLst/>
            <a:gdLst/>
            <a:ahLst/>
            <a:cxnLst/>
            <a:rect r="r" b="b" t="t" l="l"/>
            <a:pathLst>
              <a:path h="471299" w="472480">
                <a:moveTo>
                  <a:pt x="0" y="0"/>
                </a:moveTo>
                <a:lnTo>
                  <a:pt x="472480" y="0"/>
                </a:lnTo>
                <a:lnTo>
                  <a:pt x="472480" y="471298"/>
                </a:lnTo>
                <a:lnTo>
                  <a:pt x="0" y="4712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784195" y="3315335"/>
            <a:ext cx="10139594" cy="130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appelle-t-on le nombre du haut  dans une fraction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784195" y="6428901"/>
            <a:ext cx="10139594" cy="1303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appelle-t-on le nombre du bas  dans une fraction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562339" y="4596001"/>
            <a:ext cx="10139594" cy="1313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Numérateur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Dénominateur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6917723" y="5433430"/>
            <a:ext cx="472480" cy="471299"/>
          </a:xfrm>
          <a:custGeom>
            <a:avLst/>
            <a:gdLst/>
            <a:ahLst/>
            <a:cxnLst/>
            <a:rect r="r" b="b" t="t" l="l"/>
            <a:pathLst>
              <a:path h="471299" w="472480">
                <a:moveTo>
                  <a:pt x="0" y="0"/>
                </a:moveTo>
                <a:lnTo>
                  <a:pt x="472480" y="0"/>
                </a:lnTo>
                <a:lnTo>
                  <a:pt x="472480" y="471299"/>
                </a:lnTo>
                <a:lnTo>
                  <a:pt x="0" y="471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907465" y="7860438"/>
            <a:ext cx="472480" cy="471299"/>
          </a:xfrm>
          <a:custGeom>
            <a:avLst/>
            <a:gdLst/>
            <a:ahLst/>
            <a:cxnLst/>
            <a:rect r="r" b="b" t="t" l="l"/>
            <a:pathLst>
              <a:path h="471299" w="472480">
                <a:moveTo>
                  <a:pt x="0" y="0"/>
                </a:moveTo>
                <a:lnTo>
                  <a:pt x="472480" y="0"/>
                </a:lnTo>
                <a:lnTo>
                  <a:pt x="472480" y="471298"/>
                </a:lnTo>
                <a:lnTo>
                  <a:pt x="0" y="4712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7552080" y="7636928"/>
            <a:ext cx="10139594" cy="1313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Numérateur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Dénominateur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6907465" y="8474357"/>
            <a:ext cx="472480" cy="471299"/>
          </a:xfrm>
          <a:custGeom>
            <a:avLst/>
            <a:gdLst/>
            <a:ahLst/>
            <a:cxnLst/>
            <a:rect r="r" b="b" t="t" l="l"/>
            <a:pathLst>
              <a:path h="471299" w="472480">
                <a:moveTo>
                  <a:pt x="0" y="0"/>
                </a:moveTo>
                <a:lnTo>
                  <a:pt x="472480" y="0"/>
                </a:lnTo>
                <a:lnTo>
                  <a:pt x="472480" y="471299"/>
                </a:lnTo>
                <a:lnTo>
                  <a:pt x="0" y="4712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204977" y="4602336"/>
            <a:ext cx="3151352" cy="2451051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2790054" y="4799162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488727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Numérateur = Dénominateur=&gt; Fraction égale à 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FRACTIONS À L’UNITÉ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76401" y="4799758"/>
            <a:ext cx="632154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on prend 6 parts d’une unité coupée en 6, on prend la totalité de l’unité.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531831" y="4751136"/>
            <a:ext cx="3151352" cy="2451051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326910" y="3919263"/>
            <a:ext cx="4140679" cy="4114800"/>
          </a:xfrm>
          <a:custGeom>
            <a:avLst/>
            <a:gdLst/>
            <a:ahLst/>
            <a:cxnLst/>
            <a:rect r="r" b="b" t="t" l="l"/>
            <a:pathLst>
              <a:path h="4114800" w="4140679">
                <a:moveTo>
                  <a:pt x="0" y="0"/>
                </a:moveTo>
                <a:lnTo>
                  <a:pt x="4140680" y="0"/>
                </a:lnTo>
                <a:lnTo>
                  <a:pt x="4140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488727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Numérateur &lt; Dénominateur =&gt; Fraction inférieure à 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FRACTIONS À L’UNITÉ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76401" y="4799758"/>
            <a:ext cx="632154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on prend 5 parts d’une unité coupée en 9, on prend moins que l’unité.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387053" y="4489817"/>
            <a:ext cx="3711593" cy="2544425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927169" y="3919263"/>
            <a:ext cx="3239182" cy="3239182"/>
          </a:xfrm>
          <a:custGeom>
            <a:avLst/>
            <a:gdLst/>
            <a:ahLst/>
            <a:cxnLst/>
            <a:rect r="r" b="b" t="t" l="l"/>
            <a:pathLst>
              <a:path h="3239182" w="3239182">
                <a:moveTo>
                  <a:pt x="0" y="0"/>
                </a:moveTo>
                <a:lnTo>
                  <a:pt x="3239182" y="0"/>
                </a:lnTo>
                <a:lnTo>
                  <a:pt x="3239182" y="3239181"/>
                </a:lnTo>
                <a:lnTo>
                  <a:pt x="0" y="3239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488727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Numérateur &gt; Dénominateur =&gt; Fraction supérieure à 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FRACTIONS À L’UNITÉ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805297" y="4400550"/>
            <a:ext cx="5249949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on prend 11 parts d’une unité coupée en 8 on prend plus que l’unité.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4166351" y="3919263"/>
            <a:ext cx="3239182" cy="3239182"/>
          </a:xfrm>
          <a:custGeom>
            <a:avLst/>
            <a:gdLst/>
            <a:ahLst/>
            <a:cxnLst/>
            <a:rect r="r" b="b" t="t" l="l"/>
            <a:pathLst>
              <a:path h="3239182" w="3239182">
                <a:moveTo>
                  <a:pt x="0" y="0"/>
                </a:moveTo>
                <a:lnTo>
                  <a:pt x="3239182" y="0"/>
                </a:lnTo>
                <a:lnTo>
                  <a:pt x="3239182" y="3239181"/>
                </a:lnTo>
                <a:lnTo>
                  <a:pt x="0" y="32391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si les fractions sont supérieures, inférieures ou égales à 1.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898420" y="3288705"/>
            <a:ext cx="3217046" cy="1918498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5234553" y="3288705"/>
            <a:ext cx="3217046" cy="1918498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9572774" y="3288705"/>
            <a:ext cx="3217046" cy="1918498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909629" y="3288705"/>
            <a:ext cx="3217046" cy="1918498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97354" y="5418568"/>
            <a:ext cx="3619177" cy="198552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5084055" y="5508820"/>
            <a:ext cx="4021308" cy="20525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0924941" y="7895192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Même dénominateur =&gt; comparaison des numérateurs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7643" y="3145605"/>
            <a:ext cx="16673232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 grande fraction = plus grand numérateur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FRACTIONS DE MÊME DÉNOMINATEUR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586841" y="4927611"/>
            <a:ext cx="3641563" cy="2532753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3009451" y="4021654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556856" y="3947491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811046" y="7759865"/>
            <a:ext cx="374580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car 5&gt;2. On prend plus de parts.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42609" y="783606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586841" y="4927611"/>
            <a:ext cx="3641563" cy="2532753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2816192" y="4184319"/>
            <a:ext cx="3947104" cy="3947104"/>
          </a:xfrm>
          <a:custGeom>
            <a:avLst/>
            <a:gdLst/>
            <a:ahLst/>
            <a:cxnLst/>
            <a:rect r="r" b="b" t="t" l="l"/>
            <a:pathLst>
              <a:path h="3947104" w="3947104">
                <a:moveTo>
                  <a:pt x="0" y="0"/>
                </a:moveTo>
                <a:lnTo>
                  <a:pt x="3947104" y="0"/>
                </a:lnTo>
                <a:lnTo>
                  <a:pt x="3947104" y="3947104"/>
                </a:lnTo>
                <a:lnTo>
                  <a:pt x="0" y="39471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294834" y="3947491"/>
            <a:ext cx="4126623" cy="4126623"/>
          </a:xfrm>
          <a:custGeom>
            <a:avLst/>
            <a:gdLst/>
            <a:ahLst/>
            <a:cxnLst/>
            <a:rect r="r" b="b" t="t" l="l"/>
            <a:pathLst>
              <a:path h="4126623" w="4126623">
                <a:moveTo>
                  <a:pt x="0" y="0"/>
                </a:moveTo>
                <a:lnTo>
                  <a:pt x="4126624" y="0"/>
                </a:lnTo>
                <a:lnTo>
                  <a:pt x="4126624" y="4126624"/>
                </a:lnTo>
                <a:lnTo>
                  <a:pt x="0" y="41266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Même numérateur =&gt; comparaison des dénominateurs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7643" y="3145605"/>
            <a:ext cx="16673232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 grande fraction = plus petit dénominateur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FRACTIONS DE MÊME NUMÉRATEUR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479621" y="8191264"/>
            <a:ext cx="963042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découpe l’unité en moins de parts, elles sont donc plus grosses.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1061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33678" y="783606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439353" y="4388958"/>
            <a:ext cx="2661142" cy="236935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9697883" y="4005024"/>
            <a:ext cx="3101925" cy="3137219"/>
          </a:xfrm>
          <a:custGeom>
            <a:avLst/>
            <a:gdLst/>
            <a:ahLst/>
            <a:cxnLst/>
            <a:rect r="r" b="b" t="t" l="l"/>
            <a:pathLst>
              <a:path h="3137219" w="3101925">
                <a:moveTo>
                  <a:pt x="0" y="0"/>
                </a:moveTo>
                <a:lnTo>
                  <a:pt x="3101926" y="0"/>
                </a:lnTo>
                <a:lnTo>
                  <a:pt x="3101926" y="3137219"/>
                </a:lnTo>
                <a:lnTo>
                  <a:pt x="0" y="31372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33678" y="2016085"/>
            <a:ext cx="16841161" cy="1988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Numérateurs et dénominateurs différents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représenter les fractions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chercher des équivalences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FRACTIONS DE DÉNOMINATEUR DIFFÉRENT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06107" y="8239484"/>
            <a:ext cx="10527633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Lorsque je représente les fractions, je vois que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914337" y="4213972"/>
            <a:ext cx="2928272" cy="2928272"/>
          </a:xfrm>
          <a:custGeom>
            <a:avLst/>
            <a:gdLst/>
            <a:ahLst/>
            <a:cxnLst/>
            <a:rect r="r" b="b" t="t" l="l"/>
            <a:pathLst>
              <a:path h="2928272" w="2928272">
                <a:moveTo>
                  <a:pt x="0" y="0"/>
                </a:moveTo>
                <a:lnTo>
                  <a:pt x="2928272" y="0"/>
                </a:lnTo>
                <a:lnTo>
                  <a:pt x="2928272" y="2928271"/>
                </a:lnTo>
                <a:lnTo>
                  <a:pt x="0" y="29282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2730277" y="7334461"/>
            <a:ext cx="3641563" cy="253275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1061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33678" y="635230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214862" y="4151883"/>
            <a:ext cx="2006639" cy="1786613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7234971" y="4079613"/>
            <a:ext cx="2120406" cy="2120406"/>
          </a:xfrm>
          <a:custGeom>
            <a:avLst/>
            <a:gdLst/>
            <a:ahLst/>
            <a:cxnLst/>
            <a:rect r="r" b="b" t="t" l="l"/>
            <a:pathLst>
              <a:path h="2120406" w="2120406">
                <a:moveTo>
                  <a:pt x="0" y="0"/>
                </a:moveTo>
                <a:lnTo>
                  <a:pt x="2120406" y="0"/>
                </a:lnTo>
                <a:lnTo>
                  <a:pt x="2120406" y="2120406"/>
                </a:lnTo>
                <a:lnTo>
                  <a:pt x="0" y="21204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800000">
            <a:off x="11233924" y="3991364"/>
            <a:ext cx="2107651" cy="2107651"/>
          </a:xfrm>
          <a:custGeom>
            <a:avLst/>
            <a:gdLst/>
            <a:ahLst/>
            <a:cxnLst/>
            <a:rect r="r" b="b" t="t" l="l"/>
            <a:pathLst>
              <a:path h="2107651" w="2107651">
                <a:moveTo>
                  <a:pt x="0" y="0"/>
                </a:moveTo>
                <a:lnTo>
                  <a:pt x="2107651" y="0"/>
                </a:lnTo>
                <a:lnTo>
                  <a:pt x="2107651" y="2107651"/>
                </a:lnTo>
                <a:lnTo>
                  <a:pt x="0" y="21076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355377" y="8165099"/>
            <a:ext cx="1419936" cy="1436092"/>
          </a:xfrm>
          <a:custGeom>
            <a:avLst/>
            <a:gdLst/>
            <a:ahLst/>
            <a:cxnLst/>
            <a:rect r="r" b="b" t="t" l="l"/>
            <a:pathLst>
              <a:path h="1436092" w="1419936">
                <a:moveTo>
                  <a:pt x="0" y="0"/>
                </a:moveTo>
                <a:lnTo>
                  <a:pt x="1419936" y="0"/>
                </a:lnTo>
                <a:lnTo>
                  <a:pt x="1419936" y="1436092"/>
                </a:lnTo>
                <a:lnTo>
                  <a:pt x="0" y="14360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33678" y="2164581"/>
            <a:ext cx="16841161" cy="1988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Numérateurs et dénominateurs différents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représenter les fractions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chercher des équivalences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FRACTIONS DE DÉNOMINATEUR DIFFÉRENT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527371" y="4652623"/>
            <a:ext cx="7261841" cy="48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8"/>
              </a:lnSpc>
            </a:pPr>
            <a:r>
              <a:rPr lang="en-US" sz="2863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que                               =</a:t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6325948" y="4173886"/>
            <a:ext cx="950514" cy="1742608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0056734" y="4173886"/>
            <a:ext cx="950514" cy="1742608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2419757" y="6914394"/>
            <a:ext cx="9630427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peux alors comparer =&gt;</a:t>
            </a:r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7793394" y="6128203"/>
            <a:ext cx="6348196" cy="2323072"/>
          </a:xfrm>
          <a:prstGeom prst="rect">
            <a:avLst/>
          </a:prstGeom>
        </p:spPr>
      </p:pic>
      <p:sp>
        <p:nvSpPr>
          <p:cNvPr name="Freeform 22" id="22"/>
          <p:cNvSpPr/>
          <p:nvPr/>
        </p:nvSpPr>
        <p:spPr>
          <a:xfrm flipH="false" flipV="false" rot="-10800000">
            <a:off x="7919285" y="8165099"/>
            <a:ext cx="1436092" cy="1436092"/>
          </a:xfrm>
          <a:custGeom>
            <a:avLst/>
            <a:gdLst/>
            <a:ahLst/>
            <a:cxnLst/>
            <a:rect r="r" b="b" t="t" l="l"/>
            <a:pathLst>
              <a:path h="1436092" w="1436092">
                <a:moveTo>
                  <a:pt x="0" y="0"/>
                </a:moveTo>
                <a:lnTo>
                  <a:pt x="1436092" y="0"/>
                </a:lnTo>
                <a:lnTo>
                  <a:pt x="1436092" y="1436092"/>
                </a:lnTo>
                <a:lnTo>
                  <a:pt x="0" y="14360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2869102" y="8165099"/>
            <a:ext cx="1419936" cy="1436092"/>
          </a:xfrm>
          <a:custGeom>
            <a:avLst/>
            <a:gdLst/>
            <a:ahLst/>
            <a:cxnLst/>
            <a:rect r="r" b="b" t="t" l="l"/>
            <a:pathLst>
              <a:path h="1436092" w="1419936">
                <a:moveTo>
                  <a:pt x="0" y="0"/>
                </a:moveTo>
                <a:lnTo>
                  <a:pt x="1419936" y="0"/>
                </a:lnTo>
                <a:lnTo>
                  <a:pt x="1419936" y="1436092"/>
                </a:lnTo>
                <a:lnTo>
                  <a:pt x="0" y="14360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441478" y="8173567"/>
            <a:ext cx="1427625" cy="1427625"/>
          </a:xfrm>
          <a:custGeom>
            <a:avLst/>
            <a:gdLst/>
            <a:ahLst/>
            <a:cxnLst/>
            <a:rect r="r" b="b" t="t" l="l"/>
            <a:pathLst>
              <a:path h="1427625" w="1427625">
                <a:moveTo>
                  <a:pt x="0" y="0"/>
                </a:moveTo>
                <a:lnTo>
                  <a:pt x="1427624" y="0"/>
                </a:lnTo>
                <a:lnTo>
                  <a:pt x="1427624" y="1427624"/>
                </a:lnTo>
                <a:lnTo>
                  <a:pt x="0" y="14276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Compare les fractions.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47088" y="3246816"/>
            <a:ext cx="3719710" cy="200227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581090" y="3179794"/>
            <a:ext cx="4523971" cy="2136319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9321442" y="3246816"/>
            <a:ext cx="3719710" cy="2002276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658297" y="3246816"/>
            <a:ext cx="3719710" cy="200227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47088" y="5410190"/>
            <a:ext cx="3719710" cy="2002276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807590" y="5462743"/>
            <a:ext cx="4574237" cy="21446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