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Handy Casual" charset="1" panose="00000500000000000000"/>
      <p:regular r:id="rId18"/>
    </p:embeddedFont>
    <p:embeddedFont>
      <p:font typeface="Glacial Indifference Bold" charset="1" panose="00000800000000000000"/>
      <p:regular r:id="rId19"/>
    </p:embeddedFont>
    <p:embeddedFont>
      <p:font typeface="Sondos Bold" charset="1" panose="00000800000000000000"/>
      <p:regular r:id="rId20"/>
    </p:embeddedFont>
    <p:embeddedFont>
      <p:font typeface="Glacial Indifference" charset="1" panose="00000000000000000000"/>
      <p:regular r:id="rId21"/>
    </p:embeddedFont>
    <p:embeddedFont>
      <p:font typeface="Glacial Indifference Italics" charset="1" panose="00000000000000000000"/>
      <p:regular r:id="rId22"/>
    </p:embeddedFont>
    <p:embeddedFont>
      <p:font typeface="Glacial Indifference Bold Italics" charset="1" panose="0000080000000000000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6.svg" Type="http://schemas.openxmlformats.org/officeDocument/2006/relationships/image"/><Relationship Id="rId11" Target="../media/image27.png" Type="http://schemas.openxmlformats.org/officeDocument/2006/relationships/image"/><Relationship Id="rId12" Target="../media/image28.svg" Type="http://schemas.openxmlformats.org/officeDocument/2006/relationships/image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18.png" Type="http://schemas.openxmlformats.org/officeDocument/2006/relationships/image"/><Relationship Id="rId9" Target="../media/image2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svg" Type="http://schemas.openxmlformats.org/officeDocument/2006/relationships/image"/><Relationship Id="rId11" Target="../media/image31.png" Type="http://schemas.openxmlformats.org/officeDocument/2006/relationships/image"/><Relationship Id="rId12" Target="../media/image32.svg" Type="http://schemas.openxmlformats.org/officeDocument/2006/relationships/image"/><Relationship Id="rId13" Target="../media/image33.png" Type="http://schemas.openxmlformats.org/officeDocument/2006/relationships/image"/><Relationship Id="rId14" Target="../media/image34.svg" Type="http://schemas.openxmlformats.org/officeDocument/2006/relationships/image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18.png" Type="http://schemas.openxmlformats.org/officeDocument/2006/relationships/image"/><Relationship Id="rId9" Target="../media/image2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png" Type="http://schemas.openxmlformats.org/officeDocument/2006/relationships/image"/><Relationship Id="rId3" Target="../media/image36.svg" Type="http://schemas.openxmlformats.org/officeDocument/2006/relationships/image"/><Relationship Id="rId4" Target="../media/image37.png" Type="http://schemas.openxmlformats.org/officeDocument/2006/relationships/image"/><Relationship Id="rId5" Target="../media/image38.sv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2.svg" Type="http://schemas.openxmlformats.org/officeDocument/2006/relationships/image"/><Relationship Id="rId11" Target="../media/image43.png" Type="http://schemas.openxmlformats.org/officeDocument/2006/relationships/image"/><Relationship Id="rId12" Target="../media/image44.svg" Type="http://schemas.openxmlformats.org/officeDocument/2006/relationships/image"/><Relationship Id="rId13" Target="../media/image45.png" Type="http://schemas.openxmlformats.org/officeDocument/2006/relationships/image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18.png" Type="http://schemas.openxmlformats.org/officeDocument/2006/relationships/image"/><Relationship Id="rId9" Target="../media/image4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7.png" Type="http://schemas.openxmlformats.org/officeDocument/2006/relationships/image"/><Relationship Id="rId11" Target="../media/image48.png" Type="http://schemas.openxmlformats.org/officeDocument/2006/relationships/image"/><Relationship Id="rId12" Target="../media/image49.png" Type="http://schemas.openxmlformats.org/officeDocument/2006/relationships/image"/><Relationship Id="rId13" Target="../media/image50.svg" Type="http://schemas.openxmlformats.org/officeDocument/2006/relationships/image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18.png" Type="http://schemas.openxmlformats.org/officeDocument/2006/relationships/image"/><Relationship Id="rId9" Target="../media/image46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2.png" Type="http://schemas.openxmlformats.org/officeDocument/2006/relationships/image"/><Relationship Id="rId11" Target="../media/image48.png" Type="http://schemas.openxmlformats.org/officeDocument/2006/relationships/image"/><Relationship Id="rId12" Target="../media/image49.png" Type="http://schemas.openxmlformats.org/officeDocument/2006/relationships/image"/><Relationship Id="rId13" Target="../media/image50.svg" Type="http://schemas.openxmlformats.org/officeDocument/2006/relationships/image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18.png" Type="http://schemas.openxmlformats.org/officeDocument/2006/relationships/image"/><Relationship Id="rId9" Target="../media/image5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4.png" Type="http://schemas.openxmlformats.org/officeDocument/2006/relationships/image"/><Relationship Id="rId11" Target="../media/image48.png" Type="http://schemas.openxmlformats.org/officeDocument/2006/relationships/image"/><Relationship Id="rId12" Target="../media/image49.png" Type="http://schemas.openxmlformats.org/officeDocument/2006/relationships/image"/><Relationship Id="rId13" Target="../media/image50.svg" Type="http://schemas.openxmlformats.org/officeDocument/2006/relationships/image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18.png" Type="http://schemas.openxmlformats.org/officeDocument/2006/relationships/image"/><Relationship Id="rId9" Target="../media/image5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6.png" Type="http://schemas.openxmlformats.org/officeDocument/2006/relationships/image"/><Relationship Id="rId11" Target="../media/image57.png" Type="http://schemas.openxmlformats.org/officeDocument/2006/relationships/image"/><Relationship Id="rId12" Target="../media/image58.png" Type="http://schemas.openxmlformats.org/officeDocument/2006/relationships/image"/><Relationship Id="rId13" Target="../media/image59.png" Type="http://schemas.openxmlformats.org/officeDocument/2006/relationships/image"/><Relationship Id="rId14" Target="../media/image60.png" Type="http://schemas.openxmlformats.org/officeDocument/2006/relationships/image"/><Relationship Id="rId15" Target="../media/image61.png" Type="http://schemas.openxmlformats.org/officeDocument/2006/relationships/image"/><Relationship Id="rId2" Target="../media/image35.png" Type="http://schemas.openxmlformats.org/officeDocument/2006/relationships/image"/><Relationship Id="rId3" Target="../media/image36.svg" Type="http://schemas.openxmlformats.org/officeDocument/2006/relationships/image"/><Relationship Id="rId4" Target="../media/image37.png" Type="http://schemas.openxmlformats.org/officeDocument/2006/relationships/image"/><Relationship Id="rId5" Target="../media/image38.sv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Relationship Id="rId8" Target="../media/image11.png" Type="http://schemas.openxmlformats.org/officeDocument/2006/relationships/image"/><Relationship Id="rId9" Target="../media/image55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2.png" Type="http://schemas.openxmlformats.org/officeDocument/2006/relationships/image"/><Relationship Id="rId3" Target="../media/image63.svg" Type="http://schemas.openxmlformats.org/officeDocument/2006/relationships/image"/><Relationship Id="rId4" Target="../media/image64.png" Type="http://schemas.openxmlformats.org/officeDocument/2006/relationships/image"/><Relationship Id="rId5" Target="../media/image65.svg" Type="http://schemas.openxmlformats.org/officeDocument/2006/relationships/image"/><Relationship Id="rId6" Target="../media/image66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5503675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60" y="0"/>
                </a:lnTo>
                <a:lnTo>
                  <a:pt x="753960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446665" y="2000907"/>
            <a:ext cx="11739425" cy="3280391"/>
            <a:chOff x="0" y="0"/>
            <a:chExt cx="15652567" cy="437385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257253"/>
              <a:ext cx="15652567" cy="31089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Approcher la division par les multiples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017392" y="3581265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2665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CALCUL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la notion de multiple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Approcher la division</a:t>
            </a: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04750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2622439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0" y="0"/>
                </a:moveTo>
                <a:lnTo>
                  <a:pt x="1637012" y="0"/>
                </a:lnTo>
                <a:lnTo>
                  <a:pt x="1637012" y="2099855"/>
                </a:lnTo>
                <a:lnTo>
                  <a:pt x="0" y="20998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888236" y="2987620"/>
            <a:ext cx="5902935" cy="8585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 x 7 = .........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8 x 3 = .........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9 x 5 = .........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 x 9 = .........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8 x 7 = .........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9 x 3 = .........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8 x 9 = .........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4 x 7 = .........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 x 5 = .........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2888236" y="2039086"/>
            <a:ext cx="5902935" cy="1303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Connaitre les tables de multiplication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870927" y="3244885"/>
            <a:ext cx="5902935" cy="5275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 x ...... = 36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 x ... = 40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 x ... = 21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7 x ... = 49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 x ... = 14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4 x ... = 32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9 x ...= 54</a:t>
            </a: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0870927" y="2194420"/>
            <a:ext cx="5902935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Calculer mentalement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6236463" y="5849376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979713" y="3606207"/>
            <a:ext cx="1510370" cy="1196968"/>
          </a:xfrm>
          <a:custGeom>
            <a:avLst/>
            <a:gdLst/>
            <a:ahLst/>
            <a:cxnLst/>
            <a:rect r="r" b="b" t="t" l="l"/>
            <a:pathLst>
              <a:path h="1196968" w="1510370">
                <a:moveTo>
                  <a:pt x="0" y="0"/>
                </a:moveTo>
                <a:lnTo>
                  <a:pt x="1510370" y="0"/>
                </a:lnTo>
                <a:lnTo>
                  <a:pt x="1510370" y="1196968"/>
                </a:lnTo>
                <a:lnTo>
                  <a:pt x="0" y="119696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870206" y="6660079"/>
            <a:ext cx="1619877" cy="1289152"/>
          </a:xfrm>
          <a:custGeom>
            <a:avLst/>
            <a:gdLst/>
            <a:ahLst/>
            <a:cxnLst/>
            <a:rect r="r" b="b" t="t" l="l"/>
            <a:pathLst>
              <a:path h="1289152" w="1619877">
                <a:moveTo>
                  <a:pt x="0" y="0"/>
                </a:moveTo>
                <a:lnTo>
                  <a:pt x="1619877" y="0"/>
                </a:lnTo>
                <a:lnTo>
                  <a:pt x="1619877" y="1289153"/>
                </a:lnTo>
                <a:lnTo>
                  <a:pt x="0" y="12891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861932" y="2291211"/>
            <a:ext cx="16564136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MULTIPLE  =&gt;nombre qui peut s’écrire sous la forme d’un produit de deux nombres entiers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41163"/>
            <a:ext cx="13912426" cy="904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64"/>
              </a:lnSpc>
            </a:pPr>
            <a:r>
              <a:rPr lang="en-US" sz="5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MULTIPLES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5036898"/>
            <a:ext cx="16026269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24 est multiple de 3 car on peut écrire 24 sous la forme suivante =&gt; 3 x 8</a:t>
            </a: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peux donc partager 24 en 3 parts égales =&gt; J’obtiendrai 8.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8187357"/>
            <a:ext cx="16026269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14 est multiple de 7 car on peut écrire 14 sous la forme suivante =&gt; 7 x 2</a:t>
            </a: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peux donc partager 14 en 7 parts égales =&gt; J’obtiendrai 2.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75114" y="7636823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5"/>
                </a:lnTo>
                <a:lnTo>
                  <a:pt x="1637012" y="2099855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61932" y="3418569"/>
            <a:ext cx="833905" cy="1121846"/>
          </a:xfrm>
          <a:custGeom>
            <a:avLst/>
            <a:gdLst/>
            <a:ahLst/>
            <a:cxnLst/>
            <a:rect r="r" b="b" t="t" l="l"/>
            <a:pathLst>
              <a:path h="1121846" w="833905">
                <a:moveTo>
                  <a:pt x="0" y="0"/>
                </a:moveTo>
                <a:lnTo>
                  <a:pt x="833905" y="0"/>
                </a:lnTo>
                <a:lnTo>
                  <a:pt x="833905" y="1121846"/>
                </a:lnTo>
                <a:lnTo>
                  <a:pt x="0" y="11218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75423" y="5388140"/>
            <a:ext cx="806924" cy="1181585"/>
          </a:xfrm>
          <a:custGeom>
            <a:avLst/>
            <a:gdLst/>
            <a:ahLst/>
            <a:cxnLst/>
            <a:rect r="r" b="b" t="t" l="l"/>
            <a:pathLst>
              <a:path h="1181585" w="806924">
                <a:moveTo>
                  <a:pt x="0" y="0"/>
                </a:moveTo>
                <a:lnTo>
                  <a:pt x="806924" y="0"/>
                </a:lnTo>
                <a:lnTo>
                  <a:pt x="806924" y="1181585"/>
                </a:lnTo>
                <a:lnTo>
                  <a:pt x="0" y="118158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61932" y="7341273"/>
            <a:ext cx="1407574" cy="1038672"/>
          </a:xfrm>
          <a:custGeom>
            <a:avLst/>
            <a:gdLst/>
            <a:ahLst/>
            <a:cxnLst/>
            <a:rect r="r" b="b" t="t" l="l"/>
            <a:pathLst>
              <a:path h="1038672" w="1407574">
                <a:moveTo>
                  <a:pt x="0" y="0"/>
                </a:moveTo>
                <a:lnTo>
                  <a:pt x="1407574" y="0"/>
                </a:lnTo>
                <a:lnTo>
                  <a:pt x="1407574" y="1038673"/>
                </a:lnTo>
                <a:lnTo>
                  <a:pt x="0" y="103867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861932" y="2291211"/>
            <a:ext cx="16564136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reconnaitre facilement certains multiples.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3599700" y="441163"/>
            <a:ext cx="13912426" cy="904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64"/>
              </a:lnSpc>
            </a:pPr>
            <a:r>
              <a:rPr lang="en-US" sz="5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MULTIPLES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745014" y="4030446"/>
            <a:ext cx="16026269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178 - 2024 - 8 - 56 ...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931396" y="3357742"/>
            <a:ext cx="15327904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Tous les nombres pairs (qui se terminent par 0, 2, 4, 6 ou 8) sont multiples de 2.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931396" y="5429568"/>
            <a:ext cx="15327904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Tous les nombres se terminant par 5 ou 0 sont multiples de 5.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931396" y="6208370"/>
            <a:ext cx="16026269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365 - 1000 - 40 - 125 ...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542778" y="7273980"/>
            <a:ext cx="15327904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Tous les nombres se terminant par  0 sont multiples de 10.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542778" y="8052781"/>
            <a:ext cx="16026269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860- 1400 - 40 - 90 ...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7045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246033" y="2365629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Comment reconnait-on les multiples de 2 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246033" y="3471067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Comment reconnait-on les multiples de 5 ?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25274" y="6436381"/>
            <a:ext cx="14889959" cy="13674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 nombre 12 est il multiple de 3 ?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Si oui, écrit 12 sous la forme 3 x ...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25274" y="7870533"/>
            <a:ext cx="14889959" cy="13674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 nombre 32 est il multiple de 4 ?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Si oui, écrit 32 sous la forme 4 x ...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46033" y="4762469"/>
            <a:ext cx="14889959" cy="13674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Entoure le nombre multiple de 2 et de 5.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32 - 25 - 30 - 16 - 5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75114" y="7636823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5"/>
                </a:lnTo>
                <a:lnTo>
                  <a:pt x="1637012" y="2099855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4106646"/>
            <a:ext cx="4852064" cy="5630033"/>
          </a:xfrm>
          <a:custGeom>
            <a:avLst/>
            <a:gdLst/>
            <a:ahLst/>
            <a:cxnLst/>
            <a:rect r="r" b="b" t="t" l="l"/>
            <a:pathLst>
              <a:path h="5630033" w="4852064">
                <a:moveTo>
                  <a:pt x="0" y="0"/>
                </a:moveTo>
                <a:lnTo>
                  <a:pt x="4852064" y="0"/>
                </a:lnTo>
                <a:lnTo>
                  <a:pt x="4852064" y="5630032"/>
                </a:lnTo>
                <a:lnTo>
                  <a:pt x="0" y="563003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628380" y="5353825"/>
            <a:ext cx="3652704" cy="4114800"/>
          </a:xfrm>
          <a:custGeom>
            <a:avLst/>
            <a:gdLst/>
            <a:ahLst/>
            <a:cxnLst/>
            <a:rect r="r" b="b" t="t" l="l"/>
            <a:pathLst>
              <a:path h="4114800" w="3652704">
                <a:moveTo>
                  <a:pt x="0" y="0"/>
                </a:moveTo>
                <a:lnTo>
                  <a:pt x="3652704" y="0"/>
                </a:lnTo>
                <a:lnTo>
                  <a:pt x="36527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861932" y="2411791"/>
            <a:ext cx="16564136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DIVISION =&gt; sert à effectuer des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partages en parts égales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(partages équitables).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41163"/>
            <a:ext cx="13912426" cy="904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64"/>
              </a:lnSpc>
            </a:pPr>
            <a:r>
              <a:rPr lang="en-US" sz="5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SENS DE LA DIVISION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742696" y="3640516"/>
            <a:ext cx="9132417" cy="5980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J’ai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8 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billes, je veux les partager équitablement entre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4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enfants. 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vais donc partager 8 en 4 parts égales. Je sais que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8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=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4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x 2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Chaque enfant aura donc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2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billes.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Freeform 16" id="16"/>
          <p:cNvSpPr/>
          <p:nvPr/>
        </p:nvSpPr>
        <p:spPr>
          <a:xfrm flipH="false" flipV="false" rot="5400000">
            <a:off x="7348238" y="6651168"/>
            <a:ext cx="730080" cy="1733939"/>
          </a:xfrm>
          <a:custGeom>
            <a:avLst/>
            <a:gdLst/>
            <a:ahLst/>
            <a:cxnLst/>
            <a:rect r="r" b="b" t="t" l="l"/>
            <a:pathLst>
              <a:path h="1733939" w="730080">
                <a:moveTo>
                  <a:pt x="0" y="0"/>
                </a:moveTo>
                <a:lnTo>
                  <a:pt x="730080" y="0"/>
                </a:lnTo>
                <a:lnTo>
                  <a:pt x="730080" y="1733939"/>
                </a:lnTo>
                <a:lnTo>
                  <a:pt x="0" y="1733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9" t="-33127" r="-273200" b="-45956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7" id="17"/>
          <p:cNvSpPr/>
          <p:nvPr/>
        </p:nvSpPr>
        <p:spPr>
          <a:xfrm flipH="false" flipV="false" rot="5400000">
            <a:off x="9203040" y="6651168"/>
            <a:ext cx="730080" cy="1733939"/>
          </a:xfrm>
          <a:custGeom>
            <a:avLst/>
            <a:gdLst/>
            <a:ahLst/>
            <a:cxnLst/>
            <a:rect r="r" b="b" t="t" l="l"/>
            <a:pathLst>
              <a:path h="1733939" w="730080">
                <a:moveTo>
                  <a:pt x="0" y="0"/>
                </a:moveTo>
                <a:lnTo>
                  <a:pt x="730080" y="0"/>
                </a:lnTo>
                <a:lnTo>
                  <a:pt x="730080" y="1733939"/>
                </a:lnTo>
                <a:lnTo>
                  <a:pt x="0" y="1733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9" t="-33127" r="-273200" b="-45956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8" id="18"/>
          <p:cNvSpPr/>
          <p:nvPr/>
        </p:nvSpPr>
        <p:spPr>
          <a:xfrm flipH="false" flipV="false" rot="5400000">
            <a:off x="11057843" y="6651168"/>
            <a:ext cx="730080" cy="1733939"/>
          </a:xfrm>
          <a:custGeom>
            <a:avLst/>
            <a:gdLst/>
            <a:ahLst/>
            <a:cxnLst/>
            <a:rect r="r" b="b" t="t" l="l"/>
            <a:pathLst>
              <a:path h="1733939" w="730080">
                <a:moveTo>
                  <a:pt x="0" y="0"/>
                </a:moveTo>
                <a:lnTo>
                  <a:pt x="730079" y="0"/>
                </a:lnTo>
                <a:lnTo>
                  <a:pt x="730079" y="1733939"/>
                </a:lnTo>
                <a:lnTo>
                  <a:pt x="0" y="1733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9" t="-33127" r="-273200" b="-45956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9" id="19"/>
          <p:cNvSpPr/>
          <p:nvPr/>
        </p:nvSpPr>
        <p:spPr>
          <a:xfrm flipH="false" flipV="false" rot="5400000">
            <a:off x="12915607" y="6651168"/>
            <a:ext cx="730080" cy="1733939"/>
          </a:xfrm>
          <a:custGeom>
            <a:avLst/>
            <a:gdLst/>
            <a:ahLst/>
            <a:cxnLst/>
            <a:rect r="r" b="b" t="t" l="l"/>
            <a:pathLst>
              <a:path h="1733939" w="730080">
                <a:moveTo>
                  <a:pt x="0" y="0"/>
                </a:moveTo>
                <a:lnTo>
                  <a:pt x="730079" y="0"/>
                </a:lnTo>
                <a:lnTo>
                  <a:pt x="730079" y="1733939"/>
                </a:lnTo>
                <a:lnTo>
                  <a:pt x="0" y="1733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9" t="-33127" r="-273200" b="-45956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20" id="20"/>
          <p:cNvSpPr txBox="true"/>
          <p:nvPr/>
        </p:nvSpPr>
        <p:spPr>
          <a:xfrm rot="0">
            <a:off x="6742696" y="9090169"/>
            <a:ext cx="1656413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écrire 8   4 = 2</a:t>
            </a:r>
          </a:p>
        </p:txBody>
      </p:sp>
      <p:pic>
        <p:nvPicPr>
          <p:cNvPr name="Picture 21" id="21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0527665" y="9397214"/>
            <a:ext cx="338977" cy="2520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69055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75114" y="7636823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5"/>
                </a:lnTo>
                <a:lnTo>
                  <a:pt x="1637012" y="2099855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130945" y="7097243"/>
            <a:ext cx="1656413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36   4 = 9</a:t>
            </a: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7275055" y="3882834"/>
            <a:ext cx="338977" cy="25206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6711018" y="7335695"/>
            <a:ext cx="338977" cy="252060"/>
          </a:xfrm>
          <a:prstGeom prst="rect">
            <a:avLst/>
          </a:prstGeom>
        </p:spPr>
      </p:pic>
      <p:sp>
        <p:nvSpPr>
          <p:cNvPr name="Freeform 14" id="14"/>
          <p:cNvSpPr/>
          <p:nvPr/>
        </p:nvSpPr>
        <p:spPr>
          <a:xfrm flipH="false" flipV="false" rot="0">
            <a:off x="1028700" y="3482744"/>
            <a:ext cx="4401978" cy="5368266"/>
          </a:xfrm>
          <a:custGeom>
            <a:avLst/>
            <a:gdLst/>
            <a:ahLst/>
            <a:cxnLst/>
            <a:rect r="r" b="b" t="t" l="l"/>
            <a:pathLst>
              <a:path h="5368266" w="4401978">
                <a:moveTo>
                  <a:pt x="0" y="0"/>
                </a:moveTo>
                <a:lnTo>
                  <a:pt x="4401978" y="0"/>
                </a:lnTo>
                <a:lnTo>
                  <a:pt x="4401978" y="5368266"/>
                </a:lnTo>
                <a:lnTo>
                  <a:pt x="0" y="536826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3621570" y="4832384"/>
            <a:ext cx="1973444" cy="2237926"/>
          </a:xfrm>
          <a:custGeom>
            <a:avLst/>
            <a:gdLst/>
            <a:ahLst/>
            <a:cxnLst/>
            <a:rect r="r" b="b" t="t" l="l"/>
            <a:pathLst>
              <a:path h="2237926" w="1973444">
                <a:moveTo>
                  <a:pt x="1973444" y="0"/>
                </a:moveTo>
                <a:lnTo>
                  <a:pt x="0" y="0"/>
                </a:lnTo>
                <a:lnTo>
                  <a:pt x="0" y="2237926"/>
                </a:lnTo>
                <a:lnTo>
                  <a:pt x="1973444" y="2237926"/>
                </a:lnTo>
                <a:lnTo>
                  <a:pt x="1973444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599700" y="441163"/>
            <a:ext cx="13912426" cy="904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64"/>
              </a:lnSpc>
            </a:pPr>
            <a:r>
              <a:rPr lang="en-US" sz="5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DIVISER AVEC LES MULTIPLES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880764" y="4561339"/>
            <a:ext cx="11570988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Je vais donc chercher “dans 36 combien de fois 4 ?”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6130945" y="3571690"/>
            <a:ext cx="1656413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=&gt; 36    4 = 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130945" y="2334631"/>
            <a:ext cx="10959236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J’ai 36 billes, je veux les partager équitablement entre 4 enfants.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130945" y="5324294"/>
            <a:ext cx="1656413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36 = 4 x 9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130945" y="6260234"/>
            <a:ext cx="11570988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Il y a 4 fois 9 dans 36.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130945" y="7934252"/>
            <a:ext cx="11570988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Chaque enfant aura 9 billes.</a:t>
            </a:r>
          </a:p>
        </p:txBody>
      </p:sp>
      <p:sp>
        <p:nvSpPr>
          <p:cNvPr name="TextBox 23" id="23"/>
          <p:cNvSpPr txBox="true"/>
          <p:nvPr/>
        </p:nvSpPr>
        <p:spPr>
          <a:xfrm rot="2955201">
            <a:off x="4020155" y="6312210"/>
            <a:ext cx="2106002" cy="4153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5"/>
              </a:lnSpc>
            </a:pPr>
            <a:r>
              <a:rPr lang="en-US" sz="2396" spc="47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36 billes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69055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75114" y="7636823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5"/>
                </a:lnTo>
                <a:lnTo>
                  <a:pt x="1637012" y="2099855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130945" y="7871714"/>
            <a:ext cx="1656413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56   8 = 7</a:t>
            </a: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7331458" y="4070207"/>
            <a:ext cx="338977" cy="25206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6711018" y="8135795"/>
            <a:ext cx="338977" cy="252060"/>
          </a:xfrm>
          <a:prstGeom prst="rect">
            <a:avLst/>
          </a:prstGeom>
        </p:spPr>
      </p:pic>
      <p:sp>
        <p:nvSpPr>
          <p:cNvPr name="Freeform 14" id="14"/>
          <p:cNvSpPr/>
          <p:nvPr/>
        </p:nvSpPr>
        <p:spPr>
          <a:xfrm flipH="false" flipV="false" rot="0">
            <a:off x="1028700" y="3482744"/>
            <a:ext cx="4401978" cy="5368266"/>
          </a:xfrm>
          <a:custGeom>
            <a:avLst/>
            <a:gdLst/>
            <a:ahLst/>
            <a:cxnLst/>
            <a:rect r="r" b="b" t="t" l="l"/>
            <a:pathLst>
              <a:path h="5368266" w="4401978">
                <a:moveTo>
                  <a:pt x="0" y="0"/>
                </a:moveTo>
                <a:lnTo>
                  <a:pt x="4401978" y="0"/>
                </a:lnTo>
                <a:lnTo>
                  <a:pt x="4401978" y="5368266"/>
                </a:lnTo>
                <a:lnTo>
                  <a:pt x="0" y="536826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3621570" y="4832384"/>
            <a:ext cx="1973444" cy="2237926"/>
          </a:xfrm>
          <a:custGeom>
            <a:avLst/>
            <a:gdLst/>
            <a:ahLst/>
            <a:cxnLst/>
            <a:rect r="r" b="b" t="t" l="l"/>
            <a:pathLst>
              <a:path h="2237926" w="1973444">
                <a:moveTo>
                  <a:pt x="1973444" y="0"/>
                </a:moveTo>
                <a:lnTo>
                  <a:pt x="0" y="0"/>
                </a:lnTo>
                <a:lnTo>
                  <a:pt x="0" y="2237926"/>
                </a:lnTo>
                <a:lnTo>
                  <a:pt x="1973444" y="2237926"/>
                </a:lnTo>
                <a:lnTo>
                  <a:pt x="1973444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599700" y="441163"/>
            <a:ext cx="13912426" cy="904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64"/>
              </a:lnSpc>
            </a:pPr>
            <a:r>
              <a:rPr lang="en-US" sz="5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DIVISER AVEC LES MULTIPLES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130945" y="4756184"/>
            <a:ext cx="10993641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Je vais donc chercher : “dans 56 combien de fois 8 ?” 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6130945" y="3777817"/>
            <a:ext cx="1656413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=&gt; 56    8 = 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130945" y="2334631"/>
            <a:ext cx="10959236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J’ai 56 billes, je veux les partager équitablement entre 8 enfants.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130945" y="6090677"/>
            <a:ext cx="1656413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56 = 8 x 7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130945" y="7091855"/>
            <a:ext cx="11570988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Il y a 7 fois 8 dans 56.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130945" y="8610550"/>
            <a:ext cx="11570988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Chaque enfant aura 7 billes.</a:t>
            </a:r>
          </a:p>
        </p:txBody>
      </p:sp>
      <p:sp>
        <p:nvSpPr>
          <p:cNvPr name="TextBox 23" id="23"/>
          <p:cNvSpPr txBox="true"/>
          <p:nvPr/>
        </p:nvSpPr>
        <p:spPr>
          <a:xfrm rot="2955201">
            <a:off x="4020155" y="6312210"/>
            <a:ext cx="2106002" cy="4153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5"/>
              </a:lnSpc>
            </a:pPr>
            <a:r>
              <a:rPr lang="en-US" sz="2396" spc="47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56  billes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69055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75114" y="7636823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5"/>
                </a:lnTo>
                <a:lnTo>
                  <a:pt x="1637012" y="2099855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130945" y="7871714"/>
            <a:ext cx="1656413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16     3 = 5 avec un reste de 1</a:t>
            </a: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7331458" y="4070207"/>
            <a:ext cx="338977" cy="25206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6711018" y="8135795"/>
            <a:ext cx="338977" cy="252060"/>
          </a:xfrm>
          <a:prstGeom prst="rect">
            <a:avLst/>
          </a:prstGeom>
        </p:spPr>
      </p:pic>
      <p:sp>
        <p:nvSpPr>
          <p:cNvPr name="Freeform 14" id="14"/>
          <p:cNvSpPr/>
          <p:nvPr/>
        </p:nvSpPr>
        <p:spPr>
          <a:xfrm flipH="false" flipV="false" rot="0">
            <a:off x="1028700" y="3482744"/>
            <a:ext cx="4401978" cy="5368266"/>
          </a:xfrm>
          <a:custGeom>
            <a:avLst/>
            <a:gdLst/>
            <a:ahLst/>
            <a:cxnLst/>
            <a:rect r="r" b="b" t="t" l="l"/>
            <a:pathLst>
              <a:path h="5368266" w="4401978">
                <a:moveTo>
                  <a:pt x="0" y="0"/>
                </a:moveTo>
                <a:lnTo>
                  <a:pt x="4401978" y="0"/>
                </a:lnTo>
                <a:lnTo>
                  <a:pt x="4401978" y="5368266"/>
                </a:lnTo>
                <a:lnTo>
                  <a:pt x="0" y="536826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3621570" y="4832384"/>
            <a:ext cx="1973444" cy="2237926"/>
          </a:xfrm>
          <a:custGeom>
            <a:avLst/>
            <a:gdLst/>
            <a:ahLst/>
            <a:cxnLst/>
            <a:rect r="r" b="b" t="t" l="l"/>
            <a:pathLst>
              <a:path h="2237926" w="1973444">
                <a:moveTo>
                  <a:pt x="1973444" y="0"/>
                </a:moveTo>
                <a:lnTo>
                  <a:pt x="0" y="0"/>
                </a:lnTo>
                <a:lnTo>
                  <a:pt x="0" y="2237926"/>
                </a:lnTo>
                <a:lnTo>
                  <a:pt x="1973444" y="2237926"/>
                </a:lnTo>
                <a:lnTo>
                  <a:pt x="1973444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599700" y="441163"/>
            <a:ext cx="13912426" cy="904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64"/>
              </a:lnSpc>
            </a:pPr>
            <a:r>
              <a:rPr lang="en-US" sz="5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DIVISER AVEC LES MULTIPLES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096540" y="4756184"/>
            <a:ext cx="10467207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Je vais donc chercher : “dans 16 combien de fois 3 ?” 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6130945" y="3777817"/>
            <a:ext cx="1656413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=&gt; 16     3 = 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130945" y="2334631"/>
            <a:ext cx="10959236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J’ai 16 billes, je veux les partager équitablement entre 3 enfants.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130945" y="6089684"/>
            <a:ext cx="1656413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16 = 3 x 5 + 1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130945" y="6869543"/>
            <a:ext cx="11570988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Il y a 3 fois 5 dans 16 et il reste 1.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130945" y="8610550"/>
            <a:ext cx="11570988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Chaque enfant aura 5 billes. Il restera 1 bille.</a:t>
            </a:r>
          </a:p>
        </p:txBody>
      </p:sp>
      <p:sp>
        <p:nvSpPr>
          <p:cNvPr name="TextBox 23" id="23"/>
          <p:cNvSpPr txBox="true"/>
          <p:nvPr/>
        </p:nvSpPr>
        <p:spPr>
          <a:xfrm rot="2955201">
            <a:off x="4020155" y="6312210"/>
            <a:ext cx="2106002" cy="4153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5"/>
              </a:lnSpc>
            </a:pPr>
            <a:r>
              <a:rPr lang="en-US" sz="2396" spc="47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16  billes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7045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246033" y="2070432"/>
            <a:ext cx="7444979" cy="4132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Complète :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 x ……= 30 donc 30   6 = ………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8 x …… = 32 donc 32   8 = ……….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 x …. = 45 donc 45   5 = …………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 x ….. = 16 donc 16   2= ………….</a:t>
            </a:r>
          </a:p>
          <a:p>
            <a:pPr algn="l">
              <a:lnSpc>
                <a:spcPts val="554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246033" y="6003938"/>
            <a:ext cx="14889959" cy="3440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Complète :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27 &gt; 6 x ……….. Donc 27   6 = ………….. avec un reste de …..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19 &gt; 2 x ……….. Donc19   2 = ………….. avec un reste de ….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38 &gt; 5 x ……….. Donc 38   5 = ………….. avec un reste de …..</a:t>
            </a:r>
          </a:p>
          <a:p>
            <a:pPr algn="l">
              <a:lnSpc>
                <a:spcPts val="5540"/>
              </a:lnSpc>
            </a:pP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5695753" y="3068336"/>
            <a:ext cx="338977" cy="25206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5836993" y="3811713"/>
            <a:ext cx="338977" cy="25206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5695753" y="4431956"/>
            <a:ext cx="338977" cy="25206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5554513" y="5179969"/>
            <a:ext cx="338977" cy="25206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6119474" y="7739002"/>
            <a:ext cx="338977" cy="25206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6569778" y="8419804"/>
            <a:ext cx="338977" cy="25206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6569778" y="7057227"/>
            <a:ext cx="338977" cy="2520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