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18288000" cy="10287000"/>
  <p:notesSz cx="6858000" cy="9144000"/>
  <p:embeddedFontLst>
    <p:embeddedFont>
      <p:font typeface="Glacial Indifference" pitchFamily="2" charset="0"/>
      <p:regular r:id="rId10"/>
    </p:embeddedFont>
    <p:embeddedFont>
      <p:font typeface="Glacial Indifference Bold" pitchFamily="2" charset="0"/>
      <p:regular r:id="rId11"/>
      <p:bold r:id="rId12"/>
    </p:embeddedFont>
    <p:embeddedFont>
      <p:font typeface="Glacial Indifference Italics" pitchFamily="2" charset="0"/>
      <p:regular r:id="rId13"/>
      <p:italic r:id="rId14"/>
    </p:embeddedFont>
    <p:embeddedFont>
      <p:font typeface="Handy Casual" pitchFamily="2" charset="77"/>
      <p:regular r:id="rId15"/>
    </p:embeddedFont>
    <p:embeddedFont>
      <p:font typeface="Sondos Bold" pitchFamily="2" charset="-78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9" autoAdjust="0"/>
    <p:restoredTop sz="94586" autoAdjust="0"/>
  </p:normalViewPr>
  <p:slideViewPr>
    <p:cSldViewPr>
      <p:cViewPr varScale="1">
        <p:scale>
          <a:sx n="63" d="100"/>
          <a:sy n="63" d="100"/>
        </p:scale>
        <p:origin x="896" y="4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1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4982374"/>
            <a:ext cx="18288000" cy="14794421"/>
          </a:xfrm>
          <a:custGeom>
            <a:avLst/>
            <a:gdLst/>
            <a:ahLst/>
            <a:cxnLst/>
            <a:rect l="l" t="t" r="r" b="b"/>
            <a:pathLst>
              <a:path w="18288000" h="14794421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r="-339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6257635" y="5567924"/>
            <a:ext cx="5772730" cy="4719076"/>
          </a:xfrm>
          <a:custGeom>
            <a:avLst/>
            <a:gdLst/>
            <a:ahLst/>
            <a:cxnLst/>
            <a:rect l="l" t="t" r="r" b="b"/>
            <a:pathLst>
              <a:path w="5772730" h="4719076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581" b="-18886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43288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3288" h="224882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lIns="50994" tIns="50994" rIns="50994" bIns="50994" rtlCol="0" anchor="ctr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545361" cy="224882"/>
              </a:xfrm>
              <a:custGeom>
                <a:avLst/>
                <a:gdLst/>
                <a:ahLst/>
                <a:cxnLst/>
                <a:rect l="l" t="t" r="r" b="b"/>
                <a:pathLst>
                  <a:path w="545361" h="224882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5503675" y="797917"/>
            <a:ext cx="753960" cy="774285"/>
          </a:xfrm>
          <a:custGeom>
            <a:avLst/>
            <a:gdLst/>
            <a:ahLst/>
            <a:cxnLst/>
            <a:rect l="l" t="t" r="r" b="b"/>
            <a:pathLst>
              <a:path w="753960" h="774285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1" name="Group 21"/>
          <p:cNvGrpSpPr/>
          <p:nvPr/>
        </p:nvGrpSpPr>
        <p:grpSpPr>
          <a:xfrm>
            <a:off x="3446665" y="2000907"/>
            <a:ext cx="11739425" cy="3280391"/>
            <a:chOff x="0" y="0"/>
            <a:chExt cx="15652567" cy="4373854"/>
          </a:xfrm>
        </p:grpSpPr>
        <p:sp>
          <p:nvSpPr>
            <p:cNvPr id="22" name="TextBox 22"/>
            <p:cNvSpPr txBox="1"/>
            <p:nvPr/>
          </p:nvSpPr>
          <p:spPr>
            <a:xfrm>
              <a:off x="0" y="257253"/>
              <a:ext cx="15652567" cy="31089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1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Additionner et soustraire des entiers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017392" y="3581265"/>
              <a:ext cx="11617783" cy="7925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6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513450" y="151797"/>
            <a:ext cx="1332349" cy="1332349"/>
          </a:xfrm>
          <a:custGeom>
            <a:avLst/>
            <a:gdLst/>
            <a:ahLst/>
            <a:cxnLst/>
            <a:rect l="l" t="t" r="r" b="b"/>
            <a:pathLst>
              <a:path w="1332349" h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606585" y="2014233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302933" y="2775044"/>
            <a:ext cx="12511528" cy="2665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CALCUL</a:t>
            </a: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Additionner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entiers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818411" lvl="1" indent="-409205" algn="l">
              <a:lnSpc>
                <a:spcPts val="5306"/>
              </a:lnSpc>
              <a:buFont typeface="Arial"/>
              <a:buChar char="•"/>
            </a:pP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Soustraire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des </a:t>
            </a:r>
            <a:r>
              <a:rPr lang="en-US" sz="3790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r>
              <a:rPr lang="en-US" sz="3790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0" b="1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entiers</a:t>
            </a: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5306"/>
              </a:lnSpc>
            </a:pPr>
            <a:endParaRPr lang="en-US" sz="3790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4070710" y="1365462"/>
            <a:ext cx="2927073" cy="208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sz="1252" b="1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id="13" name="Freeform 13"/>
          <p:cNvSpPr/>
          <p:nvPr/>
        </p:nvSpPr>
        <p:spPr>
          <a:xfrm flipH="1">
            <a:off x="1056316" y="285124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163061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860771" y="2423356"/>
            <a:ext cx="15280798" cy="64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Addition =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calcul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 la SOMME de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plusieurs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84706" y="3488133"/>
            <a:ext cx="16673232" cy="64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Poser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addition =&gt; aligner les chiffres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partant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des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unités</a:t>
            </a:r>
            <a:endParaRPr lang="en-US" sz="3796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ADDITIONNER DES ENTIERS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4271564"/>
            <a:ext cx="6321546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6 587 + 347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555913" y="4707700"/>
            <a:ext cx="4228609" cy="1314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sz="7894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6   5   8   7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81862" y="5899349"/>
            <a:ext cx="6693301" cy="1314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sz="7894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+         3   4   7</a:t>
            </a:r>
          </a:p>
        </p:txBody>
      </p:sp>
      <p:sp>
        <p:nvSpPr>
          <p:cNvPr id="17" name="AutoShape 17"/>
          <p:cNvSpPr/>
          <p:nvPr/>
        </p:nvSpPr>
        <p:spPr>
          <a:xfrm flipV="1">
            <a:off x="9945428" y="8081371"/>
            <a:ext cx="5026976" cy="0"/>
          </a:xfrm>
          <a:prstGeom prst="line">
            <a:avLst/>
          </a:prstGeom>
          <a:ln w="95250" cap="flat">
            <a:solidFill>
              <a:srgbClr val="6070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13678759" y="7975967"/>
            <a:ext cx="1196636" cy="1314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sz="7894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4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503431" y="4253784"/>
            <a:ext cx="943603" cy="888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46"/>
              </a:lnSpc>
              <a:spcBef>
                <a:spcPct val="0"/>
              </a:spcBef>
            </a:pPr>
            <a:r>
              <a:rPr lang="en-US" sz="5532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84706" y="5783360"/>
            <a:ext cx="8259294" cy="131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Faire la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somme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colonne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par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colonne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partant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 la DROITE.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458916" y="8038906"/>
            <a:ext cx="1393880" cy="1314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sz="7894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 3  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636644" y="8021687"/>
            <a:ext cx="1124446" cy="1314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sz="7894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9  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446791" y="8008987"/>
            <a:ext cx="1393880" cy="1314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sz="7894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</a:t>
            </a:r>
          </a:p>
        </p:txBody>
      </p:sp>
      <p:sp>
        <p:nvSpPr>
          <p:cNvPr id="24" name="TextBox 19">
            <a:extLst>
              <a:ext uri="{FF2B5EF4-FFF2-40B4-BE49-F238E27FC236}">
                <a16:creationId xmlns:a16="http://schemas.microsoft.com/office/drawing/2014/main" id="{FFDCF0B5-FAE0-7DB4-BBDC-A6226D46C3F9}"/>
              </a:ext>
            </a:extLst>
          </p:cNvPr>
          <p:cNvSpPr txBox="1"/>
          <p:nvPr/>
        </p:nvSpPr>
        <p:spPr>
          <a:xfrm>
            <a:off x="12473731" y="4263507"/>
            <a:ext cx="1257084" cy="888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46"/>
              </a:lnSpc>
              <a:spcBef>
                <a:spcPct val="0"/>
              </a:spcBef>
            </a:pPr>
            <a:r>
              <a:rPr lang="en-US" sz="5532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6" grpId="0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770456" y="1927936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012684" y="7880058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1246033" y="2365629"/>
            <a:ext cx="14889959" cy="274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Pose et effectue les calculs suivants.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a) 6 784 + 2 054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b) 8 791 + 298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c) 567 + 987 + 1 234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25274" y="3509167"/>
            <a:ext cx="5044209" cy="393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9"/>
              </a:lnSpc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585" y="2163061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860771" y="2423356"/>
            <a:ext cx="15280798" cy="64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Soustraction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=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calcul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 la DIFFERENCE entre deux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nombres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17643" y="3497438"/>
            <a:ext cx="16673232" cy="131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Poser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soustraction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=&gt;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mettre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le plus grand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haut ET  aligner les chiffres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partant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des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unités</a:t>
            </a:r>
            <a:endParaRPr lang="en-US" sz="3796" b="1" spc="75" dirty="0">
              <a:solidFill>
                <a:srgbClr val="20202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SOUSTRAIRE DES ENTIERS - TECHNIQUE CLASSIQUE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4706" y="5321647"/>
            <a:ext cx="6321546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6 537 - 347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587664" y="8207882"/>
            <a:ext cx="1409937" cy="1550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22"/>
              </a:lnSpc>
              <a:spcBef>
                <a:spcPct val="0"/>
              </a:spcBef>
            </a:pPr>
            <a:r>
              <a:rPr lang="en-US" sz="930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4706" y="6863506"/>
            <a:ext cx="8259294" cy="131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Faire la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différence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colonne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par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colonne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b="1" spc="75" dirty="0" err="1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partant</a:t>
            </a:r>
            <a:r>
              <a:rPr lang="en-US" sz="3796" b="1" spc="75" dirty="0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de la DROITE.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857726" y="8289840"/>
            <a:ext cx="1265087" cy="1479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34"/>
              </a:lnSpc>
              <a:spcBef>
                <a:spcPct val="0"/>
              </a:spcBef>
            </a:pPr>
            <a:r>
              <a:rPr lang="en-US" sz="888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9  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419750" y="8148799"/>
            <a:ext cx="1686696" cy="1597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73"/>
              </a:lnSpc>
              <a:spcBef>
                <a:spcPct val="0"/>
              </a:spcBef>
            </a:pPr>
            <a:r>
              <a:rPr lang="en-US" sz="9552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703975" y="4399562"/>
            <a:ext cx="4136706" cy="1515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83"/>
              </a:lnSpc>
              <a:spcBef>
                <a:spcPct val="0"/>
              </a:spcBef>
            </a:pPr>
            <a:r>
              <a:rPr lang="en-US" sz="9130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6   5   3   7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72211" y="6233232"/>
            <a:ext cx="5468470" cy="1515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83"/>
              </a:lnSpc>
              <a:spcBef>
                <a:spcPct val="0"/>
              </a:spcBef>
            </a:pPr>
            <a:r>
              <a:rPr lang="en-US" sz="9130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-         3   4   7</a:t>
            </a:r>
          </a:p>
        </p:txBody>
      </p:sp>
      <p:sp>
        <p:nvSpPr>
          <p:cNvPr id="21" name="AutoShape 21"/>
          <p:cNvSpPr/>
          <p:nvPr/>
        </p:nvSpPr>
        <p:spPr>
          <a:xfrm flipV="1">
            <a:off x="9504837" y="8347068"/>
            <a:ext cx="5814324" cy="0"/>
          </a:xfrm>
          <a:prstGeom prst="line">
            <a:avLst/>
          </a:prstGeom>
          <a:ln w="133350" cap="flat">
            <a:solidFill>
              <a:srgbClr val="6070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2" name="TextBox 22"/>
          <p:cNvSpPr txBox="1"/>
          <p:nvPr/>
        </p:nvSpPr>
        <p:spPr>
          <a:xfrm>
            <a:off x="13925537" y="8229976"/>
            <a:ext cx="1281422" cy="1515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83"/>
              </a:lnSpc>
              <a:spcBef>
                <a:spcPct val="0"/>
              </a:spcBef>
            </a:pPr>
            <a:r>
              <a:rPr lang="en-US" sz="9130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621854" y="4869681"/>
            <a:ext cx="573388" cy="1045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61"/>
              </a:lnSpc>
              <a:spcBef>
                <a:spcPct val="0"/>
              </a:spcBef>
            </a:pPr>
            <a:r>
              <a:rPr lang="en-US" sz="6115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  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476502" y="5942285"/>
            <a:ext cx="1145352" cy="108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+1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6326" y="1999470"/>
            <a:ext cx="17095347" cy="7831986"/>
            <a:chOff x="0" y="0"/>
            <a:chExt cx="4502478" cy="20627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6" name="Freeform 6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349798" y="0"/>
            <a:ext cx="1659653" cy="1659653"/>
          </a:xfrm>
          <a:custGeom>
            <a:avLst/>
            <a:gdLst/>
            <a:ahLst/>
            <a:cxnLst/>
            <a:rect l="l" t="t" r="r" b="b"/>
            <a:pathLst>
              <a:path w="1659653" h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flipH="1">
            <a:off x="15811830" y="7158444"/>
            <a:ext cx="1637012" cy="2099856"/>
          </a:xfrm>
          <a:custGeom>
            <a:avLst/>
            <a:gdLst/>
            <a:ahLst/>
            <a:cxnLst/>
            <a:rect l="l" t="t" r="r" b="b"/>
            <a:pathLst>
              <a:path w="1637012" h="2099856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SOUSTRAIRE DES ENTIERS - TECHNIQUE CASSAGE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78409" y="2740264"/>
            <a:ext cx="6321546" cy="64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1" spc="75" dirty="0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6 537 - 347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612629" y="6679902"/>
            <a:ext cx="1409937" cy="1550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22"/>
              </a:lnSpc>
              <a:spcBef>
                <a:spcPct val="0"/>
              </a:spcBef>
            </a:pPr>
            <a:r>
              <a:rPr lang="en-US" sz="930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963026" y="6693475"/>
            <a:ext cx="1265087" cy="1479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34"/>
              </a:lnSpc>
              <a:spcBef>
                <a:spcPct val="0"/>
              </a:spcBef>
            </a:pPr>
            <a:r>
              <a:rPr lang="en-US" sz="8881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9  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134982" y="6662862"/>
            <a:ext cx="1686696" cy="1597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73"/>
              </a:lnSpc>
              <a:spcBef>
                <a:spcPct val="0"/>
              </a:spcBef>
            </a:pPr>
            <a:r>
              <a:rPr lang="en-US" sz="9552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621781" y="2849489"/>
            <a:ext cx="4351129" cy="15159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83"/>
              </a:lnSpc>
              <a:spcBef>
                <a:spcPct val="0"/>
              </a:spcBef>
            </a:pPr>
            <a:r>
              <a:rPr lang="en-US" sz="9130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6   5   3   7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04440" y="4683159"/>
            <a:ext cx="5468470" cy="1515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83"/>
              </a:lnSpc>
              <a:spcBef>
                <a:spcPct val="0"/>
              </a:spcBef>
            </a:pPr>
            <a:r>
              <a:rPr lang="en-US" sz="9130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-         3   4   7</a:t>
            </a:r>
          </a:p>
        </p:txBody>
      </p:sp>
      <p:sp>
        <p:nvSpPr>
          <p:cNvPr id="18" name="AutoShape 18"/>
          <p:cNvSpPr/>
          <p:nvPr/>
        </p:nvSpPr>
        <p:spPr>
          <a:xfrm flipV="1">
            <a:off x="9637066" y="6796995"/>
            <a:ext cx="5814324" cy="0"/>
          </a:xfrm>
          <a:prstGeom prst="line">
            <a:avLst/>
          </a:prstGeom>
          <a:ln w="133350" cap="flat">
            <a:solidFill>
              <a:srgbClr val="6070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" name="TextBox 19"/>
          <p:cNvSpPr txBox="1"/>
          <p:nvPr/>
        </p:nvSpPr>
        <p:spPr>
          <a:xfrm>
            <a:off x="14057766" y="6679902"/>
            <a:ext cx="1281422" cy="1515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83"/>
              </a:lnSpc>
              <a:spcBef>
                <a:spcPct val="0"/>
              </a:spcBef>
            </a:pPr>
            <a:r>
              <a:rPr lang="en-US" sz="9130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149159" y="3187467"/>
            <a:ext cx="5762979" cy="1150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41"/>
              </a:lnSpc>
              <a:spcBef>
                <a:spcPct val="0"/>
              </a:spcBef>
            </a:pPr>
            <a:r>
              <a:rPr lang="en-US" sz="6744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  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504440" y="2059709"/>
            <a:ext cx="5762979" cy="1361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56"/>
              </a:lnSpc>
              <a:spcBef>
                <a:spcPct val="0"/>
              </a:spcBef>
            </a:pPr>
            <a:r>
              <a:rPr lang="en-US" sz="8183" b="1" dirty="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4</a:t>
            </a:r>
          </a:p>
        </p:txBody>
      </p:sp>
      <p:sp>
        <p:nvSpPr>
          <p:cNvPr id="22" name="AutoShape 22"/>
          <p:cNvSpPr/>
          <p:nvPr/>
        </p:nvSpPr>
        <p:spPr>
          <a:xfrm flipV="1">
            <a:off x="11975950" y="3393131"/>
            <a:ext cx="525450" cy="742197"/>
          </a:xfrm>
          <a:prstGeom prst="line">
            <a:avLst/>
          </a:prstGeom>
          <a:ln w="142875" cap="flat">
            <a:solidFill>
              <a:srgbClr val="6070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9" grpId="0"/>
      <p:bldP spid="20" grpId="0"/>
      <p:bldP spid="21" grpId="0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3" name="Freeform 3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25274" y="195413"/>
            <a:ext cx="1708701" cy="1732523"/>
          </a:xfrm>
          <a:custGeom>
            <a:avLst/>
            <a:gdLst/>
            <a:ahLst/>
            <a:cxnLst/>
            <a:rect l="l" t="t" r="r" b="b"/>
            <a:pathLst>
              <a:path w="1708701" h="1732523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770456" y="1927936"/>
            <a:ext cx="17095347" cy="7831986"/>
            <a:chOff x="0" y="0"/>
            <a:chExt cx="4502478" cy="20627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02478" cy="2062745"/>
            </a:xfrm>
            <a:custGeom>
              <a:avLst/>
              <a:gdLst/>
              <a:ahLst/>
              <a:cxnLst/>
              <a:rect l="l" t="t" r="r" b="b"/>
              <a:pathLst>
                <a:path w="4502478" h="2062745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012684" y="7880058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1246033" y="2365629"/>
            <a:ext cx="14889959" cy="274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Pose et effectue les calculs suivants.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a) 6 784 - 2 054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b) 8 791 - 298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c) 1 002 - 654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25274" y="3509167"/>
            <a:ext cx="5044209" cy="393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9"/>
              </a:lnSpc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64791" y="1426287"/>
            <a:ext cx="13047897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606585" y="2014233"/>
            <a:ext cx="16905541" cy="7491201"/>
            <a:chOff x="0" y="0"/>
            <a:chExt cx="4452488" cy="19729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52488" cy="1972991"/>
            </a:xfrm>
            <a:custGeom>
              <a:avLst/>
              <a:gdLst/>
              <a:ahLst/>
              <a:cxnLst/>
              <a:rect l="l" t="t" r="r" b="b"/>
              <a:pathLst>
                <a:path w="4452488" h="1972991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599700" y="337527"/>
            <a:ext cx="13912426" cy="1448294"/>
            <a:chOff x="0" y="0"/>
            <a:chExt cx="18549901" cy="1931059"/>
          </a:xfrm>
        </p:grpSpPr>
        <p:sp>
          <p:nvSpPr>
            <p:cNvPr id="7" name="Freeform 7"/>
            <p:cNvSpPr/>
            <p:nvPr/>
          </p:nvSpPr>
          <p:spPr>
            <a:xfrm>
              <a:off x="8452859" y="0"/>
              <a:ext cx="10097042" cy="1931059"/>
            </a:xfrm>
            <a:custGeom>
              <a:avLst/>
              <a:gdLst/>
              <a:ahLst/>
              <a:cxnLst/>
              <a:rect l="l" t="t" r="r" b="b"/>
              <a:pathLst>
                <a:path w="10097042" h="1931059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9362775" cy="1931059"/>
            </a:xfrm>
            <a:custGeom>
              <a:avLst/>
              <a:gdLst/>
              <a:ahLst/>
              <a:cxnLst/>
              <a:rect l="l" t="t" r="r" b="b"/>
              <a:pathLst>
                <a:path w="9362775" h="1931059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784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Freeform 9"/>
          <p:cNvSpPr/>
          <p:nvPr/>
        </p:nvSpPr>
        <p:spPr>
          <a:xfrm>
            <a:off x="606585" y="288605"/>
            <a:ext cx="3146079" cy="1234836"/>
          </a:xfrm>
          <a:custGeom>
            <a:avLst/>
            <a:gdLst/>
            <a:ahLst/>
            <a:cxnLst/>
            <a:rect l="l" t="t" r="r" b="b"/>
            <a:pathLst>
              <a:path w="3146079" h="1234836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321607" y="187419"/>
            <a:ext cx="1730906" cy="1826814"/>
          </a:xfrm>
          <a:custGeom>
            <a:avLst/>
            <a:gdLst/>
            <a:ahLst/>
            <a:cxnLst/>
            <a:rect l="l" t="t" r="r" b="b"/>
            <a:pathLst>
              <a:path w="1730906" h="1826814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5265510" y="7637934"/>
            <a:ext cx="2246616" cy="1867500"/>
          </a:xfrm>
          <a:custGeom>
            <a:avLst/>
            <a:gdLst/>
            <a:ahLst/>
            <a:cxnLst/>
            <a:rect l="l" t="t" r="r" b="b"/>
            <a:pathLst>
              <a:path w="2246616" h="1867500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3599700" y="422113"/>
            <a:ext cx="13912426" cy="106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45484" y="3156266"/>
            <a:ext cx="10572668" cy="40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242</Words>
  <Application>Microsoft Macintosh PowerPoint</Application>
  <PresentationFormat>Personnalisé</PresentationFormat>
  <Paragraphs>58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6" baseType="lpstr">
      <vt:lpstr>Calibri</vt:lpstr>
      <vt:lpstr>Handy Casual</vt:lpstr>
      <vt:lpstr>Sondos Bold</vt:lpstr>
      <vt:lpstr>Arial</vt:lpstr>
      <vt:lpstr>Glacial Indifference Bold</vt:lpstr>
      <vt:lpstr>Glacial Indifference</vt:lpstr>
      <vt:lpstr>Glacial Indifference Italics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Nombres et calculs</dc:title>
  <cp:lastModifiedBy>Mallory Monhard</cp:lastModifiedBy>
  <cp:revision>3</cp:revision>
  <dcterms:created xsi:type="dcterms:W3CDTF">2006-08-16T00:00:00Z</dcterms:created>
  <dcterms:modified xsi:type="dcterms:W3CDTF">2025-08-26T14:40:53Z</dcterms:modified>
  <dc:identifier>DAGxJwWmdIM</dc:identifier>
</cp:coreProperties>
</file>