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Handy Casual" charset="1" panose="00000500000000000000"/>
      <p:regular r:id="rId17"/>
    </p:embeddedFont>
    <p:embeddedFont>
      <p:font typeface="Glacial Indifference Bold" charset="1" panose="00000800000000000000"/>
      <p:regular r:id="rId18"/>
    </p:embeddedFont>
    <p:embeddedFont>
      <p:font typeface="Sondos Bold" charset="1" panose="00000800000000000000"/>
      <p:regular r:id="rId19"/>
    </p:embeddedFont>
    <p:embeddedFont>
      <p:font typeface="Glacial Indifference Italics" charset="1" panose="00000000000000000000"/>
      <p:regular r:id="rId20"/>
    </p:embeddedFont>
    <p:embeddedFont>
      <p:font typeface="Glacial Indifference" charset="1" panose="00000000000000000000"/>
      <p:regular r:id="rId21"/>
    </p:embeddedFont>
    <p:embeddedFont>
      <p:font typeface="Sondos" charset="1" panose="000005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1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1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1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35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550367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1443695"/>
            <a:ext cx="11739425" cy="4394816"/>
            <a:chOff x="0" y="0"/>
            <a:chExt cx="15652567" cy="58597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4594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Additionner et soustraire des décimaux - CM1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50671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967431"/>
            <a:ext cx="12511528" cy="2665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CALCUL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Additionner des nombres décimaux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Soustraire des nombres décimaux</a:t>
            </a: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Freeform 12" id="12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860771" y="2423356"/>
            <a:ext cx="1528079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Addition = calcul de la SOMME de plusieurs nombres.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84706" y="3488133"/>
            <a:ext cx="16673232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Poser une addition =&gt; aligner les chiffres en partant des unités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4271564"/>
            <a:ext cx="632154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6 587 + 347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982184" y="4664251"/>
            <a:ext cx="3576533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6   5   8   7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830762" y="6249614"/>
            <a:ext cx="4727955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+         3   4   7</a:t>
            </a:r>
          </a:p>
        </p:txBody>
      </p:sp>
      <p:sp>
        <p:nvSpPr>
          <p:cNvPr name="AutoShape 18" id="18"/>
          <p:cNvSpPr/>
          <p:nvPr/>
        </p:nvSpPr>
        <p:spPr>
          <a:xfrm flipV="true">
            <a:off x="9945428" y="8081371"/>
            <a:ext cx="5026976" cy="0"/>
          </a:xfrm>
          <a:prstGeom prst="line">
            <a:avLst/>
          </a:prstGeom>
          <a:ln cap="flat" w="95250">
            <a:solidFill>
              <a:srgbClr val="60709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9" id="19"/>
          <p:cNvSpPr txBox="true"/>
          <p:nvPr/>
        </p:nvSpPr>
        <p:spPr>
          <a:xfrm rot="0">
            <a:off x="13678759" y="7975967"/>
            <a:ext cx="1196636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4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397113" y="4233464"/>
            <a:ext cx="4727955" cy="948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46"/>
              </a:lnSpc>
              <a:spcBef>
                <a:spcPct val="0"/>
              </a:spcBef>
            </a:pPr>
            <a:r>
              <a:rPr lang="en-US" b="true" sz="5532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1      1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84706" y="5783360"/>
            <a:ext cx="8259294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Faire la somme colonne par colonne en partant de la DROITE.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331573" y="7975967"/>
            <a:ext cx="4228609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 3  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927520" y="7975967"/>
            <a:ext cx="1124446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9  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634633" y="7975967"/>
            <a:ext cx="1393880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Freeform 11" id="11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860771" y="2423356"/>
            <a:ext cx="1528079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Soustraction = calcul de la DIFFERENCE entre deux nombres.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17643" y="3497438"/>
            <a:ext cx="16673232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Poser une soustraction =&gt; mettre le plus grand nombre en haut ET  aligner les chiffres en partant des unités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84706" y="5321647"/>
            <a:ext cx="632154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6 537 - 347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587664" y="8207882"/>
            <a:ext cx="1409937" cy="1550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22"/>
              </a:lnSpc>
              <a:spcBef>
                <a:spcPct val="0"/>
              </a:spcBef>
            </a:pPr>
            <a:r>
              <a:rPr lang="en-US" b="true" sz="9301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84706" y="6863506"/>
            <a:ext cx="8259294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Faire la différence colonne par colonne en partant de la DROITE.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195241" y="8266648"/>
            <a:ext cx="1265087" cy="1479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34"/>
              </a:lnSpc>
              <a:spcBef>
                <a:spcPct val="0"/>
              </a:spcBef>
            </a:pPr>
            <a:r>
              <a:rPr lang="en-US" b="true" sz="8881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9  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419750" y="8148799"/>
            <a:ext cx="1686696" cy="15970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373"/>
              </a:lnSpc>
              <a:spcBef>
                <a:spcPct val="0"/>
              </a:spcBef>
            </a:pPr>
            <a:r>
              <a:rPr lang="en-US" b="true" sz="9552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703975" y="4399562"/>
            <a:ext cx="4136706" cy="1515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83"/>
              </a:lnSpc>
              <a:spcBef>
                <a:spcPct val="0"/>
              </a:spcBef>
            </a:pPr>
            <a:r>
              <a:rPr lang="en-US" b="true" sz="913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6   5   3   7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372211" y="6233232"/>
            <a:ext cx="5468470" cy="1515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83"/>
              </a:lnSpc>
              <a:spcBef>
                <a:spcPct val="0"/>
              </a:spcBef>
            </a:pPr>
            <a:r>
              <a:rPr lang="en-US" b="true" sz="913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-         3   4   7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925537" y="8229976"/>
            <a:ext cx="1281422" cy="1515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83"/>
              </a:lnSpc>
              <a:spcBef>
                <a:spcPct val="0"/>
              </a:spcBef>
            </a:pPr>
            <a:r>
              <a:rPr lang="en-US" b="true" sz="913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621854" y="4869681"/>
            <a:ext cx="573388" cy="10457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61"/>
              </a:lnSpc>
              <a:spcBef>
                <a:spcPct val="0"/>
              </a:spcBef>
            </a:pPr>
            <a:r>
              <a:rPr lang="en-US" b="true" sz="6115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  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476502" y="5942285"/>
            <a:ext cx="1145352" cy="108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b="true" sz="6399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+1   </a:t>
            </a:r>
          </a:p>
        </p:txBody>
      </p:sp>
      <p:sp>
        <p:nvSpPr>
          <p:cNvPr name="AutoShape 24" id="24"/>
          <p:cNvSpPr/>
          <p:nvPr/>
        </p:nvSpPr>
        <p:spPr>
          <a:xfrm flipV="true">
            <a:off x="9504837" y="8347068"/>
            <a:ext cx="5814324" cy="0"/>
          </a:xfrm>
          <a:prstGeom prst="line">
            <a:avLst/>
          </a:prstGeom>
          <a:ln cap="flat" w="133350">
            <a:solidFill>
              <a:srgbClr val="607096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7045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46033" y="2365629"/>
            <a:ext cx="14889959" cy="2058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Pose et effectue les calculs suivants.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a) 6 784 + 2 054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b)9 035 - 976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479078"/>
            <a:ext cx="16673232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Poser une addition =&gt; aligner les chiffres en utilisant l’arbre à virgules.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ADDITIONNER DES DÉCIMAUX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3461336"/>
            <a:ext cx="632154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65,87 + 34,7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4803170"/>
            <a:ext cx="6165788" cy="2658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Faire la somme colonne par colonne en partant de la DROITE.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Rajouter des 0 si besoin.</a:t>
            </a:r>
          </a:p>
        </p:txBody>
      </p:sp>
      <p:sp>
        <p:nvSpPr>
          <p:cNvPr name="AutoShape 15" id="15"/>
          <p:cNvSpPr/>
          <p:nvPr/>
        </p:nvSpPr>
        <p:spPr>
          <a:xfrm flipV="true">
            <a:off x="11014033" y="8784117"/>
            <a:ext cx="1660558" cy="508191"/>
          </a:xfrm>
          <a:prstGeom prst="line">
            <a:avLst/>
          </a:prstGeom>
          <a:ln cap="flat" w="76200">
            <a:solidFill>
              <a:srgbClr val="607096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16" id="16"/>
          <p:cNvSpPr txBox="true"/>
          <p:nvPr/>
        </p:nvSpPr>
        <p:spPr>
          <a:xfrm rot="0">
            <a:off x="6819557" y="8945280"/>
            <a:ext cx="4340029" cy="660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8"/>
              </a:lnSpc>
            </a:pPr>
            <a:r>
              <a:rPr lang="en-US" sz="3999">
                <a:solidFill>
                  <a:srgbClr val="607096"/>
                </a:solidFill>
                <a:latin typeface="Sondos"/>
                <a:ea typeface="Sondos"/>
                <a:cs typeface="Sondos"/>
                <a:sym typeface="Sondos"/>
              </a:rPr>
              <a:t>arbre à virgules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046494" y="3903871"/>
            <a:ext cx="5282375" cy="1343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b="true" sz="8021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6   5   ,  8   7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163158" y="5602027"/>
            <a:ext cx="5839324" cy="1343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b="true" sz="8021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+         3   4   ,  7</a:t>
            </a:r>
          </a:p>
        </p:txBody>
      </p:sp>
      <p:sp>
        <p:nvSpPr>
          <p:cNvPr name="AutoShape 19" id="19"/>
          <p:cNvSpPr/>
          <p:nvPr/>
        </p:nvSpPr>
        <p:spPr>
          <a:xfrm flipV="true">
            <a:off x="10073724" y="7373774"/>
            <a:ext cx="5108035" cy="0"/>
          </a:xfrm>
          <a:prstGeom prst="line">
            <a:avLst/>
          </a:prstGeom>
          <a:ln cap="flat" w="114300">
            <a:solidFill>
              <a:srgbClr val="60709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0" id="20"/>
          <p:cNvSpPr txBox="true"/>
          <p:nvPr/>
        </p:nvSpPr>
        <p:spPr>
          <a:xfrm rot="0">
            <a:off x="14281962" y="7299911"/>
            <a:ext cx="697938" cy="1343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b="true" sz="8021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7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159586" y="3442286"/>
            <a:ext cx="848714" cy="792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77"/>
              </a:lnSpc>
              <a:spcBef>
                <a:spcPct val="0"/>
              </a:spcBef>
            </a:pPr>
            <a:r>
              <a:rPr lang="en-US" b="true" sz="4626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name="AutoShape 22" id="22"/>
          <p:cNvSpPr/>
          <p:nvPr/>
        </p:nvSpPr>
        <p:spPr>
          <a:xfrm flipV="true">
            <a:off x="13019128" y="3961348"/>
            <a:ext cx="0" cy="4786343"/>
          </a:xfrm>
          <a:prstGeom prst="line">
            <a:avLst/>
          </a:prstGeom>
          <a:ln cap="flat" w="114300">
            <a:solidFill>
              <a:srgbClr val="60709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3" id="23"/>
          <p:cNvSpPr txBox="true"/>
          <p:nvPr/>
        </p:nvSpPr>
        <p:spPr>
          <a:xfrm rot="0">
            <a:off x="13183844" y="5897591"/>
            <a:ext cx="2894173" cy="961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70"/>
              </a:lnSpc>
              <a:spcBef>
                <a:spcPct val="0"/>
              </a:spcBef>
            </a:pPr>
            <a:r>
              <a:rPr lang="en-US" b="true" sz="5622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330151" y="7299911"/>
            <a:ext cx="697938" cy="1343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b="true" sz="8021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5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485906" y="7299911"/>
            <a:ext cx="697938" cy="1343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b="true" sz="8021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,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310872" y="3442286"/>
            <a:ext cx="848714" cy="792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77"/>
              </a:lnSpc>
              <a:spcBef>
                <a:spcPct val="0"/>
              </a:spcBef>
            </a:pPr>
            <a:r>
              <a:rPr lang="en-US" b="true" sz="4626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649367" y="3442286"/>
            <a:ext cx="848714" cy="792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77"/>
              </a:lnSpc>
              <a:spcBef>
                <a:spcPct val="0"/>
              </a:spcBef>
            </a:pPr>
            <a:r>
              <a:rPr lang="en-US" b="true" sz="4626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583943" y="7299911"/>
            <a:ext cx="697938" cy="1343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b="true" sz="8021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0498081" y="7299911"/>
            <a:ext cx="697938" cy="1343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b="true" sz="8021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600118" y="7299911"/>
            <a:ext cx="697938" cy="1343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b="true" sz="8021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7045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46033" y="2365629"/>
            <a:ext cx="14889959" cy="2058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Pose et effectue les calculs suivants.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a) 87,91 + 2,98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c) 56,7 + 9,87 + 12,34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3814" y="197450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884706" y="2374791"/>
            <a:ext cx="16673232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Poser une soustraction =&gt; mettre le plus grand nombre en haut ET  aligner les chiffres en utilisant l’arbre à virgules.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SOUSTRAIRE DES DÉCIMAUX - TECHNIQUE CLASSIQUE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84706" y="4610106"/>
            <a:ext cx="632154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65,37 - 34,7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329041" y="7236562"/>
            <a:ext cx="1409937" cy="1550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22"/>
              </a:lnSpc>
              <a:spcBef>
                <a:spcPct val="0"/>
              </a:spcBef>
            </a:pPr>
            <a:r>
              <a:rPr lang="en-US" b="true" sz="9301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94965" y="6512748"/>
            <a:ext cx="8259294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Faire la différence colonne par colonne en partant de la DROITE.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219797" y="7257304"/>
            <a:ext cx="1265087" cy="1479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34"/>
              </a:lnSpc>
              <a:spcBef>
                <a:spcPct val="0"/>
              </a:spcBef>
            </a:pPr>
            <a:r>
              <a:rPr lang="en-US" b="true" sz="8881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744527" y="7188855"/>
            <a:ext cx="1686696" cy="15970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373"/>
              </a:lnSpc>
              <a:spcBef>
                <a:spcPct val="0"/>
              </a:spcBef>
            </a:pPr>
            <a:r>
              <a:rPr lang="en-US" b="true" sz="9552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3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530408" y="7220633"/>
            <a:ext cx="1281422" cy="1515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83"/>
              </a:lnSpc>
              <a:spcBef>
                <a:spcPct val="0"/>
              </a:spcBef>
            </a:pPr>
            <a:r>
              <a:rPr lang="en-US" b="true" sz="913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7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697296" y="7383773"/>
            <a:ext cx="409188" cy="1403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713"/>
              </a:lnSpc>
              <a:spcBef>
                <a:spcPct val="0"/>
              </a:spcBef>
            </a:pPr>
            <a:r>
              <a:rPr lang="en-US" b="true" sz="8366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,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534590" y="7647275"/>
            <a:ext cx="5471922" cy="1089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64"/>
              </a:lnSpc>
              <a:spcBef>
                <a:spcPct val="0"/>
              </a:spcBef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10302441" y="3842206"/>
            <a:ext cx="5198898" cy="1516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91"/>
              </a:lnSpc>
              <a:spcBef>
                <a:spcPct val="0"/>
              </a:spcBef>
            </a:pPr>
            <a:r>
              <a:rPr lang="en-US" b="true" sz="9136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6   5  ,   3   7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675961" y="5491221"/>
            <a:ext cx="7306159" cy="1516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91"/>
              </a:lnSpc>
              <a:spcBef>
                <a:spcPct val="0"/>
              </a:spcBef>
            </a:pPr>
            <a:r>
              <a:rPr lang="en-US" b="true" sz="9136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-      3   4  ,  7</a:t>
            </a:r>
          </a:p>
        </p:txBody>
      </p:sp>
      <p:sp>
        <p:nvSpPr>
          <p:cNvPr name="AutoShape 23" id="23"/>
          <p:cNvSpPr/>
          <p:nvPr/>
        </p:nvSpPr>
        <p:spPr>
          <a:xfrm flipV="true">
            <a:off x="9854298" y="7317974"/>
            <a:ext cx="5817994" cy="0"/>
          </a:xfrm>
          <a:prstGeom prst="line">
            <a:avLst/>
          </a:prstGeom>
          <a:ln cap="flat" w="133350">
            <a:solidFill>
              <a:srgbClr val="60709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4" id="24"/>
          <p:cNvSpPr txBox="true"/>
          <p:nvPr/>
        </p:nvSpPr>
        <p:spPr>
          <a:xfrm rot="0">
            <a:off x="9510199" y="3378289"/>
            <a:ext cx="5471922" cy="1089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64"/>
              </a:lnSpc>
              <a:spcBef>
                <a:spcPct val="0"/>
              </a:spcBef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11026062" y="4381328"/>
            <a:ext cx="5471922" cy="1089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64"/>
              </a:lnSpc>
              <a:spcBef>
                <a:spcPct val="0"/>
              </a:spcBef>
            </a:pPr>
            <a:r>
              <a:rPr lang="en-US" b="true" sz="6403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   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333906" y="5755198"/>
            <a:ext cx="3296430" cy="1089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64"/>
              </a:lnSpc>
              <a:spcBef>
                <a:spcPct val="0"/>
              </a:spcBef>
            </a:pPr>
            <a:r>
              <a:rPr lang="en-US" b="true" sz="6403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182145" y="5346762"/>
            <a:ext cx="5471922" cy="1089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64"/>
              </a:lnSpc>
              <a:spcBef>
                <a:spcPct val="0"/>
              </a:spcBef>
            </a:pPr>
            <a:r>
              <a:rPr lang="en-US" b="true" sz="6403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    </a:t>
            </a:r>
          </a:p>
        </p:txBody>
      </p:sp>
      <p:sp>
        <p:nvSpPr>
          <p:cNvPr name="AutoShape 28" id="28"/>
          <p:cNvSpPr/>
          <p:nvPr/>
        </p:nvSpPr>
        <p:spPr>
          <a:xfrm flipV="true">
            <a:off x="10587875" y="9114637"/>
            <a:ext cx="1891356" cy="578824"/>
          </a:xfrm>
          <a:prstGeom prst="line">
            <a:avLst/>
          </a:prstGeom>
          <a:ln cap="flat" w="85725">
            <a:solidFill>
              <a:srgbClr val="607096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29" id="29"/>
          <p:cNvSpPr txBox="true"/>
          <p:nvPr/>
        </p:nvSpPr>
        <p:spPr>
          <a:xfrm rot="0">
            <a:off x="5270551" y="9006420"/>
            <a:ext cx="4943244" cy="7510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77"/>
              </a:lnSpc>
            </a:pPr>
            <a:r>
              <a:rPr lang="en-US" sz="4555">
                <a:solidFill>
                  <a:srgbClr val="607096"/>
                </a:solidFill>
                <a:latin typeface="Sondos"/>
                <a:ea typeface="Sondos"/>
                <a:cs typeface="Sondos"/>
                <a:sym typeface="Sondos"/>
              </a:rPr>
              <a:t>arbre à virgules</a:t>
            </a:r>
          </a:p>
        </p:txBody>
      </p:sp>
      <p:sp>
        <p:nvSpPr>
          <p:cNvPr name="AutoShape 30" id="30"/>
          <p:cNvSpPr/>
          <p:nvPr/>
        </p:nvSpPr>
        <p:spPr>
          <a:xfrm flipV="true">
            <a:off x="13115821" y="3710225"/>
            <a:ext cx="0" cy="5451590"/>
          </a:xfrm>
          <a:prstGeom prst="line">
            <a:avLst/>
          </a:prstGeom>
          <a:ln cap="flat" w="133350">
            <a:solidFill>
              <a:srgbClr val="607096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3814" y="197450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SOUSTRAIRE DES DÉCIMAUX - TECHNIQUE CASSAGE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3047495"/>
            <a:ext cx="632154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65,37 - 34,7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016284" y="7523087"/>
            <a:ext cx="1409937" cy="1550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22"/>
              </a:lnSpc>
              <a:spcBef>
                <a:spcPct val="0"/>
              </a:spcBef>
            </a:pPr>
            <a:r>
              <a:rPr lang="en-US" b="true" sz="9301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676072" y="7692894"/>
            <a:ext cx="1265087" cy="1479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34"/>
              </a:lnSpc>
              <a:spcBef>
                <a:spcPct val="0"/>
              </a:spcBef>
            </a:pPr>
            <a:r>
              <a:rPr lang="en-US" b="true" sz="8881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731984" y="7495068"/>
            <a:ext cx="1686696" cy="15970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373"/>
              </a:lnSpc>
              <a:spcBef>
                <a:spcPct val="0"/>
              </a:spcBef>
            </a:pPr>
            <a:r>
              <a:rPr lang="en-US" b="true" sz="9552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3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671063" y="7742399"/>
            <a:ext cx="1281422" cy="1515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83"/>
              </a:lnSpc>
              <a:spcBef>
                <a:spcPct val="0"/>
              </a:spcBef>
            </a:pPr>
            <a:r>
              <a:rPr lang="en-US" b="true" sz="913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7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912704" y="4505173"/>
            <a:ext cx="4760681" cy="1403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713"/>
              </a:lnSpc>
              <a:spcBef>
                <a:spcPct val="0"/>
              </a:spcBef>
            </a:pPr>
            <a:r>
              <a:rPr lang="en-US" b="true" sz="8366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6   5  ,   3   7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21454" y="6015191"/>
            <a:ext cx="6690320" cy="1403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713"/>
              </a:lnSpc>
              <a:spcBef>
                <a:spcPct val="0"/>
              </a:spcBef>
            </a:pPr>
            <a:r>
              <a:rPr lang="en-US" b="true" sz="8366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-      3   4  ,  7</a:t>
            </a:r>
          </a:p>
        </p:txBody>
      </p:sp>
      <p:sp>
        <p:nvSpPr>
          <p:cNvPr name="AutoShape 19" id="19"/>
          <p:cNvSpPr/>
          <p:nvPr/>
        </p:nvSpPr>
        <p:spPr>
          <a:xfrm flipV="true">
            <a:off x="9502336" y="7702419"/>
            <a:ext cx="5327593" cy="0"/>
          </a:xfrm>
          <a:prstGeom prst="line">
            <a:avLst/>
          </a:prstGeom>
          <a:ln cap="flat" w="114300">
            <a:solidFill>
              <a:srgbClr val="60709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0" id="20"/>
          <p:cNvSpPr txBox="true"/>
          <p:nvPr/>
        </p:nvSpPr>
        <p:spPr>
          <a:xfrm rot="0">
            <a:off x="12174781" y="7582961"/>
            <a:ext cx="409188" cy="1403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713"/>
              </a:lnSpc>
              <a:spcBef>
                <a:spcPct val="0"/>
              </a:spcBef>
            </a:pPr>
            <a:r>
              <a:rPr lang="en-US" b="true" sz="8366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,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187241" y="4093899"/>
            <a:ext cx="5010691" cy="998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09"/>
              </a:lnSpc>
              <a:spcBef>
                <a:spcPct val="0"/>
              </a:spcBef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10575332" y="5012391"/>
            <a:ext cx="5010691" cy="998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09"/>
              </a:lnSpc>
              <a:spcBef>
                <a:spcPct val="0"/>
              </a:spcBef>
            </a:pPr>
            <a:r>
              <a:rPr lang="en-US" b="true" sz="5863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   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930469" y="3824558"/>
            <a:ext cx="5010691" cy="1193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61"/>
              </a:lnSpc>
              <a:spcBef>
                <a:spcPct val="0"/>
              </a:spcBef>
            </a:pPr>
            <a:r>
              <a:rPr lang="en-US" b="true" sz="7115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4</a:t>
            </a:r>
          </a:p>
        </p:txBody>
      </p:sp>
      <p:sp>
        <p:nvSpPr>
          <p:cNvPr name="AutoShape 24" id="24"/>
          <p:cNvSpPr/>
          <p:nvPr/>
        </p:nvSpPr>
        <p:spPr>
          <a:xfrm flipV="true">
            <a:off x="11187088" y="5126691"/>
            <a:ext cx="456859" cy="645312"/>
          </a:xfrm>
          <a:prstGeom prst="line">
            <a:avLst/>
          </a:prstGeom>
          <a:ln cap="flat" w="114300">
            <a:solidFill>
              <a:srgbClr val="60709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5" id="25"/>
          <p:cNvSpPr txBox="true"/>
          <p:nvPr/>
        </p:nvSpPr>
        <p:spPr>
          <a:xfrm rot="0">
            <a:off x="12688646" y="6270457"/>
            <a:ext cx="3018573" cy="998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09"/>
              </a:lnSpc>
              <a:spcBef>
                <a:spcPct val="0"/>
              </a:spcBef>
            </a:pPr>
            <a:r>
              <a:rPr lang="en-US" b="true" sz="5863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name="AutoShape 26" id="26"/>
          <p:cNvSpPr/>
          <p:nvPr/>
        </p:nvSpPr>
        <p:spPr>
          <a:xfrm flipH="true">
            <a:off x="12688803" y="4356182"/>
            <a:ext cx="1744808" cy="186305"/>
          </a:xfrm>
          <a:prstGeom prst="line">
            <a:avLst/>
          </a:prstGeom>
          <a:ln cap="flat" w="76200">
            <a:solidFill>
              <a:srgbClr val="607096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27" id="27"/>
          <p:cNvSpPr txBox="true"/>
          <p:nvPr/>
        </p:nvSpPr>
        <p:spPr>
          <a:xfrm rot="0">
            <a:off x="14433611" y="3608279"/>
            <a:ext cx="3255550" cy="1410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39"/>
              </a:lnSpc>
            </a:pPr>
            <a:r>
              <a:rPr lang="en-US" sz="4171">
                <a:solidFill>
                  <a:srgbClr val="607096"/>
                </a:solidFill>
                <a:latin typeface="Sondos"/>
                <a:ea typeface="Sondos"/>
                <a:cs typeface="Sondos"/>
                <a:sym typeface="Sondos"/>
              </a:rPr>
              <a:t>arbre à virgules</a:t>
            </a:r>
          </a:p>
        </p:txBody>
      </p:sp>
      <p:sp>
        <p:nvSpPr>
          <p:cNvPr name="AutoShape 28" id="28"/>
          <p:cNvSpPr/>
          <p:nvPr/>
        </p:nvSpPr>
        <p:spPr>
          <a:xfrm flipV="true">
            <a:off x="12583969" y="4330749"/>
            <a:ext cx="0" cy="4992074"/>
          </a:xfrm>
          <a:prstGeom prst="line">
            <a:avLst/>
          </a:prstGeom>
          <a:ln cap="flat" w="114300">
            <a:solidFill>
              <a:srgbClr val="607096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7045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46033" y="2365629"/>
            <a:ext cx="14889959" cy="2058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Pose et effectue les calculs suivants.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a) 87,91 - 29,8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b) 10,02 - 6,54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